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96" r:id="rId2"/>
    <p:sldId id="322" r:id="rId3"/>
    <p:sldId id="352" r:id="rId4"/>
    <p:sldId id="381" r:id="rId5"/>
    <p:sldId id="382" r:id="rId6"/>
    <p:sldId id="323" r:id="rId7"/>
    <p:sldId id="391" r:id="rId8"/>
    <p:sldId id="392" r:id="rId9"/>
    <p:sldId id="393" r:id="rId10"/>
    <p:sldId id="388" r:id="rId11"/>
    <p:sldId id="331" r:id="rId12"/>
    <p:sldId id="328" r:id="rId13"/>
    <p:sldId id="336" r:id="rId14"/>
    <p:sldId id="353" r:id="rId15"/>
    <p:sldId id="345" r:id="rId16"/>
    <p:sldId id="368" r:id="rId17"/>
    <p:sldId id="372" r:id="rId18"/>
    <p:sldId id="384" r:id="rId19"/>
    <p:sldId id="385" r:id="rId20"/>
    <p:sldId id="354" r:id="rId21"/>
    <p:sldId id="355" r:id="rId22"/>
    <p:sldId id="356" r:id="rId23"/>
    <p:sldId id="363" r:id="rId24"/>
    <p:sldId id="378" r:id="rId25"/>
    <p:sldId id="389" r:id="rId26"/>
    <p:sldId id="373" r:id="rId27"/>
    <p:sldId id="380" r:id="rId28"/>
    <p:sldId id="351" r:id="rId29"/>
    <p:sldId id="305" r:id="rId30"/>
    <p:sldId id="306" r:id="rId31"/>
    <p:sldId id="377" r:id="rId32"/>
    <p:sldId id="375" r:id="rId33"/>
    <p:sldId id="376" r:id="rId34"/>
    <p:sldId id="310" r:id="rId35"/>
    <p:sldId id="379" r:id="rId36"/>
    <p:sldId id="282" r:id="rId37"/>
    <p:sldId id="315" r:id="rId38"/>
    <p:sldId id="316" r:id="rId39"/>
    <p:sldId id="317" r:id="rId40"/>
    <p:sldId id="365" r:id="rId41"/>
    <p:sldId id="283" r:id="rId42"/>
    <p:sldId id="287" r:id="rId43"/>
    <p:sldId id="290" r:id="rId44"/>
    <p:sldId id="291" r:id="rId45"/>
    <p:sldId id="394" r:id="rId46"/>
    <p:sldId id="292" r:id="rId47"/>
    <p:sldId id="395" r:id="rId4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0" autoAdjust="0"/>
    <p:restoredTop sz="94660"/>
  </p:normalViewPr>
  <p:slideViewPr>
    <p:cSldViewPr>
      <p:cViewPr>
        <p:scale>
          <a:sx n="57" d="100"/>
          <a:sy n="57" d="100"/>
        </p:scale>
        <p:origin x="-2864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BC5718C-1FEB-42B2-AA6B-FD9D0F815793}" type="datetimeFigureOut">
              <a:rPr lang="en-US" smtClean="0"/>
              <a:pPr/>
              <a:t>6/25/14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FF0F05C-DB56-4263-99E5-BEEF7961E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9C3A-3E06-4020-AC7A-598F7FD0B1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9C3A-3E06-4020-AC7A-598F7FD0B1D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9C3A-3E06-4020-AC7A-598F7FD0B1D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9C3A-3E06-4020-AC7A-598F7FD0B1D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9C3A-3E06-4020-AC7A-598F7FD0B1D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 in 4 steps: 1. org image +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superpixels</a:t>
            </a:r>
            <a:r>
              <a:rPr lang="en-US" baseline="0" dirty="0" smtClean="0"/>
              <a:t>, 2. domain knowledge + CRF, 3.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 + CRF inference, 4: final result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0F05C-DB56-4263-99E5-BEEF7961E6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 in 4 steps: 1. org image +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superpixels</a:t>
            </a:r>
            <a:r>
              <a:rPr lang="en-US" baseline="0" dirty="0" smtClean="0"/>
              <a:t>, 2. domain knowledge + CRF, 3.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 + CRF inference, 4: final result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0F05C-DB56-4263-99E5-BEEF7961E6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 in 4 steps: 1. org image +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superpixels</a:t>
            </a:r>
            <a:r>
              <a:rPr lang="en-US" baseline="0" dirty="0" smtClean="0"/>
              <a:t>, 2. domain knowledge + CRF, 3.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 + CRF inference, 4: final result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0F05C-DB56-4263-99E5-BEEF7961E6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 in 4 steps: 1. org image +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superpixels</a:t>
            </a:r>
            <a:r>
              <a:rPr lang="en-US" baseline="0" dirty="0" smtClean="0"/>
              <a:t>, 2. domain knowledge + CRF, 3.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 + CRF inference, 4: final result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0F05C-DB56-4263-99E5-BEEF7961E6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</a:p>
          <a:p>
            <a:r>
              <a:rPr lang="en-US" dirty="0" smtClean="0"/>
              <a:t>Script: we just adopt the standard</a:t>
            </a:r>
            <a:r>
              <a:rPr lang="en-US" baseline="0" dirty="0" smtClean="0"/>
              <a:t> CRF formulation presented in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0F05C-DB56-4263-99E5-BEEF7961E6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0F05C-DB56-4263-99E5-BEEF7961E66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9C3A-3E06-4020-AC7A-598F7FD0B1D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09C3A-3E06-4020-AC7A-598F7FD0B1D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FB4-7682-4FEC-80F5-53C172D40030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D850-B98B-43F2-9ACD-49C5BD3A01CD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0CE7-17DD-4D30-8B8C-7F63B515137E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C88-A2CD-42FB-B37E-8A37FFF6A537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28FD-F039-4628-AB73-34D87D6DB044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6CC5-4518-4A81-950A-6AAC11240D14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6A35-436D-4428-AA1B-8A41BD40F46A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C08F-E236-4441-A2B7-1813472CAAA7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FFD-CED2-4C4C-8672-6C26B90B44B4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EBD8-4047-4AB6-8CCD-FF193FD12E47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2116-0641-4537-870E-720E777C257F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7A92-BD2B-4562-9371-18382DCFDC63}" type="datetime1">
              <a:rPr lang="en-US" smtClean="0"/>
              <a:pPr/>
              <a:t>6/25/14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458200" cy="3810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Scene Labeling Using Beam Search Under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Constraints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ID: O-2B-6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Anirban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Roy and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Sinisa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Todorovic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Oregon State University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85361"/>
            <a:ext cx="2743200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2743199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33617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361761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274713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Superpixels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4800600"/>
            <a:ext cx="2286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CRF inference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3276600"/>
            <a:ext cx="1676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Smoothness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2438400"/>
            <a:ext cx="15240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 exclusion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501914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Knowledge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4800600"/>
            <a:ext cx="2133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CRF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943600" y="53340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3771900" y="4457700"/>
            <a:ext cx="1524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3124200" y="53340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400000">
            <a:off x="1409700" y="40767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6200000">
            <a:off x="7353300" y="4076701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067300" y="3543300"/>
            <a:ext cx="25908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D:\Users\Ani\Desktop\sup_b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600"/>
            <a:ext cx="2766024" cy="1524000"/>
          </a:xfrm>
          <a:prstGeom prst="rect">
            <a:avLst/>
          </a:prstGeom>
          <a:noFill/>
        </p:spPr>
      </p:pic>
      <p:sp>
        <p:nvSpPr>
          <p:cNvPr id="25" name="Cloud Callout 24"/>
          <p:cNvSpPr/>
          <p:nvPr/>
        </p:nvSpPr>
        <p:spPr>
          <a:xfrm>
            <a:off x="3124200" y="1295400"/>
            <a:ext cx="2819400" cy="3352800"/>
          </a:xfrm>
          <a:prstGeom prst="cloudCallout">
            <a:avLst>
              <a:gd name="adj1" fmla="val -127376"/>
              <a:gd name="adj2" fmla="val -8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" y="0"/>
            <a:ext cx="2514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85361"/>
            <a:ext cx="2743200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Constraints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191000"/>
            <a:ext cx="86868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Idea: </a:t>
            </a:r>
          </a:p>
          <a:p>
            <a:pPr algn="ctr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ual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clusion constraints should help</a:t>
            </a: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743199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33617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361761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85361"/>
            <a:ext cx="2743200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85361"/>
            <a:ext cx="2743200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Constraints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2743199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33617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36176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361761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191000"/>
            <a:ext cx="86868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Idea: </a:t>
            </a:r>
          </a:p>
          <a:p>
            <a:pPr algn="ctr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ual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clusion constraints should help</a:t>
            </a: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Note that  Context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85361"/>
            <a:ext cx="2743200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85361"/>
            <a:ext cx="2743200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Constraints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191000"/>
            <a:ext cx="86868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Idea: </a:t>
            </a:r>
          </a:p>
          <a:p>
            <a:pPr algn="ctr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(object, object, relationship)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2743199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5800" y="33617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36176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361761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172200" y="5257800"/>
            <a:ext cx="1524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638800"/>
            <a:ext cx="8059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{Left, Right, Above, Below, Surrounded by, Nested within, etc.}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Related Work on </a:t>
            </a:r>
            <a:r>
              <a:rPr lang="en-US" sz="4900" dirty="0" err="1" smtClean="0"/>
              <a:t>Mutex</a:t>
            </a:r>
            <a:r>
              <a:rPr lang="en-US" sz="4900" dirty="0" smtClean="0"/>
              <a:t> Constraints in Different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Event recognition and Activity recognition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3600" dirty="0" smtClean="0"/>
              <a:t>	</a:t>
            </a:r>
            <a:r>
              <a:rPr lang="en-US" sz="2000" dirty="0" smtClean="0"/>
              <a:t>[Tran &amp; Davis ECCV08, </a:t>
            </a:r>
            <a:r>
              <a:rPr lang="en-US" sz="2000" dirty="0" err="1" smtClean="0"/>
              <a:t>Brendel</a:t>
            </a:r>
            <a:r>
              <a:rPr lang="en-US" sz="2000" dirty="0" smtClean="0"/>
              <a:t> et al. CVPR11]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Video segmentation </a:t>
            </a:r>
          </a:p>
          <a:p>
            <a:pPr>
              <a:buNone/>
            </a:pPr>
            <a:r>
              <a:rPr lang="en-US" sz="4000" dirty="0" smtClean="0"/>
              <a:t>   </a:t>
            </a:r>
            <a:r>
              <a:rPr lang="en-US" sz="2000" dirty="0" smtClean="0"/>
              <a:t>[Ma &amp; </a:t>
            </a:r>
            <a:r>
              <a:rPr lang="en-US" sz="2000" dirty="0" err="1" smtClean="0"/>
              <a:t>Latecki</a:t>
            </a:r>
            <a:r>
              <a:rPr lang="en-US" sz="2000" dirty="0" smtClean="0"/>
              <a:t> CVPR12]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241800"/>
            <a:ext cx="1447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5401"/>
            <a:ext cx="7010400" cy="10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Incorporate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810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Appearance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30480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Smoothness</a:t>
            </a:r>
          </a:p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&amp; </a:t>
            </a:r>
          </a:p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8956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CRF Energy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3886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violations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 rot="20509753">
            <a:off x="5419564" y="1382765"/>
            <a:ext cx="2767187" cy="1968647"/>
          </a:xfrm>
          <a:prstGeom prst="cloudCallout">
            <a:avLst>
              <a:gd name="adj1" fmla="val 16224"/>
              <a:gd name="adj2" fmla="val 89209"/>
            </a:avLst>
          </a:prstGeom>
          <a:solidFill>
            <a:schemeClr val="bg1">
              <a:lumMod val="6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6096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866900" y="29337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533900" y="27813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096000" y="2971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</a:t>
            </a:r>
            <a:r>
              <a:rPr lang="en-US" dirty="0" err="1" smtClean="0"/>
              <a:t>Mutex</a:t>
            </a:r>
            <a:r>
              <a:rPr lang="en-US" dirty="0" smtClean="0"/>
              <a:t> Violation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284" y="1600200"/>
            <a:ext cx="13823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00200"/>
            <a:ext cx="13887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343400" y="32855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3629" y="3285561"/>
            <a:ext cx="2587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913" y="1600200"/>
            <a:ext cx="24704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4113" y="1605388"/>
            <a:ext cx="2433674" cy="167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8600" y="3379113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2766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Semantic segmentation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40" y="4724400"/>
            <a:ext cx="3670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Violation of smoothness</a:t>
            </a:r>
          </a:p>
          <a:p>
            <a:pPr algn="ctr"/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smtClean="0"/>
              <a:t>Error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05400" y="4648200"/>
            <a:ext cx="28930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Violation of </a:t>
            </a:r>
            <a:r>
              <a:rPr lang="en-US" sz="2800" dirty="0" err="1" smtClean="0"/>
              <a:t>mutex</a:t>
            </a:r>
            <a:endParaRPr lang="en-US" sz="2800" dirty="0" smtClean="0"/>
          </a:p>
          <a:p>
            <a:r>
              <a:rPr lang="en-US" sz="2800" dirty="0" smtClean="0">
                <a:sym typeface="Wingdings" pitchFamily="2" charset="2"/>
              </a:rPr>
              <a:t> Serious </a:t>
            </a:r>
            <a:r>
              <a:rPr lang="en-US" sz="2800" dirty="0" smtClean="0"/>
              <a:t>Error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294605" y="3886200"/>
            <a:ext cx="47244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5401"/>
            <a:ext cx="7010400" cy="10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Incorporate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2849563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191000"/>
            <a:ext cx="14967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Callout 18"/>
          <p:cNvSpPr/>
          <p:nvPr/>
        </p:nvSpPr>
        <p:spPr>
          <a:xfrm rot="20509753">
            <a:off x="5419564" y="1382765"/>
            <a:ext cx="2767187" cy="1968647"/>
          </a:xfrm>
          <a:prstGeom prst="cloudCallout">
            <a:avLst>
              <a:gd name="adj1" fmla="val 16224"/>
              <a:gd name="adj2" fmla="val 89209"/>
            </a:avLst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95400" y="3581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Appearance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0" y="3048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Smoothness</a:t>
            </a:r>
          </a:p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&amp; Context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956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CRF Energy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3505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violations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096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2095500" y="28575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533900" y="27813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324600" y="28956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81000" y="4572000"/>
            <a:ext cx="5791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Modeling issue: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Violation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mutex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constraint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4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∞ =&gt;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5401"/>
            <a:ext cx="7010400" cy="10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Incorporate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2849563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572000"/>
            <a:ext cx="5791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Modeling issue: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Violation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mutex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constraint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4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∞ =&gt;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191000"/>
            <a:ext cx="14967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loud Callout 18"/>
          <p:cNvSpPr/>
          <p:nvPr/>
        </p:nvSpPr>
        <p:spPr>
          <a:xfrm rot="20509753">
            <a:off x="5419564" y="1382765"/>
            <a:ext cx="2767187" cy="1968647"/>
          </a:xfrm>
          <a:prstGeom prst="cloudCallout">
            <a:avLst>
              <a:gd name="adj1" fmla="val 16224"/>
              <a:gd name="adj2" fmla="val 89209"/>
            </a:avLst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95400" y="3581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Appearance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0" y="3048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Smoothness</a:t>
            </a:r>
          </a:p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&amp; Context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956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CRF Energy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3505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Mutex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violations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096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2095500" y="28575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533900" y="27813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324600" y="28956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ultiply 16"/>
          <p:cNvSpPr/>
          <p:nvPr/>
        </p:nvSpPr>
        <p:spPr>
          <a:xfrm>
            <a:off x="5486400" y="1219200"/>
            <a:ext cx="2667000" cy="2209800"/>
          </a:xfrm>
          <a:prstGeom prst="mathMultiply">
            <a:avLst/>
          </a:prstGeom>
          <a:solidFill>
            <a:schemeClr val="tx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2849563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95400" y="341560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Appearance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00400" y="3048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Smoothness</a:t>
            </a:r>
          </a:p>
          <a:p>
            <a:pPr lvl="1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&amp; Context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9560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CRF Energy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09600" y="2667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2095500" y="28575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533900" y="27813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89903"/>
            <a:ext cx="4114800" cy="10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990600" y="45720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Kohli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CVPR08, Gould et al.  IJCV08,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Zhnag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CVPR12, Kumar et al. CVPR 10,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Lempitsky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NIPS11,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Mottaghi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CVPR13, Zhu et al. PAMI12]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Problem: Semantic Segmentation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399"/>
            <a:ext cx="7772400" cy="39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CRF Inference as QP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410200" y="1970903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89903"/>
            <a:ext cx="4114800" cy="10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00200"/>
            <a:ext cx="2185987" cy="6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095750"/>
            <a:ext cx="6515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>
            <a:off x="3886200" y="3048000"/>
            <a:ext cx="609600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Inference as QP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3520" y="4018398"/>
            <a:ext cx="2514600" cy="5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5719" y="4810780"/>
            <a:ext cx="193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Superpixel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519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label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2519" y="2819400"/>
            <a:ext cx="4331281" cy="6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441119" y="4572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279327" y="4572002"/>
            <a:ext cx="533393" cy="304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0319" y="2819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Assignment Vector</a:t>
            </a:r>
            <a:endParaRPr lang="en-US" sz="2800" b="1" dirty="0"/>
          </a:p>
        </p:txBody>
      </p:sp>
      <p:sp>
        <p:nvSpPr>
          <p:cNvPr id="20" name="Right Arrow 19"/>
          <p:cNvSpPr/>
          <p:nvPr/>
        </p:nvSpPr>
        <p:spPr>
          <a:xfrm>
            <a:off x="5410200" y="1970903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89903"/>
            <a:ext cx="4114800" cy="10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600200"/>
            <a:ext cx="2185987" cy="6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862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Inference as QP</a:t>
            </a:r>
            <a:endParaRPr lang="en-US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0"/>
            <a:ext cx="457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33400" y="41910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Matrix  of potentials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67400" y="3352800"/>
            <a:ext cx="8382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(j, j’)</a:t>
            </a:r>
            <a:endParaRPr lang="en-US" sz="3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200" y="4038600"/>
            <a:ext cx="6858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i,i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</a:rPr>
              <a:t>’)</a:t>
            </a:r>
            <a:endParaRPr lang="en-US" sz="3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4200" y="4495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22" name="Right Arrow 21"/>
          <p:cNvSpPr/>
          <p:nvPr/>
        </p:nvSpPr>
        <p:spPr>
          <a:xfrm>
            <a:off x="5410200" y="1970903"/>
            <a:ext cx="304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89903"/>
            <a:ext cx="4114800" cy="10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429000" y="2971800"/>
            <a:ext cx="193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Superpixel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477000" y="2895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label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181600" y="3352800"/>
            <a:ext cx="914400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6324602" y="3352800"/>
            <a:ext cx="457199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09800" y="5562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label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3009900" y="48387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3657600" y="35814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600200"/>
            <a:ext cx="2185987" cy="6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4191000" y="5257800"/>
            <a:ext cx="1219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Pairwise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Potentials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376344">
            <a:off x="4478384" y="4838282"/>
            <a:ext cx="1905000" cy="26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Unary Potentials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Mutex</a:t>
            </a:r>
            <a:r>
              <a:rPr lang="en-US" dirty="0" smtClean="0"/>
              <a:t> : </a:t>
            </a:r>
          </a:p>
          <a:p>
            <a:pPr lvl="1">
              <a:buNone/>
            </a:pPr>
            <a:r>
              <a:rPr lang="en-US" dirty="0" smtClean="0"/>
              <a:t>     Label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              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ii’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lvl="1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/>
              <a:t>Label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j’                         j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</a:t>
            </a:r>
            <a:r>
              <a:rPr lang="en-US" dirty="0" err="1" smtClean="0"/>
              <a:t>Mutex</a:t>
            </a:r>
            <a:r>
              <a:rPr lang="en-US" dirty="0" smtClean="0"/>
              <a:t> Constraints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1904999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assigned to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757195" y="2743200"/>
            <a:ext cx="19672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must not be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assigned to </a:t>
            </a:r>
            <a:endParaRPr lang="en-US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81600" y="3200400"/>
            <a:ext cx="457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181600" y="2209800"/>
            <a:ext cx="457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003800"/>
            <a:ext cx="1447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loud Callout 19"/>
          <p:cNvSpPr/>
          <p:nvPr/>
        </p:nvSpPr>
        <p:spPr>
          <a:xfrm rot="242139">
            <a:off x="6362697" y="3483547"/>
            <a:ext cx="2552978" cy="1469539"/>
          </a:xfrm>
          <a:prstGeom prst="cloudCallout">
            <a:avLst>
              <a:gd name="adj1" fmla="val -23124"/>
              <a:gd name="adj2" fmla="val 81571"/>
            </a:avLst>
          </a:prstGeom>
          <a:solidFill>
            <a:schemeClr val="bg1">
              <a:lumMod val="6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Mutex</a:t>
            </a:r>
            <a:r>
              <a:rPr lang="en-US" dirty="0" smtClean="0"/>
              <a:t> : </a:t>
            </a:r>
          </a:p>
          <a:p>
            <a:pPr lvl="1">
              <a:buNone/>
            </a:pPr>
            <a:r>
              <a:rPr lang="en-US" dirty="0" smtClean="0"/>
              <a:t>     Label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              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ii’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lvl="1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/>
              <a:t>Label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j’                         j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</a:t>
            </a:r>
            <a:r>
              <a:rPr lang="en-US" dirty="0" err="1" smtClean="0"/>
              <a:t>Mutex</a:t>
            </a:r>
            <a:r>
              <a:rPr lang="en-US" dirty="0" smtClean="0"/>
              <a:t> Constraints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3581400" y="3886200"/>
            <a:ext cx="1524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4267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		</a:t>
            </a:r>
            <a:r>
              <a:rPr lang="en-US" sz="3000" dirty="0" smtClean="0"/>
              <a:t>Linear      option:  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3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ii’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i="1" baseline="-25000" dirty="0" err="1" smtClean="0"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en-US" sz="3000" i="1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1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000" dirty="0" smtClean="0"/>
              <a:t>          Quadratic option: 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i="1" baseline="-25000" dirty="0" smtClean="0">
                <a:latin typeface="Times New Roman" pitchFamily="18" charset="0"/>
                <a:cs typeface="Times New Roman" pitchFamily="18" charset="0"/>
              </a:rPr>
              <a:t>ii’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i="1" baseline="-25000" dirty="0" err="1" smtClean="0"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en-US" sz="3000" i="1" baseline="-25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770293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one is better?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667000" y="1904999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assigned to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757195" y="2743200"/>
            <a:ext cx="19672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must not be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assigned to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447800" y="4800600"/>
            <a:ext cx="5757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en-US" sz="22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181600" y="3200400"/>
            <a:ext cx="457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181600" y="2209800"/>
            <a:ext cx="457200" cy="76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81400"/>
            <a:ext cx="1600200" cy="137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143000"/>
          </a:xfrm>
        </p:spPr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Compact representation: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23656"/>
            <a:ext cx="1947862" cy="4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352800"/>
            <a:ext cx="2743200" cy="4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3" y="5257800"/>
            <a:ext cx="3200397" cy="42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10800000">
            <a:off x="3429000" y="36576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4419600"/>
            <a:ext cx="183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Must be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5257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Matrix </a:t>
            </a:r>
          </a:p>
          <a:p>
            <a:pPr algn="ctr"/>
            <a:r>
              <a:rPr lang="en-US" sz="2800" b="1" dirty="0" smtClean="0"/>
              <a:t>of </a:t>
            </a:r>
            <a:r>
              <a:rPr lang="en-US" sz="2800" b="1" dirty="0" err="1" smtClean="0"/>
              <a:t>mutex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4955600" y="449580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i="1" dirty="0" smtClean="0"/>
              <a:t>M </a:t>
            </a:r>
            <a:endParaRPr lang="en-US" sz="2800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39624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1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1600200" y="3962400"/>
            <a:ext cx="2286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17986" y="3887609"/>
            <a:ext cx="74441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i,i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’)</a:t>
            </a:r>
            <a:endParaRPr lang="en-US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3124200"/>
            <a:ext cx="74441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j,j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’)</a:t>
            </a:r>
            <a:endParaRPr lang="en-US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81400"/>
            <a:ext cx="1625600" cy="13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143000"/>
          </a:xfrm>
        </p:spPr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Compact representation: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23656"/>
            <a:ext cx="1947862" cy="4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17986" y="3887609"/>
            <a:ext cx="74441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i,i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’)</a:t>
            </a:r>
            <a:endParaRPr lang="en-US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3124200"/>
            <a:ext cx="74441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j,j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’)</a:t>
            </a:r>
            <a:endParaRPr lang="en-US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352800"/>
            <a:ext cx="2743200" cy="4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3" y="5257800"/>
            <a:ext cx="3200397" cy="42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10800000">
            <a:off x="3429000" y="36576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4419600"/>
            <a:ext cx="183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Must be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124200"/>
            <a:ext cx="762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(k, k’)</a:t>
            </a:r>
            <a:endParaRPr lang="en-US" sz="2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351064"/>
            <a:ext cx="2667000" cy="3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Down Arrow 20"/>
          <p:cNvSpPr/>
          <p:nvPr/>
        </p:nvSpPr>
        <p:spPr>
          <a:xfrm>
            <a:off x="6858000" y="3962400"/>
            <a:ext cx="2286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67400" y="4419600"/>
            <a:ext cx="2301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 be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410200" y="3657600"/>
            <a:ext cx="5334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181600"/>
            <a:ext cx="2819400" cy="47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657600" y="5257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Matrix </a:t>
            </a:r>
          </a:p>
          <a:p>
            <a:pPr algn="ctr"/>
            <a:r>
              <a:rPr lang="en-US" sz="2800" b="1" dirty="0" smtClean="0"/>
              <a:t>of </a:t>
            </a:r>
            <a:r>
              <a:rPr lang="en-US" sz="2800" b="1" dirty="0" err="1" smtClean="0"/>
              <a:t>mutex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4955600" y="449580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i="1" dirty="0" smtClean="0"/>
              <a:t>M </a:t>
            </a:r>
            <a:endParaRPr lang="en-US" sz="2800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39624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1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3962400"/>
            <a:ext cx="304800" cy="304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0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1600200" y="3962400"/>
            <a:ext cx="2286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as QP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515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936070"/>
            <a:ext cx="1447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as QP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515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3429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Relaxation</a:t>
            </a:r>
            <a:r>
              <a:rPr lang="en-US" sz="2800" b="1" dirty="0" smtClean="0"/>
              <a:t>?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2057400" cy="51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 rot="242139">
            <a:off x="3337508" y="3036095"/>
            <a:ext cx="4602585" cy="1893054"/>
          </a:xfrm>
          <a:prstGeom prst="cloudCallout">
            <a:avLst>
              <a:gd name="adj1" fmla="val -30485"/>
              <a:gd name="adj2" fmla="val 73932"/>
            </a:avLst>
          </a:prstGeom>
          <a:solidFill>
            <a:schemeClr val="bg1">
              <a:lumMod val="6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0574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CRF Inference as a Beam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190053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Initial labeling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290280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Candidate</a:t>
            </a:r>
          </a:p>
          <a:p>
            <a:pPr algn="ctr"/>
            <a:r>
              <a:rPr lang="en-US" sz="2800" dirty="0" err="1" smtClean="0"/>
              <a:t>labelings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Work: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Labeling Individual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Superpixels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190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Random forest, Logistic regression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Payet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PAMI 13,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Shotton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CVPR08,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Eslami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CVPR12]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733800"/>
            <a:ext cx="56111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133600" y="5705415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Decision Forest: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Shotton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CVPR08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029428"/>
            <a:ext cx="5791201" cy="183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CRF Inference as a Beam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90053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Initial labeling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290280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Candidate</a:t>
            </a:r>
          </a:p>
          <a:p>
            <a:pPr algn="ctr"/>
            <a:r>
              <a:rPr lang="en-US" sz="2800" dirty="0" err="1" smtClean="0"/>
              <a:t>labelings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83057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CRF Inference as a Beam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90053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Initial labeling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90280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Candidate</a:t>
            </a:r>
          </a:p>
          <a:p>
            <a:pPr algn="ctr"/>
            <a:r>
              <a:rPr lang="en-US" sz="2800" dirty="0" err="1" smtClean="0"/>
              <a:t>labelings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845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CRF Inference as a Beam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190053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Initial labeling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290280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Candidate</a:t>
            </a:r>
          </a:p>
          <a:p>
            <a:pPr algn="ctr"/>
            <a:r>
              <a:rPr lang="en-US" sz="2800" dirty="0" err="1" smtClean="0"/>
              <a:t>labelings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CRF Inference as a Beam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90053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Initial labeling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90280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Candidate</a:t>
            </a:r>
          </a:p>
          <a:p>
            <a:pPr algn="ctr"/>
            <a:r>
              <a:rPr lang="en-US" sz="2800" dirty="0" err="1" smtClean="0"/>
              <a:t>labelings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20574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CRF Inference as a Beam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Maximum score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90053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Initial labeling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90280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Candidate</a:t>
            </a:r>
          </a:p>
          <a:p>
            <a:pPr algn="ctr"/>
            <a:r>
              <a:rPr lang="en-US" sz="2800" dirty="0" err="1" smtClean="0"/>
              <a:t>labelings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Search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037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STATE: Label assignment that satisfies </a:t>
            </a:r>
            <a:r>
              <a:rPr lang="en-US" sz="2800" dirty="0" err="1" smtClean="0"/>
              <a:t>mutex</a:t>
            </a:r>
            <a:r>
              <a:rPr lang="en-US" sz="2800" dirty="0" smtClean="0"/>
              <a:t> constraints</a:t>
            </a:r>
          </a:p>
          <a:p>
            <a:endParaRPr lang="en-US" sz="2800" dirty="0" smtClean="0"/>
          </a:p>
          <a:p>
            <a:r>
              <a:rPr lang="en-US" sz="2800" dirty="0" smtClean="0"/>
              <a:t>SUCCESSOR: Generates new states from previous ones</a:t>
            </a:r>
          </a:p>
          <a:p>
            <a:endParaRPr lang="en-US" sz="2800" dirty="0" smtClean="0"/>
          </a:p>
          <a:p>
            <a:r>
              <a:rPr lang="en-US" sz="2800" dirty="0" smtClean="0"/>
              <a:t>HEURISTIC: Selects top B states for SUCCESSOR</a:t>
            </a:r>
          </a:p>
          <a:p>
            <a:endParaRPr lang="en-US" sz="2800" dirty="0" smtClean="0"/>
          </a:p>
          <a:p>
            <a:r>
              <a:rPr lang="en-US" sz="2800" dirty="0" smtClean="0"/>
              <a:t>SCORE: Selects the best state in the beam search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SUCCESSOR Generates New States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46453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419600" y="2133600"/>
            <a:ext cx="3289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STATE: </a:t>
            </a:r>
          </a:p>
          <a:p>
            <a:r>
              <a:rPr lang="en-US" sz="2800" dirty="0" smtClean="0"/>
              <a:t>a labeling assignment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1"/>
            <a:ext cx="34692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3886200"/>
            <a:ext cx="79928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Probabilistically cuts edges to get</a:t>
            </a:r>
          </a:p>
          <a:p>
            <a:pPr algn="ctr"/>
            <a:r>
              <a:rPr lang="en-US" sz="2800" dirty="0" smtClean="0"/>
              <a:t>Connected components of </a:t>
            </a:r>
            <a:r>
              <a:rPr lang="en-US" sz="2800" dirty="0" err="1" smtClean="0"/>
              <a:t>superpixels</a:t>
            </a:r>
            <a:r>
              <a:rPr lang="en-US" sz="2800" dirty="0" smtClean="0"/>
              <a:t> of same labels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SUCCESSOR Generates New States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0" y="3886200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Randomly selects a connected components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SUCCESSOR Generates New States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1"/>
            <a:ext cx="3421891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346920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3962400"/>
            <a:ext cx="772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Changes labels of the selected connected component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19600" y="2590800"/>
            <a:ext cx="3810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595378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Changes in the labeling of </a:t>
            </a:r>
            <a:r>
              <a:rPr lang="en-US" sz="2800" dirty="0" err="1" smtClean="0"/>
              <a:t>superpixels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4" y="5715002"/>
            <a:ext cx="457196" cy="304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641655"/>
            <a:ext cx="2133600" cy="39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6602" y="5334003"/>
            <a:ext cx="314561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SUCCESSOR Generates New States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Work: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Labeling Individual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Superpixels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362200"/>
          </a:xfrm>
        </p:spPr>
        <p:txBody>
          <a:bodyPr>
            <a:no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Deep learning (DL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[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Socher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ICML11]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774" y="2743200"/>
            <a:ext cx="4664826" cy="286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648199" y="5633552"/>
            <a:ext cx="3124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[DL: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Socher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ICML 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SUCCESSOR Accepting New States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Accepts the new state if it satisfies all constraints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10" name="TextBox 74"/>
          <p:cNvSpPr txBox="1">
            <a:spLocks noChangeArrowheads="1"/>
          </p:cNvSpPr>
          <p:nvPr/>
        </p:nvSpPr>
        <p:spPr bwMode="auto">
          <a:xfrm>
            <a:off x="2120942" y="3886200"/>
            <a:ext cx="1765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next state</a:t>
            </a:r>
          </a:p>
        </p:txBody>
      </p:sp>
      <p:sp>
        <p:nvSpPr>
          <p:cNvPr id="11" name="TextBox 74"/>
          <p:cNvSpPr txBox="1">
            <a:spLocks noChangeArrowheads="1"/>
          </p:cNvSpPr>
          <p:nvPr/>
        </p:nvSpPr>
        <p:spPr bwMode="auto">
          <a:xfrm>
            <a:off x="4448175" y="3810000"/>
            <a:ext cx="2562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previous state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467100" y="43815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648200" y="4343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81200" y="5477399"/>
            <a:ext cx="341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Efficient computation:</a:t>
            </a:r>
            <a:endParaRPr lang="en-US" sz="2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553599"/>
            <a:ext cx="929209" cy="4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697334"/>
            <a:ext cx="5410200" cy="56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848994"/>
            <a:ext cx="7010400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and Score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SCORE: Negative CRF energy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HEURISTIC: Again efficient computation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4334399"/>
            <a:ext cx="929209" cy="4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6324600" cy="136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165640"/>
            <a:ext cx="5486400" cy="47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2" y="1676400"/>
            <a:ext cx="619127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638800" cy="363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Input Parameter Evaluation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MSRC dataset</a:t>
            </a:r>
            <a:r>
              <a:rPr lang="en-US" sz="240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 rot="20913741">
            <a:off x="5354767" y="464634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Beam Width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196586">
            <a:off x="1981200" y="4572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Restarts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946666" y="2969568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Accuracy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1371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Running Time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334000" y="1752600"/>
            <a:ext cx="2209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0" y="1524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Pixelwise Accuracy (%)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38198" y="2514600"/>
          <a:ext cx="7620001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499"/>
                <a:gridCol w="1619251"/>
                <a:gridCol w="1619251"/>
              </a:tblGrid>
              <a:tr h="4851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Our Approach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CRF</a:t>
                      </a:r>
                      <a:r>
                        <a:rPr lang="en-US" sz="2400" baseline="0" dirty="0" smtClean="0"/>
                        <a:t> w/o </a:t>
                      </a:r>
                      <a:r>
                        <a:rPr lang="en-US" sz="2400" baseline="0" dirty="0" err="1" smtClean="0"/>
                        <a:t>mutex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82.5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+ 9.0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CRF</a:t>
                      </a:r>
                      <a:r>
                        <a:rPr lang="en-US" sz="2400" baseline="0" dirty="0" smtClean="0"/>
                        <a:t> w/ </a:t>
                      </a:r>
                      <a:r>
                        <a:rPr lang="en-US" sz="2400" baseline="0" dirty="0" err="1" smtClean="0"/>
                        <a:t>mutex</a:t>
                      </a:r>
                      <a:r>
                        <a:rPr lang="en-US" sz="2400" baseline="0" dirty="0" smtClean="0"/>
                        <a:t> + QP solver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85.4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+ 5.9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28800" y="4648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MSRC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/>
          <a:lstStyle/>
          <a:p>
            <a:r>
              <a:rPr lang="en-US" dirty="0" err="1" smtClean="0"/>
              <a:t>Pixelwise</a:t>
            </a:r>
            <a:r>
              <a:rPr lang="en-US" dirty="0" smtClean="0"/>
              <a:t> Accuracy (%)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4415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Stanford Background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2362200"/>
          <a:ext cx="8229599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  <a:gridCol w="1524000"/>
                <a:gridCol w="1447799"/>
              </a:tblGrid>
              <a:tr h="4953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Our Approach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81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CRF: Gould, ICCV09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76.4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+ 4.6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ConvNet</a:t>
                      </a:r>
                      <a:r>
                        <a:rPr lang="en-US" sz="2400" dirty="0" smtClean="0"/>
                        <a:t> + CRF: </a:t>
                      </a:r>
                      <a:r>
                        <a:rPr lang="en-US" sz="2400" dirty="0" err="1" smtClean="0"/>
                        <a:t>Farabet</a:t>
                      </a:r>
                      <a:r>
                        <a:rPr lang="en-US" sz="2400" dirty="0" smtClean="0"/>
                        <a:t> et al. PAMI13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81.4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- 0. 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Qualitative Results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37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257800"/>
          </a:xfrm>
        </p:spPr>
        <p:txBody>
          <a:bodyPr>
            <a:noAutofit/>
          </a:bodyPr>
          <a:lstStyle/>
          <a:p>
            <a:pPr>
              <a:spcBef>
                <a:spcPts val="1272"/>
              </a:spcBef>
            </a:pPr>
            <a:r>
              <a:rPr lang="en-US" sz="2800" dirty="0" smtClean="0"/>
              <a:t>CRF based segmentation with </a:t>
            </a:r>
            <a:r>
              <a:rPr lang="en-US" sz="2800" dirty="0" err="1" smtClean="0"/>
              <a:t>mutex</a:t>
            </a:r>
            <a:r>
              <a:rPr lang="en-US" sz="2800" dirty="0" smtClean="0"/>
              <a:t> constraints</a:t>
            </a:r>
          </a:p>
          <a:p>
            <a:pPr>
              <a:spcBef>
                <a:spcPts val="1272"/>
              </a:spcBef>
            </a:pPr>
            <a:r>
              <a:rPr lang="en-US" sz="2800" dirty="0" smtClean="0"/>
              <a:t>CRF inference = QP  </a:t>
            </a:r>
            <a:r>
              <a:rPr lang="en-US" sz="2800" dirty="0" smtClean="0">
                <a:sym typeface="Wingdings" pitchFamily="2" charset="2"/>
              </a:rPr>
              <a:t> S</a:t>
            </a:r>
            <a:r>
              <a:rPr lang="en-US" sz="2800" dirty="0" smtClean="0"/>
              <a:t>olved using beam search</a:t>
            </a:r>
          </a:p>
          <a:p>
            <a:pPr>
              <a:spcBef>
                <a:spcPts val="1272"/>
              </a:spcBef>
            </a:pPr>
            <a:r>
              <a:rPr lang="en-US" sz="2800" dirty="0" smtClean="0"/>
              <a:t>Beam search is: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Efficient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Solves QP directly in the discrete domain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Guarantees that all </a:t>
            </a:r>
            <a:r>
              <a:rPr lang="en-US" dirty="0" err="1" smtClean="0"/>
              <a:t>mutex</a:t>
            </a:r>
            <a:r>
              <a:rPr lang="en-US" dirty="0" smtClean="0"/>
              <a:t> constraints are satisfied</a:t>
            </a:r>
          </a:p>
          <a:p>
            <a:pPr lvl="1">
              <a:spcBef>
                <a:spcPts val="1272"/>
              </a:spcBef>
            </a:pPr>
            <a:r>
              <a:rPr lang="en-US" dirty="0" smtClean="0"/>
              <a:t>Robust </a:t>
            </a:r>
            <a:r>
              <a:rPr lang="en-US" dirty="0" smtClean="0"/>
              <a:t>against parameter variations</a:t>
            </a:r>
          </a:p>
          <a:p>
            <a:pPr>
              <a:lnSpc>
                <a:spcPct val="150000"/>
              </a:lnSpc>
              <a:spcBef>
                <a:spcPts val="1272"/>
              </a:spcBef>
            </a:pPr>
            <a:r>
              <a:rPr lang="en-US" sz="2800" dirty="0" err="1" smtClean="0"/>
              <a:t>Mutex</a:t>
            </a:r>
            <a:r>
              <a:rPr lang="en-US" sz="2800" dirty="0" smtClean="0"/>
              <a:t> constraints increase accuracy by 9% on MSRC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Work: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Labeling Individual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Superpixels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534400" cy="1752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Segmentation trees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Arbelaez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CVPR 12,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Todorovic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Ahuja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CVPR08,  Lim et al. ICCV09]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D:\Users\Ani\Desktop\18305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2667000" cy="1981200"/>
          </a:xfrm>
          <a:prstGeom prst="rect">
            <a:avLst/>
          </a:prstGeom>
          <a:noFill/>
        </p:spPr>
      </p:pic>
      <p:pic>
        <p:nvPicPr>
          <p:cNvPr id="2051" name="Picture 3" descr="D:\Users\Ani\Desktop\hier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81200"/>
            <a:ext cx="2245360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572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Hierarchical Segmentation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Arbelaez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CVPR 12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572000" y="3200400"/>
            <a:ext cx="457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Work: Holistic Approaches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2133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CRF, Hierarchical models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Kohli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CVPR08, Gould et al.  IJCV08,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Zhnag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CVPR12, Kumar et al. CVPR 10,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Lempitsky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NIPS11,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Mottaghi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CVPR13, Zhu et al. PAMI12]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Deep learning (DL) + CRF</a:t>
            </a:r>
          </a:p>
          <a:p>
            <a:pPr lvl="1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Farabet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PAMI13,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et al. CVPR11]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5740"/>
            <a:ext cx="2943226" cy="214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95626" y="6336268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[CRF: Gould et al.  IJCV08]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743199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33617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6274713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Superpixels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1409700" y="40767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D:\Users\Ani\Desktop\sup_b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00600"/>
            <a:ext cx="276602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Users\Ani\Desktop\sup_b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2766024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2743199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33617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6274713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Superpixels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3276600"/>
            <a:ext cx="1676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Smoothness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501914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Knowledge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3124200" y="1295400"/>
            <a:ext cx="2819400" cy="3352800"/>
          </a:xfrm>
          <a:prstGeom prst="cloudCallout">
            <a:avLst>
              <a:gd name="adj1" fmla="val -127376"/>
              <a:gd name="adj2" fmla="val -8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4800600"/>
            <a:ext cx="2133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CRF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3771900" y="4457700"/>
            <a:ext cx="1524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3124200" y="53340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400000">
            <a:off x="1409700" y="40767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0"/>
            <a:ext cx="2514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743199" cy="15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3361761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Input Image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6274713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Superpixels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4800600"/>
            <a:ext cx="2286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CRF inference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3276600"/>
            <a:ext cx="1676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Smoothness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2438400"/>
            <a:ext cx="15240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 exclusion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501914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Domain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Knowledge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800" y="4800600"/>
            <a:ext cx="2133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CRF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943600" y="53340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3771900" y="4457700"/>
            <a:ext cx="1524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3124200" y="53340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400000">
            <a:off x="1409700" y="4076700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067300" y="3543300"/>
            <a:ext cx="25908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D:\Users\Ani\Desktop\sup_b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00600"/>
            <a:ext cx="2766024" cy="1524000"/>
          </a:xfrm>
          <a:prstGeom prst="rect">
            <a:avLst/>
          </a:prstGeom>
          <a:noFill/>
        </p:spPr>
      </p:pic>
      <p:sp>
        <p:nvSpPr>
          <p:cNvPr id="19" name="Cloud Callout 18"/>
          <p:cNvSpPr/>
          <p:nvPr/>
        </p:nvSpPr>
        <p:spPr>
          <a:xfrm>
            <a:off x="3124200" y="1295400"/>
            <a:ext cx="2819400" cy="3352800"/>
          </a:xfrm>
          <a:prstGeom prst="cloudCallout">
            <a:avLst>
              <a:gd name="adj1" fmla="val -127376"/>
              <a:gd name="adj2" fmla="val -8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0"/>
            <a:ext cx="2514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1138</Words>
  <Application>Microsoft Macintosh PowerPoint</Application>
  <PresentationFormat>On-screen Show (4:3)</PresentationFormat>
  <Paragraphs>369</Paragraphs>
  <Slides>47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Scene Labeling Using Beam Search Under Mutex Constraints  ID: O-2B-6  Anirban Roy and Sinisa Todorovic Oregon State University</vt:lpstr>
      <vt:lpstr>Problem: Semantic Segmentation</vt:lpstr>
      <vt:lpstr>Prior Work:  Labeling Individual Superpixels</vt:lpstr>
      <vt:lpstr>Prior Work:  Labeling Individual Superpixels</vt:lpstr>
      <vt:lpstr>Prior Work:  Labeling Individual Superpixels</vt:lpstr>
      <vt:lpstr>Prior Work: Holistic Approaches</vt:lpstr>
      <vt:lpstr>Our Approach</vt:lpstr>
      <vt:lpstr>Our Approach</vt:lpstr>
      <vt:lpstr>Our Approach</vt:lpstr>
      <vt:lpstr>Our Approach</vt:lpstr>
      <vt:lpstr>Motivation: Mutex Constraints</vt:lpstr>
      <vt:lpstr>Motivation: Mutex Constraints</vt:lpstr>
      <vt:lpstr>Motivation: Mutex Constraints</vt:lpstr>
      <vt:lpstr>Related Work on Mutex Constraints in Different Problems</vt:lpstr>
      <vt:lpstr>How to Incorporate Mutex?</vt:lpstr>
      <vt:lpstr>Consequences of Mutex Violation</vt:lpstr>
      <vt:lpstr>How to Incorporate Mutex?</vt:lpstr>
      <vt:lpstr>How to Incorporate Mutex?</vt:lpstr>
      <vt:lpstr>Our Model</vt:lpstr>
      <vt:lpstr>CRF Inference as QP</vt:lpstr>
      <vt:lpstr>CRF Inference as QP</vt:lpstr>
      <vt:lpstr>CRF Inference as QP</vt:lpstr>
      <vt:lpstr>Formalizing Mutex Constraints</vt:lpstr>
      <vt:lpstr>Formalizing Mutex Constraints</vt:lpstr>
      <vt:lpstr>Mutex Constraints</vt:lpstr>
      <vt:lpstr>Mutex Constraints</vt:lpstr>
      <vt:lpstr>Inference as QP</vt:lpstr>
      <vt:lpstr>Inference as QP</vt:lpstr>
      <vt:lpstr>CRF Inference as a Beam Search</vt:lpstr>
      <vt:lpstr>CRF Inference as a Beam Search</vt:lpstr>
      <vt:lpstr>CRF Inference as a Beam Search</vt:lpstr>
      <vt:lpstr>CRF Inference as a Beam Search</vt:lpstr>
      <vt:lpstr>CRF Inference as a Beam Search</vt:lpstr>
      <vt:lpstr>CRF Inference as a Beam Search</vt:lpstr>
      <vt:lpstr>Our Search Framework</vt:lpstr>
      <vt:lpstr>SUCCESSOR Generates New States</vt:lpstr>
      <vt:lpstr>SUCCESSOR Generates New States</vt:lpstr>
      <vt:lpstr>SUCCESSOR Generates New States</vt:lpstr>
      <vt:lpstr>SUCCESSOR Generates New States</vt:lpstr>
      <vt:lpstr>SUCCESSOR Accepting New States</vt:lpstr>
      <vt:lpstr>Heuristic and Score Functions</vt:lpstr>
      <vt:lpstr>Results</vt:lpstr>
      <vt:lpstr>Input Parameter Evaluation</vt:lpstr>
      <vt:lpstr>PowerPoint Presentation</vt:lpstr>
      <vt:lpstr>Pixelwise Accuracy (%)</vt:lpstr>
      <vt:lpstr>Qualitative Results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Search Under Mutex for Scene Labeling</dc:title>
  <dc:creator>Ani</dc:creator>
  <cp:lastModifiedBy>Sinisa Todorovic</cp:lastModifiedBy>
  <cp:revision>321</cp:revision>
  <dcterms:created xsi:type="dcterms:W3CDTF">2006-08-16T00:00:00Z</dcterms:created>
  <dcterms:modified xsi:type="dcterms:W3CDTF">2014-06-25T11:07:50Z</dcterms:modified>
</cp:coreProperties>
</file>