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sldIdLst>
    <p:sldId id="261" r:id="rId2"/>
    <p:sldId id="363" r:id="rId3"/>
    <p:sldId id="501" r:id="rId4"/>
    <p:sldId id="502" r:id="rId5"/>
    <p:sldId id="361" r:id="rId6"/>
    <p:sldId id="377" r:id="rId7"/>
    <p:sldId id="365" r:id="rId8"/>
    <p:sldId id="370" r:id="rId9"/>
    <p:sldId id="371" r:id="rId10"/>
    <p:sldId id="428" r:id="rId11"/>
    <p:sldId id="373" r:id="rId12"/>
    <p:sldId id="374" r:id="rId13"/>
    <p:sldId id="375" r:id="rId14"/>
    <p:sldId id="372" r:id="rId15"/>
    <p:sldId id="376" r:id="rId16"/>
    <p:sldId id="438" r:id="rId17"/>
    <p:sldId id="439" r:id="rId18"/>
    <p:sldId id="440" r:id="rId19"/>
    <p:sldId id="441" r:id="rId20"/>
    <p:sldId id="435" r:id="rId21"/>
    <p:sldId id="443" r:id="rId22"/>
    <p:sldId id="442" r:id="rId23"/>
    <p:sldId id="436" r:id="rId24"/>
    <p:sldId id="437" r:id="rId25"/>
    <p:sldId id="431" r:id="rId26"/>
    <p:sldId id="432" r:id="rId27"/>
    <p:sldId id="433" r:id="rId28"/>
    <p:sldId id="434" r:id="rId29"/>
    <p:sldId id="366" r:id="rId30"/>
    <p:sldId id="378" r:id="rId31"/>
    <p:sldId id="368" r:id="rId32"/>
    <p:sldId id="446" r:id="rId33"/>
    <p:sldId id="447" r:id="rId34"/>
    <p:sldId id="445" r:id="rId35"/>
    <p:sldId id="448" r:id="rId36"/>
    <p:sldId id="450" r:id="rId37"/>
    <p:sldId id="380" r:id="rId38"/>
    <p:sldId id="451" r:id="rId39"/>
    <p:sldId id="452" r:id="rId40"/>
    <p:sldId id="453" r:id="rId41"/>
    <p:sldId id="454" r:id="rId42"/>
    <p:sldId id="455" r:id="rId43"/>
    <p:sldId id="456" r:id="rId44"/>
    <p:sldId id="449" r:id="rId45"/>
    <p:sldId id="457" r:id="rId46"/>
    <p:sldId id="459" r:id="rId47"/>
    <p:sldId id="458" r:id="rId48"/>
    <p:sldId id="460" r:id="rId49"/>
    <p:sldId id="462" r:id="rId50"/>
    <p:sldId id="461" r:id="rId51"/>
    <p:sldId id="463" r:id="rId52"/>
    <p:sldId id="465" r:id="rId53"/>
    <p:sldId id="464" r:id="rId54"/>
    <p:sldId id="466" r:id="rId55"/>
    <p:sldId id="467" r:id="rId56"/>
    <p:sldId id="381" r:id="rId57"/>
    <p:sldId id="427" r:id="rId58"/>
    <p:sldId id="384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10" r:id="rId80"/>
    <p:sldId id="411" r:id="rId81"/>
    <p:sldId id="412" r:id="rId82"/>
    <p:sldId id="413" r:id="rId83"/>
    <p:sldId id="414" r:id="rId84"/>
    <p:sldId id="415" r:id="rId85"/>
    <p:sldId id="444" r:id="rId86"/>
    <p:sldId id="416" r:id="rId87"/>
    <p:sldId id="477" r:id="rId88"/>
    <p:sldId id="417" r:id="rId89"/>
    <p:sldId id="418" r:id="rId90"/>
    <p:sldId id="419" r:id="rId91"/>
    <p:sldId id="420" r:id="rId92"/>
    <p:sldId id="421" r:id="rId93"/>
    <p:sldId id="422" r:id="rId94"/>
    <p:sldId id="423" r:id="rId95"/>
    <p:sldId id="430" r:id="rId96"/>
    <p:sldId id="472" r:id="rId97"/>
    <p:sldId id="473" r:id="rId98"/>
    <p:sldId id="469" r:id="rId99"/>
    <p:sldId id="429" r:id="rId100"/>
    <p:sldId id="474" r:id="rId101"/>
    <p:sldId id="475" r:id="rId102"/>
    <p:sldId id="476" r:id="rId103"/>
    <p:sldId id="479" r:id="rId104"/>
    <p:sldId id="504" r:id="rId105"/>
    <p:sldId id="470" r:id="rId106"/>
    <p:sldId id="471" r:id="rId107"/>
    <p:sldId id="478" r:id="rId108"/>
    <p:sldId id="480" r:id="rId109"/>
    <p:sldId id="482" r:id="rId110"/>
    <p:sldId id="488" r:id="rId111"/>
    <p:sldId id="490" r:id="rId112"/>
    <p:sldId id="491" r:id="rId113"/>
    <p:sldId id="487" r:id="rId114"/>
    <p:sldId id="489" r:id="rId115"/>
    <p:sldId id="492" r:id="rId116"/>
    <p:sldId id="483" r:id="rId117"/>
    <p:sldId id="493" r:id="rId118"/>
    <p:sldId id="481" r:id="rId119"/>
    <p:sldId id="497" r:id="rId120"/>
    <p:sldId id="484" r:id="rId121"/>
    <p:sldId id="485" r:id="rId122"/>
    <p:sldId id="494" r:id="rId123"/>
    <p:sldId id="486" r:id="rId124"/>
    <p:sldId id="495" r:id="rId125"/>
    <p:sldId id="496" r:id="rId126"/>
    <p:sldId id="499" r:id="rId127"/>
    <p:sldId id="500" r:id="rId128"/>
    <p:sldId id="498" r:id="rId129"/>
    <p:sldId id="524" r:id="rId130"/>
    <p:sldId id="521" r:id="rId131"/>
    <p:sldId id="525" r:id="rId132"/>
    <p:sldId id="526" r:id="rId133"/>
    <p:sldId id="527" r:id="rId134"/>
    <p:sldId id="528" r:id="rId1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3ACF883-89F7-5647-91EF-66DD6F99B666}">
          <p14:sldIdLst>
            <p14:sldId id="261"/>
            <p14:sldId id="363"/>
            <p14:sldId id="501"/>
            <p14:sldId id="502"/>
            <p14:sldId id="361"/>
            <p14:sldId id="377"/>
            <p14:sldId id="365"/>
            <p14:sldId id="370"/>
            <p14:sldId id="371"/>
            <p14:sldId id="428"/>
            <p14:sldId id="373"/>
            <p14:sldId id="374"/>
            <p14:sldId id="375"/>
            <p14:sldId id="372"/>
            <p14:sldId id="376"/>
            <p14:sldId id="438"/>
            <p14:sldId id="439"/>
            <p14:sldId id="440"/>
            <p14:sldId id="441"/>
            <p14:sldId id="435"/>
            <p14:sldId id="443"/>
            <p14:sldId id="442"/>
            <p14:sldId id="436"/>
            <p14:sldId id="437"/>
            <p14:sldId id="431"/>
            <p14:sldId id="432"/>
            <p14:sldId id="433"/>
            <p14:sldId id="434"/>
            <p14:sldId id="366"/>
            <p14:sldId id="378"/>
          </p14:sldIdLst>
        </p14:section>
        <p14:section name="Imitation Learning" id="{AFD3A4C4-6B21-BB48-BC61-F845FEF66B00}">
          <p14:sldIdLst>
            <p14:sldId id="368"/>
            <p14:sldId id="446"/>
            <p14:sldId id="447"/>
            <p14:sldId id="445"/>
            <p14:sldId id="448"/>
            <p14:sldId id="450"/>
            <p14:sldId id="380"/>
            <p14:sldId id="451"/>
            <p14:sldId id="452"/>
            <p14:sldId id="453"/>
            <p14:sldId id="454"/>
            <p14:sldId id="455"/>
            <p14:sldId id="456"/>
            <p14:sldId id="449"/>
            <p14:sldId id="457"/>
            <p14:sldId id="459"/>
            <p14:sldId id="458"/>
            <p14:sldId id="460"/>
            <p14:sldId id="462"/>
            <p14:sldId id="461"/>
            <p14:sldId id="463"/>
            <p14:sldId id="465"/>
            <p14:sldId id="464"/>
            <p14:sldId id="466"/>
            <p14:sldId id="467"/>
          </p14:sldIdLst>
        </p14:section>
        <p14:section name="Reinforcement Learning" id="{C908CBC7-101E-E543-A081-A3FBE5C18F6C}">
          <p14:sldIdLst>
            <p14:sldId id="381"/>
            <p14:sldId id="427"/>
            <p14:sldId id="384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44"/>
            <p14:sldId id="416"/>
            <p14:sldId id="477"/>
            <p14:sldId id="417"/>
            <p14:sldId id="418"/>
            <p14:sldId id="419"/>
            <p14:sldId id="420"/>
            <p14:sldId id="421"/>
            <p14:sldId id="422"/>
            <p14:sldId id="423"/>
            <p14:sldId id="430"/>
            <p14:sldId id="472"/>
            <p14:sldId id="473"/>
            <p14:sldId id="469"/>
            <p14:sldId id="429"/>
            <p14:sldId id="474"/>
            <p14:sldId id="475"/>
            <p14:sldId id="476"/>
            <p14:sldId id="479"/>
            <p14:sldId id="504"/>
            <p14:sldId id="470"/>
            <p14:sldId id="471"/>
            <p14:sldId id="478"/>
            <p14:sldId id="480"/>
            <p14:sldId id="482"/>
            <p14:sldId id="488"/>
            <p14:sldId id="490"/>
            <p14:sldId id="491"/>
            <p14:sldId id="487"/>
            <p14:sldId id="489"/>
            <p14:sldId id="492"/>
            <p14:sldId id="483"/>
            <p14:sldId id="493"/>
            <p14:sldId id="481"/>
            <p14:sldId id="497"/>
            <p14:sldId id="484"/>
            <p14:sldId id="485"/>
            <p14:sldId id="494"/>
            <p14:sldId id="486"/>
            <p14:sldId id="495"/>
            <p14:sldId id="496"/>
            <p14:sldId id="499"/>
            <p14:sldId id="500"/>
            <p14:sldId id="498"/>
            <p14:sldId id="524"/>
            <p14:sldId id="521"/>
            <p14:sldId id="525"/>
            <p14:sldId id="526"/>
            <p14:sldId id="527"/>
            <p14:sldId id="5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4"/>
    <a:srgbClr val="D73F09"/>
    <a:srgbClr val="B58BD5"/>
    <a:srgbClr val="FFFAE9"/>
    <a:srgbClr val="FE3E09"/>
    <a:srgbClr val="FE3F09"/>
    <a:srgbClr val="FDF100"/>
    <a:srgbClr val="FF4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4"/>
    <p:restoredTop sz="96291"/>
  </p:normalViewPr>
  <p:slideViewPr>
    <p:cSldViewPr snapToGrid="0" snapToObjects="1">
      <p:cViewPr varScale="1">
        <p:scale>
          <a:sx n="120" d="100"/>
          <a:sy n="120" d="100"/>
        </p:scale>
        <p:origin x="216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notesMaster" Target="notesMasters/notesMaster1.xml"/><Relationship Id="rId137" Type="http://schemas.openxmlformats.org/officeDocument/2006/relationships/presProps" Target="presProps.xml"/><Relationship Id="rId138" Type="http://schemas.openxmlformats.org/officeDocument/2006/relationships/viewProps" Target="viewProps.xml"/><Relationship Id="rId13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7FCFE-4073-274D-960D-4D005636C39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009D9-EC03-E640-B732-0F2A9EB0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10:41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68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Shape 1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87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Shape 1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356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3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43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6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49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96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1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94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2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10^70 atoms</a:t>
            </a:r>
            <a:r>
              <a:rPr lang="en-US" baseline="0" dirty="0" smtClean="0"/>
              <a:t> in the universe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4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Shape 10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Selectively focus on parts of the image, build up information as you look around</a:t>
            </a:r>
          </a:p>
        </p:txBody>
      </p:sp>
    </p:spTree>
    <p:extLst>
      <p:ext uri="{BB962C8B-B14F-4D97-AF65-F5344CB8AC3E}">
        <p14:creationId xmlns:p14="http://schemas.microsoft.com/office/powerpoint/2010/main" val="190172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Shape 1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Selectively focus on parts of the image, build up information as you look around</a:t>
            </a:r>
          </a:p>
        </p:txBody>
      </p:sp>
    </p:spTree>
    <p:extLst>
      <p:ext uri="{BB962C8B-B14F-4D97-AF65-F5344CB8AC3E}">
        <p14:creationId xmlns:p14="http://schemas.microsoft.com/office/powerpoint/2010/main" val="1655348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Shape 1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779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Shape 1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754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Shape 1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21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22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0" y="108775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6616" y="6534181"/>
            <a:ext cx="368808" cy="2825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E091FA35-6F5C-024C-BA55-01A105EB7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56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3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874252" y="6223800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8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8775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nip Diagonal Corner Rectangle 8"/>
          <p:cNvSpPr/>
          <p:nvPr userDrawn="1"/>
        </p:nvSpPr>
        <p:spPr>
          <a:xfrm flipH="1">
            <a:off x="11786616" y="6534181"/>
            <a:ext cx="493776" cy="365125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6616" y="6534181"/>
            <a:ext cx="368808" cy="2825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E091FA35-6F5C-024C-BA55-01A105EB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nip Diagonal Corner Rectangle 6"/>
          <p:cNvSpPr/>
          <p:nvPr userDrawn="1"/>
        </p:nvSpPr>
        <p:spPr>
          <a:xfrm>
            <a:off x="0" y="6492875"/>
            <a:ext cx="2157984" cy="365125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D73F0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CS539</a:t>
            </a:r>
            <a:r>
              <a:rPr lang="en-US" sz="1400" baseline="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- Embodied AI</a:t>
            </a:r>
            <a:endParaRPr lang="en-US" sz="1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Snip Diagonal Corner Rectangle 7"/>
          <p:cNvSpPr/>
          <p:nvPr userDrawn="1"/>
        </p:nvSpPr>
        <p:spPr>
          <a:xfrm flipH="1">
            <a:off x="0" y="0"/>
            <a:ext cx="493776" cy="365125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2" descr="eaver logo outline options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6712" r="76310" b="21379"/>
          <a:stretch/>
        </p:blipFill>
        <p:spPr bwMode="auto">
          <a:xfrm>
            <a:off x="12192" y="54911"/>
            <a:ext cx="438439" cy="2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10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9.png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8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10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9.png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8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penai.com/blog/emergent-tool-use/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20.jpe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20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1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4" Type="http://schemas.openxmlformats.org/officeDocument/2006/relationships/image" Target="../media/image147.png"/><Relationship Id="rId5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air.berkeley.edu/blog/2019/05/20/solar/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lanetrl.github.io/" TargetMode="Externa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22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nBh9Fz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o84ni9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10.png"/><Relationship Id="rId5" Type="http://schemas.openxmlformats.org/officeDocument/2006/relationships/image" Target="../media/image120.png"/><Relationship Id="rId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0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0.png"/><Relationship Id="rId5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40.png"/><Relationship Id="rId5" Type="http://schemas.openxmlformats.org/officeDocument/2006/relationships/image" Target="../media/image250.png"/><Relationship Id="rId6" Type="http://schemas.openxmlformats.org/officeDocument/2006/relationships/image" Target="../media/image26.png"/><Relationship Id="rId7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4" Type="http://schemas.openxmlformats.org/officeDocument/2006/relationships/image" Target="../media/image300.png"/><Relationship Id="rId5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png"/><Relationship Id="rId3" Type="http://schemas.openxmlformats.org/officeDocument/2006/relationships/image" Target="../media/image3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Relationship Id="rId3" Type="http://schemas.openxmlformats.org/officeDocument/2006/relationships/image" Target="../media/image3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2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2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2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2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4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0.png"/><Relationship Id="rId3" Type="http://schemas.openxmlformats.org/officeDocument/2006/relationships/image" Target="../media/image6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4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670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4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730.png"/><Relationship Id="rId6" Type="http://schemas.openxmlformats.org/officeDocument/2006/relationships/image" Target="../media/image750.png"/><Relationship Id="rId7" Type="http://schemas.openxmlformats.org/officeDocument/2006/relationships/image" Target="../media/image760.png"/><Relationship Id="rId8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5" Type="http://schemas.openxmlformats.org/officeDocument/2006/relationships/image" Target="../media/image740.png"/><Relationship Id="rId6" Type="http://schemas.openxmlformats.org/officeDocument/2006/relationships/image" Target="../media/image750.png"/><Relationship Id="rId7" Type="http://schemas.openxmlformats.org/officeDocument/2006/relationships/image" Target="../media/image760.png"/><Relationship Id="rId8" Type="http://schemas.openxmlformats.org/officeDocument/2006/relationships/image" Target="../media/image770.png"/><Relationship Id="rId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4" Type="http://schemas.openxmlformats.org/officeDocument/2006/relationships/image" Target="../media/image770.png"/><Relationship Id="rId5" Type="http://schemas.openxmlformats.org/officeDocument/2006/relationships/image" Target="../media/image83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4" Type="http://schemas.openxmlformats.org/officeDocument/2006/relationships/image" Target="../media/image770.png"/><Relationship Id="rId5" Type="http://schemas.openxmlformats.org/officeDocument/2006/relationships/image" Target="../media/image87.png"/><Relationship Id="rId6" Type="http://schemas.openxmlformats.org/officeDocument/2006/relationships/image" Target="../media/image89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4" Type="http://schemas.openxmlformats.org/officeDocument/2006/relationships/image" Target="../media/image760.png"/><Relationship Id="rId5" Type="http://schemas.openxmlformats.org/officeDocument/2006/relationships/image" Target="../media/image770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268" y="1122363"/>
            <a:ext cx="10909465" cy="2387600"/>
          </a:xfrm>
        </p:spPr>
        <p:txBody>
          <a:bodyPr/>
          <a:lstStyle/>
          <a:p>
            <a:r>
              <a:rPr lang="en-US" sz="4800" dirty="0" smtClean="0"/>
              <a:t>How to Train Your Agent</a:t>
            </a:r>
            <a:br>
              <a:rPr lang="en-US" sz="4800" dirty="0" smtClean="0"/>
            </a:br>
            <a:r>
              <a:rPr lang="en-US" sz="2800" dirty="0" smtClean="0"/>
              <a:t>(A Crash Course </a:t>
            </a:r>
            <a:r>
              <a:rPr lang="en-US" sz="2800" smtClean="0"/>
              <a:t>in Sequential Decision Making with Deep Nets)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Stefan Lee - Fall 2019</a:t>
            </a:r>
            <a:endParaRPr lang="en-US" dirty="0"/>
          </a:p>
        </p:txBody>
      </p:sp>
      <p:pic>
        <p:nvPicPr>
          <p:cNvPr id="1026" name="Picture 2" descr="mage result for toothless dra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867" y="5684520"/>
            <a:ext cx="1599917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9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6002" y="764161"/>
            <a:ext cx="549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venir Heavy" charset="0"/>
                <a:ea typeface="Avenir Heavy" charset="0"/>
                <a:cs typeface="Avenir Heavy" charset="0"/>
              </a:rPr>
              <a:t>Markov</a:t>
            </a:r>
            <a:r>
              <a:rPr lang="en-US" sz="2800" b="1" dirty="0" smtClean="0">
                <a:latin typeface="Avenir Heavy" charset="0"/>
                <a:ea typeface="Avenir Heavy" charset="0"/>
                <a:cs typeface="Avenir Heavy" charset="0"/>
              </a:rPr>
              <a:t> Decision Process (MDP)</a:t>
            </a:r>
            <a:endParaRPr lang="en-US" sz="28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2" y="2479766"/>
            <a:ext cx="11277600" cy="21579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BB34A3F-8F70-4B45-98F5-A402A55BDAB3}"/>
              </a:ext>
            </a:extLst>
          </p:cNvPr>
          <p:cNvGrpSpPr/>
          <p:nvPr/>
        </p:nvGrpSpPr>
        <p:grpSpPr>
          <a:xfrm rot="10800000">
            <a:off x="1676400" y="1659764"/>
            <a:ext cx="1264920" cy="1080906"/>
            <a:chOff x="6163087" y="2742571"/>
            <a:chExt cx="1994160" cy="1080906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xmlns="" id="{E633E2D7-8298-564B-92D9-D9C1C393CD7F}"/>
                </a:ext>
              </a:extLst>
            </p:cNvPr>
            <p:cNvSpPr/>
            <p:nvPr/>
          </p:nvSpPr>
          <p:spPr>
            <a:xfrm rot="16200000">
              <a:off x="6881324" y="2298660"/>
              <a:ext cx="557686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689D76F-EBFC-4E4C-B07B-4615B5353E35}"/>
                </a:ext>
              </a:extLst>
            </p:cNvPr>
            <p:cNvSpPr/>
            <p:nvPr/>
          </p:nvSpPr>
          <p:spPr>
            <a:xfrm rot="10800000">
              <a:off x="6163087" y="3300257"/>
              <a:ext cx="19941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dirty="0" smtClean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Action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BB34A3F-8F70-4B45-98F5-A402A55BDAB3}"/>
              </a:ext>
            </a:extLst>
          </p:cNvPr>
          <p:cNvGrpSpPr/>
          <p:nvPr/>
        </p:nvGrpSpPr>
        <p:grpSpPr>
          <a:xfrm>
            <a:off x="954946" y="4219584"/>
            <a:ext cx="1264920" cy="1080906"/>
            <a:chOff x="6163087" y="2742571"/>
            <a:chExt cx="1994160" cy="1080906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xmlns="" id="{E633E2D7-8298-564B-92D9-D9C1C393CD7F}"/>
                </a:ext>
              </a:extLst>
            </p:cNvPr>
            <p:cNvSpPr/>
            <p:nvPr/>
          </p:nvSpPr>
          <p:spPr>
            <a:xfrm rot="16200000">
              <a:off x="6881324" y="2298660"/>
              <a:ext cx="557686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B689D76F-EBFC-4E4C-B07B-4615B5353E35}"/>
                </a:ext>
              </a:extLst>
            </p:cNvPr>
            <p:cNvSpPr/>
            <p:nvPr/>
          </p:nvSpPr>
          <p:spPr>
            <a:xfrm>
              <a:off x="6163087" y="3300257"/>
              <a:ext cx="19941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dirty="0" smtClean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State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BB34A3F-8F70-4B45-98F5-A402A55BDAB3}"/>
              </a:ext>
            </a:extLst>
          </p:cNvPr>
          <p:cNvGrpSpPr/>
          <p:nvPr/>
        </p:nvGrpSpPr>
        <p:grpSpPr>
          <a:xfrm rot="10800000">
            <a:off x="3054327" y="1659765"/>
            <a:ext cx="2154782" cy="1080906"/>
            <a:chOff x="5461649" y="2742571"/>
            <a:chExt cx="3397037" cy="1080906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xmlns="" id="{E633E2D7-8298-564B-92D9-D9C1C393CD7F}"/>
                </a:ext>
              </a:extLst>
            </p:cNvPr>
            <p:cNvSpPr/>
            <p:nvPr/>
          </p:nvSpPr>
          <p:spPr>
            <a:xfrm rot="16200000">
              <a:off x="6881324" y="2298660"/>
              <a:ext cx="557686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689D76F-EBFC-4E4C-B07B-4615B5353E35}"/>
                </a:ext>
              </a:extLst>
            </p:cNvPr>
            <p:cNvSpPr/>
            <p:nvPr/>
          </p:nvSpPr>
          <p:spPr>
            <a:xfrm rot="10800000">
              <a:off x="5461649" y="3300257"/>
              <a:ext cx="33970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smtClean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Observation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Image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 </a:t>
            </a:r>
            <a:r>
              <a:rPr lang="mr-IN" dirty="0"/>
              <a:t>–</a:t>
            </a:r>
            <a:r>
              <a:rPr lang="en-US" dirty="0"/>
              <a:t> Bootstrap Targets / Temporal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2716902" y="668018"/>
                <a:ext cx="6931385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902" y="668018"/>
                <a:ext cx="6931385" cy="6637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/>
          <p:cNvSpPr/>
          <p:nvPr/>
        </p:nvSpPr>
        <p:spPr>
          <a:xfrm>
            <a:off x="4578083" y="1488416"/>
            <a:ext cx="3147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venir Book" charset="0"/>
                <a:ea typeface="Avenir Book" charset="0"/>
                <a:cs typeface="Avenir Book" charset="0"/>
              </a:rPr>
              <a:t>Temporal </a:t>
            </a:r>
            <a:r>
              <a:rPr lang="en-US" sz="2000" smtClean="0">
                <a:latin typeface="Avenir Book" charset="0"/>
                <a:ea typeface="Avenir Book" charset="0"/>
                <a:cs typeface="Avenir Book" charset="0"/>
              </a:rPr>
              <a:t>Differences (TD)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0266" y="2358902"/>
            <a:ext cx="1575878" cy="1692972"/>
            <a:chOff x="1030266" y="2275777"/>
            <a:chExt cx="1575878" cy="1692972"/>
          </a:xfrm>
        </p:grpSpPr>
        <p:sp>
          <p:nvSpPr>
            <p:cNvPr id="81" name="Oval 80"/>
            <p:cNvSpPr/>
            <p:nvPr/>
          </p:nvSpPr>
          <p:spPr>
            <a:xfrm>
              <a:off x="2310534" y="23313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2" name="Straight Connector 81"/>
            <p:cNvCxnSpPr>
              <a:stCxn id="83" idx="4"/>
            </p:cNvCxnSpPr>
            <p:nvPr/>
          </p:nvCxnSpPr>
          <p:spPr>
            <a:xfrm flipH="1">
              <a:off x="2453549" y="262692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/>
                <p:cNvSpPr/>
                <p:nvPr/>
              </p:nvSpPr>
              <p:spPr>
                <a:xfrm>
                  <a:off x="1118527" y="2893561"/>
                  <a:ext cx="109895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3" name="Rectangle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527" y="2893561"/>
                  <a:ext cx="1098955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/>
                <p:cNvSpPr/>
                <p:nvPr/>
              </p:nvSpPr>
              <p:spPr>
                <a:xfrm>
                  <a:off x="1223235" y="2275777"/>
                  <a:ext cx="88953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4" name="Rectangle 8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3235" y="2275777"/>
                  <a:ext cx="889539" cy="4084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4030" b="-123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/>
                <p:cNvSpPr/>
                <p:nvPr/>
              </p:nvSpPr>
              <p:spPr>
                <a:xfrm>
                  <a:off x="1030266" y="3560304"/>
                  <a:ext cx="1275477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5" name="Rectangle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266" y="3560304"/>
                  <a:ext cx="1275477" cy="40844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4478"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Oval 85"/>
            <p:cNvSpPr/>
            <p:nvPr/>
          </p:nvSpPr>
          <p:spPr>
            <a:xfrm>
              <a:off x="2310534" y="361672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2366899" y="304554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>
              <a:stCxn id="94" idx="2"/>
              <a:endCxn id="114" idx="0"/>
            </p:cNvCxnSpPr>
            <p:nvPr/>
          </p:nvCxnSpPr>
          <p:spPr>
            <a:xfrm>
              <a:off x="2458339" y="322842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3199308" y="2335290"/>
            <a:ext cx="1935188" cy="2997938"/>
            <a:chOff x="3199308" y="2252165"/>
            <a:chExt cx="1935188" cy="2997938"/>
          </a:xfrm>
        </p:grpSpPr>
        <p:sp>
          <p:nvSpPr>
            <p:cNvPr id="90" name="Oval 89"/>
            <p:cNvSpPr/>
            <p:nvPr/>
          </p:nvSpPr>
          <p:spPr>
            <a:xfrm>
              <a:off x="4838886" y="23313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4981901" y="262692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4838886" y="361672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93" name="Rectangle 92"/>
            <p:cNvSpPr>
              <a:spLocks noChangeAspect="1"/>
            </p:cNvSpPr>
            <p:nvPr/>
          </p:nvSpPr>
          <p:spPr>
            <a:xfrm>
              <a:off x="4895251" y="304554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4986691" y="322842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4981901" y="390580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4838886" y="489560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4895251" y="432442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4986691" y="450730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3734276" y="2917449"/>
                  <a:ext cx="112819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276" y="2917449"/>
                  <a:ext cx="1128194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/>
                <p:cNvSpPr/>
                <p:nvPr/>
              </p:nvSpPr>
              <p:spPr>
                <a:xfrm>
                  <a:off x="3838984" y="2252165"/>
                  <a:ext cx="88953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0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984" y="2252165"/>
                  <a:ext cx="889539" cy="40844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4030" b="-123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/>
                <p:cNvSpPr/>
                <p:nvPr/>
              </p:nvSpPr>
              <p:spPr>
                <a:xfrm>
                  <a:off x="3524966" y="4841658"/>
                  <a:ext cx="140326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1" name="Rectangle 1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4966" y="4841658"/>
                  <a:ext cx="1403269" cy="40844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478"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/>
                <p:cNvSpPr/>
                <p:nvPr/>
              </p:nvSpPr>
              <p:spPr>
                <a:xfrm>
                  <a:off x="3199308" y="4216208"/>
                  <a:ext cx="175336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2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308" y="4216208"/>
                  <a:ext cx="1753365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2051451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451" y="1946430"/>
                <a:ext cx="804195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4589199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199" y="1946430"/>
                <a:ext cx="804195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0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 </a:t>
            </a:r>
            <a:r>
              <a:rPr lang="mr-IN" dirty="0"/>
              <a:t>–</a:t>
            </a:r>
            <a:r>
              <a:rPr lang="en-US" dirty="0"/>
              <a:t> Bootstrap Targets / Temporal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1667608" y="668018"/>
                <a:ext cx="8968737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608" y="668018"/>
                <a:ext cx="8968737" cy="6637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578083" y="1488416"/>
            <a:ext cx="3147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venir Book" charset="0"/>
                <a:ea typeface="Avenir Book" charset="0"/>
                <a:cs typeface="Avenir Book" charset="0"/>
              </a:rPr>
              <a:t>Temporal </a:t>
            </a:r>
            <a:r>
              <a:rPr lang="en-US" sz="2000" smtClean="0">
                <a:latin typeface="Avenir Book" charset="0"/>
                <a:ea typeface="Avenir Book" charset="0"/>
                <a:cs typeface="Avenir Book" charset="0"/>
              </a:rPr>
              <a:t>Differences (TD)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30266" y="2358902"/>
            <a:ext cx="1575878" cy="1692972"/>
            <a:chOff x="1030266" y="2275777"/>
            <a:chExt cx="1575878" cy="1692972"/>
          </a:xfrm>
        </p:grpSpPr>
        <p:sp>
          <p:nvSpPr>
            <p:cNvPr id="5" name="Oval 4"/>
            <p:cNvSpPr/>
            <p:nvPr/>
          </p:nvSpPr>
          <p:spPr>
            <a:xfrm>
              <a:off x="2310534" y="23313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" name="Straight Connector 6"/>
            <p:cNvCxnSpPr>
              <a:stCxn id="5" idx="4"/>
            </p:cNvCxnSpPr>
            <p:nvPr/>
          </p:nvCxnSpPr>
          <p:spPr>
            <a:xfrm flipH="1">
              <a:off x="2453549" y="262692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118527" y="2893561"/>
                  <a:ext cx="109895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527" y="2893561"/>
                  <a:ext cx="1098955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223235" y="2275777"/>
                  <a:ext cx="88953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3235" y="2275777"/>
                  <a:ext cx="889539" cy="4084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4030" b="-123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030266" y="3560304"/>
                  <a:ext cx="1275477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266" y="3560304"/>
                  <a:ext cx="1275477" cy="40844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4478"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2310534" y="361672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2366899" y="304554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16" idx="2"/>
              <a:endCxn id="36" idx="0"/>
            </p:cNvCxnSpPr>
            <p:nvPr/>
          </p:nvCxnSpPr>
          <p:spPr>
            <a:xfrm>
              <a:off x="2458339" y="322842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199308" y="2335290"/>
            <a:ext cx="1935188" cy="2997938"/>
            <a:chOff x="3199308" y="2252165"/>
            <a:chExt cx="1935188" cy="2997938"/>
          </a:xfrm>
        </p:grpSpPr>
        <p:sp>
          <p:nvSpPr>
            <p:cNvPr id="51" name="Oval 50"/>
            <p:cNvSpPr/>
            <p:nvPr/>
          </p:nvSpPr>
          <p:spPr>
            <a:xfrm>
              <a:off x="4838886" y="23313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3" name="Straight Connector 52"/>
            <p:cNvCxnSpPr>
              <a:stCxn id="55" idx="4"/>
            </p:cNvCxnSpPr>
            <p:nvPr/>
          </p:nvCxnSpPr>
          <p:spPr>
            <a:xfrm flipH="1">
              <a:off x="4981901" y="262692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838886" y="361672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4895251" y="304554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986691" y="322842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4981901" y="390580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838886" y="489560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61" name="Rectangle 60"/>
            <p:cNvSpPr>
              <a:spLocks noChangeAspect="1"/>
            </p:cNvSpPr>
            <p:nvPr/>
          </p:nvSpPr>
          <p:spPr>
            <a:xfrm>
              <a:off x="4895251" y="432442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986691" y="450730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3734276" y="2917449"/>
                  <a:ext cx="112819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276" y="2917449"/>
                  <a:ext cx="1128194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3838984" y="2252165"/>
                  <a:ext cx="88953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984" y="2252165"/>
                  <a:ext cx="889539" cy="40844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4030" b="-123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524966" y="4841658"/>
                  <a:ext cx="140326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4966" y="4841658"/>
                  <a:ext cx="1403269" cy="40844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478"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3199308" y="4216208"/>
                  <a:ext cx="175336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308" y="4216208"/>
                  <a:ext cx="1753365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6464729" y="2408121"/>
            <a:ext cx="300400" cy="4161558"/>
            <a:chOff x="7357658" y="2410469"/>
            <a:chExt cx="300400" cy="4161558"/>
          </a:xfrm>
        </p:grpSpPr>
        <p:grpSp>
          <p:nvGrpSpPr>
            <p:cNvPr id="48" name="Group 47"/>
            <p:cNvGrpSpPr/>
            <p:nvPr/>
          </p:nvGrpSpPr>
          <p:grpSpPr>
            <a:xfrm>
              <a:off x="7362448" y="2410469"/>
              <a:ext cx="295610" cy="2859895"/>
              <a:chOff x="4838886" y="2331317"/>
              <a:chExt cx="295610" cy="2859895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838886" y="2331317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H="1">
                <a:off x="4981901" y="262692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4838886" y="361672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4895251" y="304554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4986691" y="322842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4981901" y="390580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4838886" y="489560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4895251" y="432442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4986691" y="450730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Straight Connector 75"/>
            <p:cNvCxnSpPr/>
            <p:nvPr/>
          </p:nvCxnSpPr>
          <p:spPr>
            <a:xfrm flipH="1">
              <a:off x="7500673" y="5286622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7357658" y="62764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78" name="Rectangle 77"/>
            <p:cNvSpPr>
              <a:spLocks noChangeAspect="1"/>
            </p:cNvSpPr>
            <p:nvPr/>
          </p:nvSpPr>
          <p:spPr>
            <a:xfrm>
              <a:off x="7414023" y="5705239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505463" y="5888119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10270218" y="2411889"/>
            <a:ext cx="300400" cy="4161558"/>
            <a:chOff x="7357658" y="2410469"/>
            <a:chExt cx="300400" cy="4161558"/>
          </a:xfrm>
        </p:grpSpPr>
        <p:grpSp>
          <p:nvGrpSpPr>
            <p:cNvPr id="96" name="Group 95"/>
            <p:cNvGrpSpPr/>
            <p:nvPr/>
          </p:nvGrpSpPr>
          <p:grpSpPr>
            <a:xfrm>
              <a:off x="7362448" y="2410469"/>
              <a:ext cx="295610" cy="2859895"/>
              <a:chOff x="4838886" y="2331317"/>
              <a:chExt cx="295610" cy="2859895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4838886" y="2331317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 flipH="1">
                <a:off x="4981901" y="262692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/>
              <p:cNvSpPr/>
              <p:nvPr/>
            </p:nvSpPr>
            <p:spPr>
              <a:xfrm>
                <a:off x="4838886" y="361672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4895251" y="304554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4986691" y="322842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4981901" y="390580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/>
              <p:cNvSpPr/>
              <p:nvPr/>
            </p:nvSpPr>
            <p:spPr>
              <a:xfrm>
                <a:off x="4838886" y="489560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4895251" y="432442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4986691" y="450730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/>
            <p:cNvCxnSpPr/>
            <p:nvPr/>
          </p:nvCxnSpPr>
          <p:spPr>
            <a:xfrm flipH="1">
              <a:off x="7500673" y="5286622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7357658" y="62764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99" name="Rectangle 98"/>
            <p:cNvSpPr>
              <a:spLocks noChangeAspect="1"/>
            </p:cNvSpPr>
            <p:nvPr/>
          </p:nvSpPr>
          <p:spPr>
            <a:xfrm>
              <a:off x="7414023" y="5705239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7505463" y="5888119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8191439" y="2247124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5400" dirty="0" smtClean="0"/>
              <a:t>…</a:t>
            </a:r>
            <a:endParaRPr lang="en-US" sz="5400" dirty="0"/>
          </a:p>
        </p:txBody>
      </p:sp>
      <p:cxnSp>
        <p:nvCxnSpPr>
          <p:cNvPr id="110" name="Straight Connector 109"/>
          <p:cNvCxnSpPr/>
          <p:nvPr/>
        </p:nvCxnSpPr>
        <p:spPr>
          <a:xfrm flipH="1">
            <a:off x="10417408" y="6570666"/>
            <a:ext cx="4790" cy="420995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51451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451" y="1946430"/>
                <a:ext cx="804195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4589199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199" y="1946430"/>
                <a:ext cx="804195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6223474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474" y="1946430"/>
                <a:ext cx="804195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10020715" y="1946430"/>
                <a:ext cx="8188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715" y="1946430"/>
                <a:ext cx="818879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908402" y="4639969"/>
                <a:ext cx="1978682" cy="839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solidFill>
                                <a:srgbClr val="FF0004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4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4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FF0004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402" y="4639969"/>
                <a:ext cx="1978682" cy="839269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/>
              <p:cNvSpPr/>
              <p:nvPr/>
            </p:nvSpPr>
            <p:spPr>
              <a:xfrm>
                <a:off x="9432602" y="2347027"/>
                <a:ext cx="889539" cy="4084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4" name="Rectangle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602" y="2347027"/>
                <a:ext cx="889539" cy="408445"/>
              </a:xfrm>
              <a:prstGeom prst="rect">
                <a:avLst/>
              </a:prstGeom>
              <a:blipFill rotWithShape="0">
                <a:blip r:embed="rId16"/>
                <a:stretch>
                  <a:fillRect t="-94030" b="-1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Left Brace 114">
            <a:extLst>
              <a:ext uri="{FF2B5EF4-FFF2-40B4-BE49-F238E27FC236}">
                <a16:creationId xmlns:a16="http://schemas.microsoft.com/office/drawing/2014/main" xmlns="" id="{E633E2D7-8298-564B-92D9-D9C1C393CD7F}"/>
              </a:ext>
            </a:extLst>
          </p:cNvPr>
          <p:cNvSpPr/>
          <p:nvPr/>
        </p:nvSpPr>
        <p:spPr>
          <a:xfrm>
            <a:off x="9830719" y="3019161"/>
            <a:ext cx="342483" cy="408088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2" grpId="0"/>
      <p:bldP spid="113" grpId="0"/>
      <p:bldP spid="14" grpId="0"/>
      <p:bldP spid="114" grpId="0"/>
      <p:bldP spid="11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 </a:t>
            </a:r>
            <a:r>
              <a:rPr lang="mr-IN" dirty="0"/>
              <a:t>–</a:t>
            </a:r>
            <a:r>
              <a:rPr lang="en-US" dirty="0"/>
              <a:t> Bootstrap Targets / Temporal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1667608" y="668018"/>
                <a:ext cx="8968737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2800" i="1">
                                      <a:solidFill>
                                        <a:srgbClr val="FF000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608" y="668018"/>
                <a:ext cx="8968737" cy="6637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578083" y="1488416"/>
            <a:ext cx="3147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venir Book" charset="0"/>
                <a:ea typeface="Avenir Book" charset="0"/>
                <a:cs typeface="Avenir Book" charset="0"/>
              </a:rPr>
              <a:t>Temporal </a:t>
            </a:r>
            <a:r>
              <a:rPr lang="en-US" sz="2000" smtClean="0">
                <a:latin typeface="Avenir Book" charset="0"/>
                <a:ea typeface="Avenir Book" charset="0"/>
                <a:cs typeface="Avenir Book" charset="0"/>
              </a:rPr>
              <a:t>Differences (TD)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30266" y="2358902"/>
            <a:ext cx="1575878" cy="1692972"/>
            <a:chOff x="1030266" y="2275777"/>
            <a:chExt cx="1575878" cy="1692972"/>
          </a:xfrm>
        </p:grpSpPr>
        <p:sp>
          <p:nvSpPr>
            <p:cNvPr id="5" name="Oval 4"/>
            <p:cNvSpPr/>
            <p:nvPr/>
          </p:nvSpPr>
          <p:spPr>
            <a:xfrm>
              <a:off x="2310534" y="23313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" name="Straight Connector 6"/>
            <p:cNvCxnSpPr>
              <a:stCxn id="5" idx="4"/>
            </p:cNvCxnSpPr>
            <p:nvPr/>
          </p:nvCxnSpPr>
          <p:spPr>
            <a:xfrm flipH="1">
              <a:off x="2453549" y="262692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118527" y="2893561"/>
                  <a:ext cx="109895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527" y="2893561"/>
                  <a:ext cx="1098955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223235" y="2275777"/>
                  <a:ext cx="88953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3235" y="2275777"/>
                  <a:ext cx="889539" cy="4084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4030" b="-123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030266" y="3560304"/>
                  <a:ext cx="1275477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266" y="3560304"/>
                  <a:ext cx="1275477" cy="40844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4478"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2310534" y="361672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2366899" y="304554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16" idx="2"/>
              <a:endCxn id="36" idx="0"/>
            </p:cNvCxnSpPr>
            <p:nvPr/>
          </p:nvCxnSpPr>
          <p:spPr>
            <a:xfrm>
              <a:off x="2458339" y="322842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199308" y="2335290"/>
            <a:ext cx="1935188" cy="2997938"/>
            <a:chOff x="3199308" y="2252165"/>
            <a:chExt cx="1935188" cy="2997938"/>
          </a:xfrm>
        </p:grpSpPr>
        <p:sp>
          <p:nvSpPr>
            <p:cNvPr id="51" name="Oval 50"/>
            <p:cNvSpPr/>
            <p:nvPr/>
          </p:nvSpPr>
          <p:spPr>
            <a:xfrm>
              <a:off x="4838886" y="23313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3" name="Straight Connector 52"/>
            <p:cNvCxnSpPr>
              <a:stCxn id="55" idx="4"/>
            </p:cNvCxnSpPr>
            <p:nvPr/>
          </p:nvCxnSpPr>
          <p:spPr>
            <a:xfrm flipH="1">
              <a:off x="4981901" y="262692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838886" y="361672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4895251" y="304554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986691" y="322842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4981901" y="3905807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838886" y="4895602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61" name="Rectangle 60"/>
            <p:cNvSpPr>
              <a:spLocks noChangeAspect="1"/>
            </p:cNvSpPr>
            <p:nvPr/>
          </p:nvSpPr>
          <p:spPr>
            <a:xfrm>
              <a:off x="4895251" y="4324424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986691" y="4507304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3734276" y="2917449"/>
                  <a:ext cx="112819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276" y="2917449"/>
                  <a:ext cx="1128194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3838984" y="2252165"/>
                  <a:ext cx="88953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984" y="2252165"/>
                  <a:ext cx="889539" cy="40844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4030" b="-123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524966" y="4841658"/>
                  <a:ext cx="1403269" cy="408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4966" y="4841658"/>
                  <a:ext cx="1403269" cy="40844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478"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3199308" y="4216208"/>
                  <a:ext cx="175336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308" y="4216208"/>
                  <a:ext cx="1753365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6464729" y="2408121"/>
            <a:ext cx="300400" cy="4161558"/>
            <a:chOff x="7357658" y="2410469"/>
            <a:chExt cx="300400" cy="4161558"/>
          </a:xfrm>
        </p:grpSpPr>
        <p:grpSp>
          <p:nvGrpSpPr>
            <p:cNvPr id="48" name="Group 47"/>
            <p:cNvGrpSpPr/>
            <p:nvPr/>
          </p:nvGrpSpPr>
          <p:grpSpPr>
            <a:xfrm>
              <a:off x="7362448" y="2410469"/>
              <a:ext cx="295610" cy="2859895"/>
              <a:chOff x="4838886" y="2331317"/>
              <a:chExt cx="295610" cy="2859895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838886" y="2331317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H="1">
                <a:off x="4981901" y="262692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4838886" y="361672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4895251" y="304554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4986691" y="322842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4981901" y="390580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4838886" y="489560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4895251" y="432442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4986691" y="450730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Straight Connector 75"/>
            <p:cNvCxnSpPr/>
            <p:nvPr/>
          </p:nvCxnSpPr>
          <p:spPr>
            <a:xfrm flipH="1">
              <a:off x="7500673" y="5286622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7357658" y="62764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78" name="Rectangle 77"/>
            <p:cNvSpPr>
              <a:spLocks noChangeAspect="1"/>
            </p:cNvSpPr>
            <p:nvPr/>
          </p:nvSpPr>
          <p:spPr>
            <a:xfrm>
              <a:off x="7414023" y="5705239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505463" y="5888119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10270218" y="2411889"/>
            <a:ext cx="300400" cy="4161558"/>
            <a:chOff x="7357658" y="2410469"/>
            <a:chExt cx="300400" cy="4161558"/>
          </a:xfrm>
        </p:grpSpPr>
        <p:grpSp>
          <p:nvGrpSpPr>
            <p:cNvPr id="96" name="Group 95"/>
            <p:cNvGrpSpPr/>
            <p:nvPr/>
          </p:nvGrpSpPr>
          <p:grpSpPr>
            <a:xfrm>
              <a:off x="7362448" y="2410469"/>
              <a:ext cx="295610" cy="2859895"/>
              <a:chOff x="4838886" y="2331317"/>
              <a:chExt cx="295610" cy="2859895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4838886" y="2331317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 flipH="1">
                <a:off x="4981901" y="262692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/>
              <p:cNvSpPr/>
              <p:nvPr/>
            </p:nvSpPr>
            <p:spPr>
              <a:xfrm>
                <a:off x="4838886" y="361672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4895251" y="304554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4986691" y="322842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4981901" y="3905807"/>
                <a:ext cx="4790" cy="420995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/>
              <p:cNvSpPr/>
              <p:nvPr/>
            </p:nvSpPr>
            <p:spPr>
              <a:xfrm>
                <a:off x="4838886" y="4895602"/>
                <a:ext cx="295610" cy="2956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`</a:t>
                </a:r>
                <a:endParaRPr lang="en-US" sz="2000" dirty="0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4895251" y="4324424"/>
                <a:ext cx="182880" cy="18288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4986691" y="4507304"/>
                <a:ext cx="0" cy="38829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/>
            <p:cNvCxnSpPr/>
            <p:nvPr/>
          </p:nvCxnSpPr>
          <p:spPr>
            <a:xfrm flipH="1">
              <a:off x="7500673" y="5286622"/>
              <a:ext cx="4790" cy="420995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7357658" y="6276417"/>
              <a:ext cx="295610" cy="2956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`</a:t>
              </a:r>
              <a:endParaRPr lang="en-US" sz="2000" dirty="0"/>
            </a:p>
          </p:txBody>
        </p:sp>
        <p:sp>
          <p:nvSpPr>
            <p:cNvPr id="99" name="Rectangle 98"/>
            <p:cNvSpPr>
              <a:spLocks noChangeAspect="1"/>
            </p:cNvSpPr>
            <p:nvPr/>
          </p:nvSpPr>
          <p:spPr>
            <a:xfrm>
              <a:off x="7414023" y="5705239"/>
              <a:ext cx="182880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7505463" y="5888119"/>
              <a:ext cx="0" cy="38829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8191439" y="2247124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5400" dirty="0" smtClean="0"/>
              <a:t>…</a:t>
            </a:r>
            <a:endParaRPr lang="en-US" sz="5400" dirty="0"/>
          </a:p>
        </p:txBody>
      </p:sp>
      <p:cxnSp>
        <p:nvCxnSpPr>
          <p:cNvPr id="110" name="Straight Connector 109"/>
          <p:cNvCxnSpPr/>
          <p:nvPr/>
        </p:nvCxnSpPr>
        <p:spPr>
          <a:xfrm flipH="1">
            <a:off x="10417408" y="6570666"/>
            <a:ext cx="4790" cy="420995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51451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451" y="1946430"/>
                <a:ext cx="804195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4589199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199" y="1946430"/>
                <a:ext cx="804195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6223474" y="1946430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474" y="1946430"/>
                <a:ext cx="804195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10020715" y="1946430"/>
                <a:ext cx="8188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715" y="1946430"/>
                <a:ext cx="818879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908402" y="4639969"/>
                <a:ext cx="1978682" cy="839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solidFill>
                                <a:srgbClr val="FF0004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4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4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FF0004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402" y="4639969"/>
                <a:ext cx="1978682" cy="839269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/>
              <p:cNvSpPr/>
              <p:nvPr/>
            </p:nvSpPr>
            <p:spPr>
              <a:xfrm>
                <a:off x="9432602" y="2347027"/>
                <a:ext cx="889539" cy="4084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4" name="Rectangle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602" y="2347027"/>
                <a:ext cx="889539" cy="408445"/>
              </a:xfrm>
              <a:prstGeom prst="rect">
                <a:avLst/>
              </a:prstGeom>
              <a:blipFill rotWithShape="0">
                <a:blip r:embed="rId16"/>
                <a:stretch>
                  <a:fillRect t="-94030" b="-1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Left Brace 114">
            <a:extLst>
              <a:ext uri="{FF2B5EF4-FFF2-40B4-BE49-F238E27FC236}">
                <a16:creationId xmlns:a16="http://schemas.microsoft.com/office/drawing/2014/main" xmlns="" id="{E633E2D7-8298-564B-92D9-D9C1C393CD7F}"/>
              </a:ext>
            </a:extLst>
          </p:cNvPr>
          <p:cNvSpPr/>
          <p:nvPr/>
        </p:nvSpPr>
        <p:spPr>
          <a:xfrm>
            <a:off x="9830719" y="3019161"/>
            <a:ext cx="342483" cy="408088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1850060" y="2767347"/>
                <a:ext cx="8833765" cy="267239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lIns="457200" tIns="457200" rIns="457200" bIns="457200">
                <a:spAutoFit/>
              </a:bodyPr>
              <a:lstStyle/>
              <a:p>
                <a:r>
                  <a:rPr lang="en-US" sz="2800" b="0" dirty="0" smtClean="0">
                    <a:latin typeface="Avenir Book" charset="0"/>
                    <a:ea typeface="Avenir Book" charset="0"/>
                    <a:cs typeface="Avenir Book" charset="0"/>
                  </a:rPr>
                  <a:t>More generally, 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ℒ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800" b="0" dirty="0" smtClean="0">
                    <a:latin typeface="Avenir Book" charset="0"/>
                    <a:ea typeface="Avenir Book" charset="0"/>
                    <a:cs typeface="Avenir Book" charset="0"/>
                  </a:rPr>
                  <a:t> be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𝑉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</m:sup>
                      </m:sSubSup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=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𝑛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−1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US" sz="20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𝑟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200" i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060" y="2767347"/>
                <a:ext cx="8833765" cy="2672398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459555" y="859797"/>
            <a:ext cx="3606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venir Book" panose="02000503020000020003" pitchFamily="2" charset="0"/>
              </a:rPr>
              <a:t>Actor-Critic Recap: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E8369B-36A2-BF4E-B6AE-12ABBD2A17FE}"/>
              </a:ext>
            </a:extLst>
          </p:cNvPr>
          <p:cNvSpPr txBox="1"/>
          <p:nvPr/>
        </p:nvSpPr>
        <p:spPr>
          <a:xfrm>
            <a:off x="1063220" y="1649042"/>
            <a:ext cx="10065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venir Book" panose="02000503020000020003" pitchFamily="2" charset="0"/>
              </a:rPr>
              <a:t>Policy gradient method that </a:t>
            </a: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trades off variance for bias</a:t>
            </a:r>
            <a:r>
              <a:rPr lang="en-US" sz="2400" dirty="0" smtClean="0">
                <a:latin typeface="Avenir Book" panose="02000503020000020003" pitchFamily="2" charset="0"/>
              </a:rPr>
              <a:t> in gradient estimates by using a simultaneously learned value function. With clever choices of baselines, we repeat actions that are better than average and avoid those that are worse (through advantage estimate).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363" y="4744220"/>
            <a:ext cx="1072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When to use this?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reward functions are well-defined and simulation is cheap.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Any time you are doing policy gradients, might as well do this.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7593" y="3492520"/>
            <a:ext cx="8738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Bonus Concept: </a:t>
            </a:r>
            <a:r>
              <a:rPr lang="en-US" sz="2400" dirty="0" smtClean="0">
                <a:latin typeface="Avenir Book" panose="02000503020000020003" pitchFamily="2" charset="0"/>
              </a:rPr>
              <a:t>Temporal differences can provide targets for value functions </a:t>
            </a:r>
            <a:r>
              <a:rPr lang="en-US" sz="2400" smtClean="0">
                <a:latin typeface="Avenir Book" panose="02000503020000020003" pitchFamily="2" charset="0"/>
              </a:rPr>
              <a:t>with different bias and variance.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19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8593" y="2202934"/>
            <a:ext cx="7514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EMERGENT TOOL USE FROM MULTI-AGENT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AUTOCURRICULA, 2019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0425" y="2812534"/>
            <a:ext cx="443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https://openai.com/blog/emergent-tool-use/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Value-Based RL</a:t>
            </a:r>
            <a:br>
              <a:rPr lang="en-US" dirty="0" smtClean="0"/>
            </a:br>
            <a:r>
              <a:rPr lang="en-US" sz="4000" dirty="0" smtClean="0">
                <a:solidFill>
                  <a:prstClr val="black"/>
                </a:solidFill>
              </a:rPr>
              <a:t>Deep Q-Learning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490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Value-Based RL </a:t>
            </a:r>
            <a:r>
              <a:rPr lang="mr-IN" dirty="0" smtClean="0"/>
              <a:t>–</a:t>
            </a:r>
            <a:r>
              <a:rPr lang="en-US" dirty="0" smtClean="0"/>
              <a:t> 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16198" y="2546254"/>
                <a:ext cx="10959603" cy="99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1.  If we have a policy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and know the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-- can we derive a new policy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′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that is as good or better than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" y="2546254"/>
                <a:ext cx="10959603" cy="990977"/>
              </a:xfrm>
              <a:prstGeom prst="rect">
                <a:avLst/>
              </a:prstGeom>
              <a:blipFill rotWithShape="0">
                <a:blip r:embed="rId3"/>
                <a:stretch>
                  <a:fillRect l="-1112" t="-6173" r="-1112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970559" y="4249226"/>
                <a:ext cx="6250878" cy="558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Set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′</m:t>
                        </m:r>
                      </m:e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</m:d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=1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′=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𝑎𝑟𝑔𝑚𝑎𝑥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4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559" y="4249226"/>
                <a:ext cx="6250878" cy="558679"/>
              </a:xfrm>
              <a:prstGeom prst="rect">
                <a:avLst/>
              </a:prstGeom>
              <a:blipFill rotWithShape="0">
                <a:blip r:embed="rId4"/>
                <a:stretch>
                  <a:fillRect l="-1949" t="-6522" b="-27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800479" y="3487392"/>
                <a:ext cx="6762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a typeface="Avenir Book" charset="0"/>
                    <a:cs typeface="Avenir Book" charset="0"/>
                  </a:rPr>
                  <a:t>Recall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 smtClean="0"/>
                  <a:t> is the expected reward of taking action a in state s</a:t>
                </a:r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79" y="3487392"/>
                <a:ext cx="6762557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2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54941" y="1389559"/>
            <a:ext cx="3015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venir Book" charset="0"/>
                <a:ea typeface="Avenir Book" charset="0"/>
                <a:cs typeface="Avenir Book" charset="0"/>
              </a:rPr>
              <a:t>Earlier today</a:t>
            </a:r>
            <a:r>
              <a:rPr lang="mr-IN" sz="3200" b="1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3200" b="1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  <a:endParaRPr lang="en-US" sz="32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33837" y="5354496"/>
                <a:ext cx="11495839" cy="558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If we can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sSubPr>
                      <m:e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𝐐</m:t>
                        </m:r>
                      </m:e>
                      <m:sub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𝛑</m:t>
                        </m:r>
                      </m:sub>
                    </m:sSub>
                    <m:d>
                      <m:dPr>
                        <m:ctrlP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dPr>
                      <m:e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𝐬</m:t>
                        </m:r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,</m:t>
                        </m:r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𝐚</m:t>
                        </m:r>
                      </m:e>
                    </m:d>
                  </m:oMath>
                </a14:m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 why do we even need an explicit policy?</a:t>
                </a:r>
                <a:endParaRPr lang="en-US" sz="28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7" y="5354496"/>
                <a:ext cx="11495839" cy="558807"/>
              </a:xfrm>
              <a:prstGeom prst="rect">
                <a:avLst/>
              </a:prstGeom>
              <a:blipFill rotWithShape="0">
                <a:blip r:embed="rId6"/>
                <a:stretch>
                  <a:fillRect l="-1060" t="-6522" r="-53" b="-27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10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Value-Based RL </a:t>
            </a:r>
            <a:r>
              <a:rPr lang="mr-IN" dirty="0" smtClean="0"/>
              <a:t>–</a:t>
            </a:r>
            <a:r>
              <a:rPr lang="en-US" dirty="0" smtClean="0"/>
              <a:t> 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33837" y="915500"/>
                <a:ext cx="11495839" cy="558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If we can 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sSubSupPr>
                      <m:e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𝐐</m:t>
                        </m:r>
                      </m:e>
                      <m:sub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𝛑</m:t>
                        </m:r>
                      </m:sub>
                      <m:sup>
                        <m:r>
                          <a:rPr lang="en-US" sz="2800" b="1" i="0" smtClean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dPr>
                      <m:e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𝐬</m:t>
                        </m:r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,</m:t>
                        </m:r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𝐚</m:t>
                        </m:r>
                      </m:e>
                    </m:d>
                  </m:oMath>
                </a14:m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 why do we even need an explicit policy?</a:t>
                </a:r>
                <a:endParaRPr lang="en-US" sz="28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7" y="915500"/>
                <a:ext cx="11495839" cy="558807"/>
              </a:xfrm>
              <a:prstGeom prst="rect">
                <a:avLst/>
              </a:prstGeom>
              <a:blipFill rotWithShape="0">
                <a:blip r:embed="rId3"/>
                <a:stretch>
                  <a:fillRect l="-1060" t="-6522" r="-53" b="-27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529769F-89E6-554C-903F-AE6FE62D7A31}"/>
              </a:ext>
            </a:extLst>
          </p:cNvPr>
          <p:cNvGrpSpPr/>
          <p:nvPr/>
        </p:nvGrpSpPr>
        <p:grpSpPr>
          <a:xfrm>
            <a:off x="433837" y="2260898"/>
            <a:ext cx="1976919" cy="3445386"/>
            <a:chOff x="1166492" y="1921065"/>
            <a:chExt cx="1976919" cy="34453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0C40464-F84C-394E-B96D-78150C26E670}"/>
                </a:ext>
              </a:extLst>
            </p:cNvPr>
            <p:cNvGrpSpPr/>
            <p:nvPr/>
          </p:nvGrpSpPr>
          <p:grpSpPr>
            <a:xfrm>
              <a:off x="1886320" y="4484957"/>
              <a:ext cx="537262" cy="881494"/>
              <a:chOff x="5458016" y="629469"/>
              <a:chExt cx="537262" cy="881494"/>
            </a:xfrm>
          </p:grpSpPr>
          <p:cxnSp>
            <p:nvCxnSpPr>
              <p:cNvPr id="17" name="Elbow Connector 18">
                <a:extLst>
                  <a:ext uri="{FF2B5EF4-FFF2-40B4-BE49-F238E27FC236}">
                    <a16:creationId xmlns:a16="http://schemas.microsoft.com/office/drawing/2014/main" xmlns="" id="{379B04B3-BA57-B14C-9117-1A4BCBDC9E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23780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xmlns="" id="{F2C9B11A-5F23-B044-80DB-0E3E6FD64FF4}"/>
                      </a:ext>
                    </a:extLst>
                  </p:cNvPr>
                  <p:cNvSpPr/>
                  <p:nvPr/>
                </p:nvSpPr>
                <p:spPr>
                  <a:xfrm>
                    <a:off x="5458016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18" name="Rectangle 17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2C9B11A-5F23-B044-80DB-0E3E6FD64F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8016" y="1049298"/>
                    <a:ext cx="537262" cy="4616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4" name="Elbow Connector 18">
              <a:extLst>
                <a:ext uri="{FF2B5EF4-FFF2-40B4-BE49-F238E27FC236}">
                  <a16:creationId xmlns:a16="http://schemas.microsoft.com/office/drawing/2014/main" xmlns="" id="{DA5431D4-B02D-BD42-8B23-04E625291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4951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7DB0ED53-1171-0B46-9461-DBB9CDCB1950}"/>
                    </a:ext>
                  </a:extLst>
                </p:cNvPr>
                <p:cNvSpPr txBox="1"/>
                <p:nvPr/>
              </p:nvSpPr>
              <p:spPr>
                <a:xfrm>
                  <a:off x="1707842" y="1921065"/>
                  <a:ext cx="1053942" cy="4104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b="1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𝑸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charset="0"/>
                              </a:rPr>
                              <m:t>𝝅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7DB0ED53-1171-0B46-9461-DBB9CDCB1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842" y="1921065"/>
                  <a:ext cx="1053942" cy="4104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4030" b="-123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8970BBE-7437-5749-BED2-693502248843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Deep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Net</a:t>
              </a:r>
              <a:endParaRPr lang="en-US" sz="2400" b="1" dirty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9F2C064-6FF5-6640-B206-1490A8CDBC7C}"/>
                  </a:ext>
                </a:extLst>
              </p:cNvPr>
              <p:cNvSpPr/>
              <p:nvPr/>
            </p:nvSpPr>
            <p:spPr>
              <a:xfrm>
                <a:off x="4217619" y="2704803"/>
                <a:ext cx="49386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𝛾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9F2C064-6FF5-6640-B206-1490A8CDB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619" y="2704803"/>
                <a:ext cx="493866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3805840" y="1668330"/>
                <a:ext cx="5762218" cy="6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80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840" y="1668330"/>
                <a:ext cx="5762218" cy="66954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756803" y="3638117"/>
                <a:ext cx="7860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Recall our implicit policy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′=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𝑎𝑟𝑔𝑚𝑎𝑥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803" y="3638117"/>
                <a:ext cx="7860293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1550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324394" y="4387557"/>
                <a:ext cx="67251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mr-IN" sz="280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4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800" b="0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2800" i="1">
                            <a:solidFill>
                              <a:srgbClr val="FF0004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FF0004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FF0004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800" dirty="0" smtClean="0">
                    <a:solidFill>
                      <a:srgbClr val="FF0004"/>
                    </a:solidFill>
                  </a:rPr>
                  <a:t> </a:t>
                </a:r>
                <a:endParaRPr lang="en-US" sz="2800" dirty="0">
                  <a:solidFill>
                    <a:srgbClr val="FF0004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94" y="4387557"/>
                <a:ext cx="6725111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2520552" y="5140680"/>
                <a:ext cx="9018879" cy="84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i="1">
                                                  <a:solidFill>
                                                    <a:srgbClr val="FF0004"/>
                                                  </a:solidFill>
                                                  <a:latin typeface="Cambria Math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rgbClr val="FF0004"/>
                                                  </a:solidFill>
                                                  <a:latin typeface="Cambria Math" charset="0"/>
                                                  <a:ea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552" y="5140680"/>
                <a:ext cx="9018879" cy="84965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500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6" grpId="0"/>
      <p:bldP spid="2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Value-Based RL </a:t>
            </a:r>
            <a:r>
              <a:rPr lang="mr-IN" dirty="0" smtClean="0"/>
              <a:t>–</a:t>
            </a:r>
            <a:r>
              <a:rPr lang="en-US" dirty="0" smtClean="0"/>
              <a:t> 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108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0CCC251-51F1-284F-9EE6-D4154BBBC175}"/>
              </a:ext>
            </a:extLst>
          </p:cNvPr>
          <p:cNvGrpSpPr/>
          <p:nvPr/>
        </p:nvGrpSpPr>
        <p:grpSpPr>
          <a:xfrm>
            <a:off x="326426" y="2257274"/>
            <a:ext cx="11659442" cy="2194242"/>
            <a:chOff x="384464" y="2286000"/>
            <a:chExt cx="11659442" cy="219424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B05AB86C-AB74-6A42-994E-2EEC15CB3FCD}"/>
                </a:ext>
              </a:extLst>
            </p:cNvPr>
            <p:cNvGrpSpPr/>
            <p:nvPr/>
          </p:nvGrpSpPr>
          <p:grpSpPr>
            <a:xfrm>
              <a:off x="384464" y="2286000"/>
              <a:ext cx="11659442" cy="2194242"/>
              <a:chOff x="384464" y="2286000"/>
              <a:chExt cx="11659442" cy="21942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B6584005-CB9B-184E-8BC8-C71A23704F7A}"/>
                  </a:ext>
                </a:extLst>
              </p:cNvPr>
              <p:cNvSpPr/>
              <p:nvPr/>
            </p:nvSpPr>
            <p:spPr>
              <a:xfrm>
                <a:off x="384464" y="2286000"/>
                <a:ext cx="11659442" cy="219424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EE193396-416D-F24A-BDC6-CCA0644412A0}"/>
                      </a:ext>
                    </a:extLst>
                  </p:cNvPr>
                  <p:cNvSpPr txBox="1"/>
                  <p:nvPr/>
                </p:nvSpPr>
                <p:spPr>
                  <a:xfrm>
                    <a:off x="517763" y="2810818"/>
                    <a:ext cx="10727296" cy="14308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Perform rollout to collect trajectory </a:t>
                    </a:r>
                    <a14:m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,…)</m:t>
                        </m:r>
                      </m:oMath>
                    </a14:m>
                    <a:r>
                      <a:rPr lang="en-US" sz="2400" dirty="0">
                        <a:latin typeface="Avenir Book" panose="02000503020000020003" pitchFamily="2" charset="0"/>
                      </a:rPr>
                      <a:t> and reward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 smtClean="0">
                        <a:ea typeface="Cambria Math" panose="02040503050406030204" pitchFamily="18" charset="0"/>
                      </a:rPr>
                      <a:t>Compute loss from samples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00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000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𝑄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i="1">
                                        <a:latin typeface="Cambria Math" charset="0"/>
                                      </a:rPr>
                                      <m:t>𝜋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mr-IN" sz="2000" i="1">
                                        <a:solidFill>
                                          <a:srgbClr val="FF0004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rgbClr val="FF0004"/>
                                        </a:solidFill>
                                        <a:latin typeface="Cambria Math" charset="0"/>
                                      </a:rPr>
                                      <m:t>𝑟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000" i="1">
                                        <a:solidFill>
                                          <a:srgbClr val="FF0004"/>
                                        </a:solidFill>
                                        <a:latin typeface="Cambria Math" charset="0"/>
                                      </a:rPr>
                                      <m:t>+</m:t>
                                    </m:r>
                                    <m:func>
                                      <m:funcPr>
                                        <m:ctrlPr>
                                          <a:rPr lang="en-US" sz="2000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limLow>
                                          <m:limLowPr>
                                            <m:ctrlP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limLow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e>
                                          <m:lim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lim>
                                        </m:limLow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2400" i="1">
                                                    <a:solidFill>
                                                      <a:srgbClr val="FF0004"/>
                                                    </a:solidFill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i="1">
                                                    <a:solidFill>
                                                      <a:srgbClr val="FF0004"/>
                                                    </a:solidFill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+1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000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+1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endParaRPr lang="en-US" sz="2400" dirty="0" smtClean="0"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Update </a:t>
                    </a:r>
                    <a:r>
                      <a:rPr lang="en-US" sz="2400" dirty="0" smtClean="0">
                        <a:latin typeface="Avenir Book" panose="02000503020000020003" pitchFamily="2" charset="0"/>
                      </a:rPr>
                      <a:t>Q-network parameters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a14:m>
                    <a:r>
                      <a:rPr lang="en-US" sz="2400" dirty="0" smtClean="0">
                        <a:latin typeface="Avenir Book" panose="02000503020000020003" pitchFamily="2" charset="0"/>
                      </a:rPr>
                      <a:t> with gradient decent</a:t>
                    </a:r>
                    <a:endParaRPr lang="en-US" sz="2400" dirty="0">
                      <a:latin typeface="Avenir Book" panose="02000503020000020003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193396-416D-F24A-BDC6-CCA0644412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763" y="2810818"/>
                    <a:ext cx="10727296" cy="143084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1080" t="-6383" b="-93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itle 1">
              <a:extLst>
                <a:ext uri="{FF2B5EF4-FFF2-40B4-BE49-F238E27FC236}">
                  <a16:creationId xmlns:a16="http://schemas.microsoft.com/office/drawing/2014/main" xmlns="" id="{07FCB59A-DD6D-B446-B004-CBE7F4DF4CA2}"/>
                </a:ext>
              </a:extLst>
            </p:cNvPr>
            <p:cNvSpPr txBox="1">
              <a:spLocks/>
            </p:cNvSpPr>
            <p:nvPr/>
          </p:nvSpPr>
          <p:spPr>
            <a:xfrm>
              <a:off x="505888" y="2452214"/>
              <a:ext cx="9775999" cy="3586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r>
                <a:rPr lang="en-US" dirty="0"/>
                <a:t>While not converged: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84706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Simplest DQN Algorithm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472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182051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Weaknesses in our Simple DQN: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0957" y="1793662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Limited exploration: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84217" y="2389491"/>
                <a:ext cx="8601695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Avenir Book" panose="02000503020000020003" pitchFamily="2" charset="0"/>
                  </a:rPr>
                  <a:t>Perform rollout to collect trajectory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,…)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and reward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217" y="2389491"/>
                <a:ext cx="8601695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708" t="-14286" b="-317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38585" y="2939547"/>
                <a:ext cx="8514831" cy="568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Recall our implicit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′=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𝑎𝑟𝑔𝑚𝑎𝑥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𝜃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585" y="2939547"/>
                <a:ext cx="8514831" cy="568169"/>
              </a:xfrm>
              <a:prstGeom prst="rect">
                <a:avLst/>
              </a:prstGeom>
              <a:blipFill rotWithShape="0">
                <a:blip r:embed="rId3"/>
                <a:stretch>
                  <a:fillRect l="-1504" t="-6452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1459240" y="4177439"/>
            <a:ext cx="9273520" cy="927352"/>
            <a:chOff x="2361104" y="4177439"/>
            <a:chExt cx="9273520" cy="927352"/>
          </a:xfrm>
        </p:grpSpPr>
        <p:grpSp>
          <p:nvGrpSpPr>
            <p:cNvPr id="28" name="Group 27"/>
            <p:cNvGrpSpPr/>
            <p:nvPr/>
          </p:nvGrpSpPr>
          <p:grpSpPr>
            <a:xfrm>
              <a:off x="2361104" y="4177439"/>
              <a:ext cx="9273520" cy="927352"/>
              <a:chOff x="1312953" y="4291969"/>
              <a:chExt cx="4393870" cy="43938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509888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949275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88662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828049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67436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070501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631114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191727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752340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12953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9" name="Picture 6" descr="mage result for robot ic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0" t="7789" r="27200" b="7429"/>
            <a:stretch/>
          </p:blipFill>
          <p:spPr bwMode="auto">
            <a:xfrm>
              <a:off x="6167167" y="4267690"/>
              <a:ext cx="741632" cy="74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1586561" y="5195042"/>
                <a:ext cx="9097426" cy="84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rgbClr val="FF0004"/>
                                                  </a:solidFill>
                                                  <a:latin typeface="Cambria Math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rgbClr val="FF0004"/>
                                                  </a:solidFill>
                                                  <a:latin typeface="Cambria Math" charset="0"/>
                                                  <a:ea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561" y="5195042"/>
                <a:ext cx="9097426" cy="8496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93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MDPs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37833" y="571739"/>
            <a:ext cx="7255499" cy="5577600"/>
            <a:chOff x="2137833" y="834629"/>
            <a:chExt cx="7255499" cy="5577600"/>
          </a:xfrm>
        </p:grpSpPr>
        <p:sp>
          <p:nvSpPr>
            <p:cNvPr id="8" name="Shape 177"/>
            <p:cNvSpPr txBox="1">
              <a:spLocks/>
            </p:cNvSpPr>
            <p:nvPr/>
          </p:nvSpPr>
          <p:spPr>
            <a:xfrm>
              <a:off x="2442220" y="834629"/>
              <a:ext cx="6646724" cy="857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pPr algn="ctr"/>
              <a:r>
                <a:rPr lang="en" smtClean="0"/>
                <a:t>Robot Locomotion</a:t>
              </a:r>
              <a:endParaRPr lang="en" dirty="0"/>
            </a:p>
          </p:txBody>
        </p:sp>
        <p:sp>
          <p:nvSpPr>
            <p:cNvPr id="10" name="Shape 180"/>
            <p:cNvSpPr txBox="1"/>
            <p:nvPr/>
          </p:nvSpPr>
          <p:spPr>
            <a:xfrm>
              <a:off x="2137833" y="4978532"/>
              <a:ext cx="7255499" cy="143369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600" kern="0" dirty="0" smtClean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Make </a:t>
              </a:r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the robot move </a:t>
              </a:r>
              <a:r>
                <a:rPr lang="en" sz="1600" kern="0" dirty="0" smtClean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forward</a:t>
              </a:r>
              <a:r>
                <a:rPr lang="en-US" sz="1600" kern="0" dirty="0" smtClean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/>
              </a:r>
              <a:br>
                <a:rPr lang="en-US" sz="1600" kern="0" dirty="0" smtClean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</a:br>
              <a:endParaRPr sz="1600" kern="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endParaRP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State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 Space</a:t>
              </a: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: </a:t>
              </a:r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Angle and position of the joints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Action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 Space</a:t>
              </a: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: </a:t>
              </a:r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Torques applied on joints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Reward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 Function</a:t>
              </a: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: </a:t>
              </a:r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1 at each time step upright + forward movement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442220" y="1383847"/>
              <a:ext cx="6646724" cy="3401527"/>
              <a:chOff x="2746608" y="1042936"/>
              <a:chExt cx="6646724" cy="3401527"/>
            </a:xfrm>
          </p:grpSpPr>
          <p:pic>
            <p:nvPicPr>
              <p:cNvPr id="9" name="Shape 17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746608" y="1042936"/>
                <a:ext cx="6646724" cy="33600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Shape 181"/>
              <p:cNvSpPr txBox="1"/>
              <p:nvPr/>
            </p:nvSpPr>
            <p:spPr>
              <a:xfrm>
                <a:off x="4232574" y="4164563"/>
                <a:ext cx="3674792" cy="27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r"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800" kern="0">
                    <a:solidFill>
                      <a:srgbClr val="000000"/>
                    </a:solidFill>
                    <a:latin typeface="Avenir Book" charset="0"/>
                    <a:ea typeface="Avenir Book" charset="0"/>
                    <a:cs typeface="Avenir Book" charset="0"/>
                    <a:sym typeface="Calibri"/>
                  </a:rPr>
                  <a:t>Figures copyright John Schulman et al., 2016. </a:t>
                </a:r>
                <a:r>
                  <a:rPr lang="en" sz="800" kern="0" dirty="0">
                    <a:solidFill>
                      <a:srgbClr val="000000"/>
                    </a:solidFill>
                    <a:latin typeface="Avenir Book" charset="0"/>
                    <a:ea typeface="Avenir Book" charset="0"/>
                    <a:cs typeface="Avenir Book" charset="0"/>
                    <a:sym typeface="Calibri"/>
                  </a:rPr>
                  <a:t>Reproduced with permission. </a:t>
                </a:r>
              </a:p>
            </p:txBody>
          </p:sp>
        </p:grpSp>
      </p:grp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2137833" y="6492875"/>
            <a:ext cx="5410200" cy="3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Slide Credit: </a:t>
            </a: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Fei-Fei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 Li, Justin Johnson-CS 231n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xmlns="" id="{3BD7127B-122B-0E41-9247-8ACE6F0350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25781" y="1182051"/>
                <a:ext cx="10353137" cy="358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548640" tIns="45720" rIns="4572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charset="0"/>
                      </a:rPr>
                      <m:t>𝝐</m:t>
                    </m:r>
                  </m:oMath>
                </a14:m>
                <a:r>
                  <a:rPr lang="en-US" sz="2800" b="1" dirty="0"/>
                  <a:t>-greedy </a:t>
                </a:r>
                <a:r>
                  <a:rPr lang="en-US" sz="2800" b="1" dirty="0" smtClean="0"/>
                  <a:t>policy: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="" xmlns:a16="http://schemas.microsoft.com/office/drawing/2014/main" id="{3BD7127B-122B-0E41-9247-8ACE6F035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781" y="1182051"/>
                <a:ext cx="10353137" cy="358604"/>
              </a:xfrm>
              <a:prstGeom prst="rect">
                <a:avLst/>
              </a:prstGeom>
              <a:blipFill rotWithShape="0">
                <a:blip r:embed="rId2"/>
                <a:stretch>
                  <a:fillRect t="-40678" b="-67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00868" y="2255569"/>
                <a:ext cx="9390263" cy="1279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𝜖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2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3200" i="0">
                                    <a:latin typeface="Cambria Math" charset="0"/>
                                  </a:rPr>
                                  <m:t>a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i="0">
                                    <a:latin typeface="Cambria Math" charset="0"/>
                                  </a:rPr>
                                  <m:t>rgma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3200" i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3200" i="0">
                                        <a:latin typeface="Cambria Math" charset="0"/>
                                      </a:rPr>
                                      <m:t>a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3200" i="0" smtClean="0">
                                    <a:latin typeface="Cambria Math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3200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3200" b="0" i="1" smtClean="0">
                                            <a:latin typeface="Cambria Math" charset="0"/>
                                          </a:rPr>
                                          <m:t>𝑄</m:t>
                                        </m:r>
                                      </m:e>
                                    </m:acc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US" sz="3200" i="0">
                                            <a:latin typeface="Cambria Math" charset="0"/>
                                          </a:rPr>
                                          <m:t>s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US" sz="3200" i="0">
                                            <a:latin typeface="Cambria Math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3200" i="0">
                                        <a:latin typeface="Cambria Math" charset="0"/>
                                      </a:rPr>
                                      <m:t>,</m:t>
                                    </m:r>
                                    <m:r>
                                      <a:rPr lang="en-US" sz="3200" i="0"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3200" i="0">
                                        <a:latin typeface="Cambria Math" charset="0"/>
                                      </a:rPr>
                                      <m:t>a</m:t>
                                    </m:r>
                                  </m:e>
                                </m:d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i="0">
                                    <a:latin typeface="Cambria Math" charset="0"/>
                                  </a:rPr>
                                  <m:t>with</m:t>
                                </m:r>
                                <m:r>
                                  <a:rPr lang="en-US" sz="3200" i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i="0">
                                    <a:latin typeface="Cambria Math" charset="0"/>
                                  </a:rPr>
                                  <m:t>probability</m:t>
                                </m:r>
                                <m:r>
                                  <a:rPr lang="en-US" sz="3200" i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i="0">
                                    <a:latin typeface="Cambria Math" charset="0"/>
                                  </a:rPr>
                                  <m:t>ϵ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0" smtClean="0">
                                    <a:latin typeface="Cambria Math" charset="0"/>
                                  </a:rPr>
                                  <m:t>~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charset="0"/>
                                  </a:rPr>
                                  <m:t>uniform</m:t>
                                </m:r>
                                <m:r>
                                  <a:rPr lang="en-US" sz="3200" b="0" i="0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charset="0"/>
                                  </a:rPr>
                                  <m:t>over</m:t>
                                </m:r>
                                <m:r>
                                  <a:rPr lang="en-US" sz="3200" b="0" i="0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charset="0"/>
                                  </a:rPr>
                                  <m:t>A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charset="0"/>
                                  </a:rPr>
                                  <m:t>with</m:t>
                                </m:r>
                                <m:r>
                                  <a:rPr lang="en-US" sz="3200" b="0" i="0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charset="0"/>
                                  </a:rPr>
                                  <m:t>probabiliy</m:t>
                                </m:r>
                                <m:r>
                                  <a:rPr lang="en-US" sz="3200" b="0" i="0" smtClean="0">
                                    <a:latin typeface="Cambria Math" charset="0"/>
                                  </a:rPr>
                                  <m:t> 1−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charset="0"/>
                                  </a:rPr>
                                  <m:t>ϵ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868" y="2255569"/>
                <a:ext cx="9390263" cy="12790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5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416281" y="147593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Off-policy DQN: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661291" y="4255245"/>
                <a:ext cx="88694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Exploration policy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𝜖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, but we evaluate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291" y="4255245"/>
                <a:ext cx="8869416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444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0CCC251-51F1-284F-9EE6-D4154BBBC175}"/>
              </a:ext>
            </a:extLst>
          </p:cNvPr>
          <p:cNvGrpSpPr/>
          <p:nvPr/>
        </p:nvGrpSpPr>
        <p:grpSpPr>
          <a:xfrm>
            <a:off x="194440" y="1885219"/>
            <a:ext cx="12006170" cy="2025461"/>
            <a:chOff x="384464" y="2286000"/>
            <a:chExt cx="15948693" cy="25566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05AB86C-AB74-6A42-994E-2EEC15CB3FCD}"/>
                </a:ext>
              </a:extLst>
            </p:cNvPr>
            <p:cNvGrpSpPr/>
            <p:nvPr/>
          </p:nvGrpSpPr>
          <p:grpSpPr>
            <a:xfrm>
              <a:off x="384464" y="2286000"/>
              <a:ext cx="15948693" cy="2556669"/>
              <a:chOff x="384464" y="2286000"/>
              <a:chExt cx="15948693" cy="255666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6584005-CB9B-184E-8BC8-C71A23704F7A}"/>
                  </a:ext>
                </a:extLst>
              </p:cNvPr>
              <p:cNvSpPr/>
              <p:nvPr/>
            </p:nvSpPr>
            <p:spPr>
              <a:xfrm>
                <a:off x="384464" y="2286000"/>
                <a:ext cx="15785422" cy="255666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xmlns="" id="{EE193396-416D-F24A-BDC6-CCA0644412A0}"/>
                      </a:ext>
                    </a:extLst>
                  </p:cNvPr>
                  <p:cNvSpPr txBox="1"/>
                  <p:nvPr/>
                </p:nvSpPr>
                <p:spPr>
                  <a:xfrm>
                    <a:off x="517762" y="2810818"/>
                    <a:ext cx="15815395" cy="19012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 smtClean="0">
                        <a:latin typeface="Avenir Book" panose="02000503020000020003" pitchFamily="2" charset="0"/>
                      </a:rPr>
                      <a:t>Rollout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𝝐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2400" dirty="0" smtClean="0">
                        <a:latin typeface="Avenir Book" panose="02000503020000020003" pitchFamily="2" charset="0"/>
                      </a:rPr>
                      <a:t>to </a:t>
                    </a:r>
                    <a:r>
                      <a:rPr lang="en-US" sz="2400" dirty="0">
                        <a:latin typeface="Avenir Book" panose="02000503020000020003" pitchFamily="2" charset="0"/>
                      </a:rPr>
                      <a:t>collect trajectory </a:t>
                    </a:r>
                    <a14:m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,…)</m:t>
                        </m:r>
                      </m:oMath>
                    </a14:m>
                    <a:r>
                      <a:rPr lang="en-US" sz="2400" dirty="0">
                        <a:latin typeface="Avenir Book" panose="02000503020000020003" pitchFamily="2" charset="0"/>
                      </a:rPr>
                      <a:t> and reward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 smtClean="0">
                        <a:ea typeface="Cambria Math" panose="02040503050406030204" pitchFamily="18" charset="0"/>
                      </a:rPr>
                      <a:t>Compute loss from samples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rgbClr val="FF0004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  <m:t>𝑸</m:t>
                                        </m:r>
                                      </m:e>
                                    </m:acc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  <m:t>𝝅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  <m:t>𝜽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rgbClr val="FF0004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  <m:r>
                                      <a:rPr lang="en-US" sz="2400" b="1" i="1">
                                        <a:solidFill>
                                          <a:srgbClr val="FF0004"/>
                                        </a:solidFill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  <m:t>𝒂</m:t>
                                        </m:r>
                                      </m:e>
                                      <m:sub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</a:rPr>
                                          <m:t>𝒕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mr-IN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𝑟</m:t>
                                    </m:r>
                                    <m:d>
                                      <m:d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+</m:t>
                                    </m:r>
                                    <m:func>
                                      <m:func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limLow>
                                          <m:limLow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limLow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e>
                                          <m:lim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lim>
                                        </m:limLow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1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2400" b="1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1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2400" b="1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1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charset="0"/>
                                                  </a:rPr>
                                                  <m:t>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1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charset="0"/>
                                                  </a:rPr>
                                                  <m:t>𝜽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𝒔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𝒕</m:t>
                                            </m:r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𝒕</m:t>
                                            </m:r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1" i="1">
                                                <a:solidFill>
                                                  <a:srgbClr val="FF0004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1" i="1">
                                            <a:solidFill>
                                              <a:srgbClr val="FF0004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endParaRPr lang="en-US" sz="2400" dirty="0" smtClean="0"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Update </a:t>
                    </a:r>
                    <a:r>
                      <a:rPr lang="en-US" sz="2400" dirty="0" smtClean="0">
                        <a:latin typeface="Avenir Book" panose="02000503020000020003" pitchFamily="2" charset="0"/>
                      </a:rPr>
                      <a:t>Q-network parameters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a14:m>
                    <a:r>
                      <a:rPr lang="en-US" sz="2400" dirty="0" smtClean="0">
                        <a:latin typeface="Avenir Book" panose="02000503020000020003" pitchFamily="2" charset="0"/>
                      </a:rPr>
                      <a:t> with gradient decent</a:t>
                    </a:r>
                    <a:endParaRPr lang="en-US" sz="2400" dirty="0">
                      <a:latin typeface="Avenir Book" panose="02000503020000020003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193396-416D-F24A-BDC6-CCA0644412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762" y="2810818"/>
                    <a:ext cx="15815395" cy="190128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973" t="-32258" b="-100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07FCB59A-DD6D-B446-B004-CBE7F4DF4CA2}"/>
                </a:ext>
              </a:extLst>
            </p:cNvPr>
            <p:cNvSpPr txBox="1">
              <a:spLocks/>
            </p:cNvSpPr>
            <p:nvPr/>
          </p:nvSpPr>
          <p:spPr>
            <a:xfrm>
              <a:off x="505888" y="2452214"/>
              <a:ext cx="9775999" cy="3586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r>
                <a:rPr lang="en-US" dirty="0"/>
                <a:t>While not converged: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88143" y="4960820"/>
            <a:ext cx="821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On-policy:</a:t>
            </a:r>
            <a:r>
              <a:rPr lang="en-US" sz="28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Exploration policy == evaluation policy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142" y="5525690"/>
            <a:ext cx="821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Off-policy:</a:t>
            </a:r>
            <a:r>
              <a:rPr lang="en-US" sz="28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Exploration policy != evaluation policy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3" grpId="0"/>
      <p:bldP spid="1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xmlns="" id="{3BD7127B-122B-0E41-9247-8ACE6F0350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25781" y="1182051"/>
                <a:ext cx="10353137" cy="358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548640" tIns="45720" rIns="4572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charset="0"/>
                      </a:rPr>
                      <m:t>𝝐</m:t>
                    </m:r>
                  </m:oMath>
                </a14:m>
                <a:r>
                  <a:rPr lang="en-US" sz="2800" b="1" dirty="0"/>
                  <a:t>-greedy </a:t>
                </a:r>
                <a:r>
                  <a:rPr lang="en-US" sz="2800" b="1" dirty="0" smtClean="0"/>
                  <a:t>vs. </a:t>
                </a:r>
                <a:r>
                  <a:rPr lang="en-US" sz="2800" b="1" dirty="0" err="1" smtClean="0"/>
                  <a:t>argmax</a:t>
                </a:r>
                <a:r>
                  <a:rPr lang="en-US" sz="2800" b="1" dirty="0" smtClean="0"/>
                  <a:t>: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="" xmlns:a16="http://schemas.microsoft.com/office/drawing/2014/main" id="{3BD7127B-122B-0E41-9247-8ACE6F035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781" y="1182051"/>
                <a:ext cx="10353137" cy="358604"/>
              </a:xfrm>
              <a:prstGeom prst="rect">
                <a:avLst/>
              </a:prstGeom>
              <a:blipFill rotWithShape="0">
                <a:blip r:embed="rId2"/>
                <a:stretch>
                  <a:fillRect t="-40678" b="-67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459240" y="2793139"/>
            <a:ext cx="9273520" cy="927352"/>
            <a:chOff x="1312953" y="4291969"/>
            <a:chExt cx="4393870" cy="439387"/>
          </a:xfrm>
        </p:grpSpPr>
        <p:sp>
          <p:nvSpPr>
            <p:cNvPr id="18" name="Rectangle 17"/>
            <p:cNvSpPr/>
            <p:nvPr/>
          </p:nvSpPr>
          <p:spPr>
            <a:xfrm>
              <a:off x="3509888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49275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88662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28049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67436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70501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31114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91727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2340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12953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59240" y="3720491"/>
            <a:ext cx="9273520" cy="927352"/>
            <a:chOff x="1312953" y="4291969"/>
            <a:chExt cx="4393870" cy="439387"/>
          </a:xfrm>
        </p:grpSpPr>
        <p:sp>
          <p:nvSpPr>
            <p:cNvPr id="31" name="Rectangle 30"/>
            <p:cNvSpPr/>
            <p:nvPr/>
          </p:nvSpPr>
          <p:spPr>
            <a:xfrm>
              <a:off x="3509888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49275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88662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828049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67436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70501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631114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91727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52340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12953" y="4291969"/>
              <a:ext cx="439387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-1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459240" y="4638171"/>
            <a:ext cx="9273520" cy="927352"/>
            <a:chOff x="2361104" y="4177439"/>
            <a:chExt cx="9273520" cy="927352"/>
          </a:xfrm>
        </p:grpSpPr>
        <p:grpSp>
          <p:nvGrpSpPr>
            <p:cNvPr id="43" name="Group 42"/>
            <p:cNvGrpSpPr/>
            <p:nvPr/>
          </p:nvGrpSpPr>
          <p:grpSpPr>
            <a:xfrm>
              <a:off x="2361104" y="4177439"/>
              <a:ext cx="9273520" cy="927352"/>
              <a:chOff x="1312953" y="4291969"/>
              <a:chExt cx="4393870" cy="43938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509888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949275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388662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828049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267436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Goal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070501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31114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191727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752340" y="4291969"/>
                <a:ext cx="439387" cy="43938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-100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312953" y="4291969"/>
                <a:ext cx="439387" cy="439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4" name="Picture 6" descr="mage result for robot ic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0" t="7789" r="27200" b="7429"/>
            <a:stretch/>
          </p:blipFill>
          <p:spPr bwMode="auto">
            <a:xfrm>
              <a:off x="2453964" y="4267690"/>
              <a:ext cx="741632" cy="74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47746" y="2120900"/>
            <a:ext cx="460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venir Book" charset="0"/>
                <a:ea typeface="Avenir Book" charset="0"/>
                <a:cs typeface="Avenir Book" charset="0"/>
              </a:rPr>
              <a:t>Consider the cliff-walking game:</a:t>
            </a:r>
            <a:endParaRPr lang="en-US" sz="240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5" name="Elbow Connector 54"/>
          <p:cNvCxnSpPr>
            <a:stCxn id="54" idx="0"/>
            <a:endCxn id="49" idx="0"/>
          </p:cNvCxnSpPr>
          <p:nvPr/>
        </p:nvCxnSpPr>
        <p:spPr>
          <a:xfrm rot="5400000" flipH="1" flipV="1">
            <a:off x="6096000" y="465087"/>
            <a:ext cx="12700" cy="8346168"/>
          </a:xfrm>
          <a:prstGeom prst="bentConnector3">
            <a:avLst>
              <a:gd name="adj1" fmla="val 2600000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 rot="5400000" flipH="1" flipV="1">
            <a:off x="6096000" y="239526"/>
            <a:ext cx="12700" cy="8778240"/>
          </a:xfrm>
          <a:prstGeom prst="bentConnector3">
            <a:avLst>
              <a:gd name="adj1" fmla="val 9500000"/>
            </a:avLst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1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182051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Weaknesses </a:t>
            </a:r>
            <a:r>
              <a:rPr lang="en-US" sz="2800" b="1" dirty="0"/>
              <a:t>in our Simple DQN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0957" y="1793662"/>
            <a:ext cx="545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Examples in a trajectory are correlated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38184" y="2481823"/>
                <a:ext cx="49477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2400" b="0" i="0" smtClean="0">
                            <a:latin typeface="Cambria Math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 b="0" i="0" smtClean="0">
                            <a:latin typeface="Cambria Math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2400" b="0" i="0" smtClean="0">
                            <a:latin typeface="Cambria Math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…)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184" y="2481823"/>
                <a:ext cx="4947701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xmlns="" id="{E633E2D7-8298-564B-92D9-D9C1C393CD7F}"/>
              </a:ext>
            </a:extLst>
          </p:cNvPr>
          <p:cNvSpPr/>
          <p:nvPr/>
        </p:nvSpPr>
        <p:spPr>
          <a:xfrm rot="16200000">
            <a:off x="4650635" y="2203591"/>
            <a:ext cx="342483" cy="156655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E633E2D7-8298-564B-92D9-D9C1C393CD7F}"/>
              </a:ext>
            </a:extLst>
          </p:cNvPr>
          <p:cNvSpPr/>
          <p:nvPr/>
        </p:nvSpPr>
        <p:spPr>
          <a:xfrm rot="16200000">
            <a:off x="5865383" y="2424762"/>
            <a:ext cx="342483" cy="156655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E633E2D7-8298-564B-92D9-D9C1C393CD7F}"/>
              </a:ext>
            </a:extLst>
          </p:cNvPr>
          <p:cNvSpPr/>
          <p:nvPr/>
        </p:nvSpPr>
        <p:spPr>
          <a:xfrm rot="16200000">
            <a:off x="7080132" y="2689312"/>
            <a:ext cx="342483" cy="156655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443355" y="297818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 smtClean="0">
                <a:solidFill>
                  <a:srgbClr val="FF0004"/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3600" dirty="0">
              <a:solidFill>
                <a:srgbClr val="FF0004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616" y="4674467"/>
            <a:ext cx="10770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Gradient updates are highly correlated and can lead </a:t>
            </a:r>
            <a:r>
              <a:rPr lang="en-US" sz="280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to oscillation.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182051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Experience Replay: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09999" y="3702134"/>
                <a:ext cx="5235857" cy="733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𝑅𝑒𝑝𝑙𝑎𝑦</m:t>
                          </m:r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𝐵𝑢𝑓𝑓𝑒𝑟</m:t>
                          </m:r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=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mr-IN" sz="240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mr-IN" sz="24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𝑗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𝑗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𝑗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+1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99" y="3702134"/>
                <a:ext cx="5235857" cy="7336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90957" y="1793662"/>
            <a:ext cx="1047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Idea: collect a buffer of trajectories and then randomly sample transitions to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perform our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299120" y="4652074"/>
                <a:ext cx="34576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𝑏𝑎𝑡𝑐h</m:t>
                      </m:r>
                      <m:r>
                        <a:rPr lang="en-US" sz="2400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 ~ </m:t>
                      </m:r>
                      <m:r>
                        <a:rPr lang="en-US" sz="2400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𝑅𝑒𝑝𝑙𝑎𝑦</m:t>
                      </m:r>
                      <m:r>
                        <a:rPr lang="en-US" sz="2400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 </m:t>
                      </m:r>
                      <m:r>
                        <a:rPr lang="en-US" sz="2400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𝐵𝑢𝑓𝑓𝑒𝑟</m:t>
                      </m:r>
                    </m:oMath>
                  </m:oMathPara>
                </a14:m>
                <a:endParaRPr lang="en-US" sz="2400" i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120" y="4652074"/>
                <a:ext cx="3457613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105263" b="-1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79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416281" y="147593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Off-policy DQN with Experience Replay:</a:t>
            </a:r>
            <a:endParaRPr lang="en-US" sz="28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0CCC251-51F1-284F-9EE6-D4154BBBC175}"/>
              </a:ext>
            </a:extLst>
          </p:cNvPr>
          <p:cNvGrpSpPr/>
          <p:nvPr/>
        </p:nvGrpSpPr>
        <p:grpSpPr>
          <a:xfrm>
            <a:off x="932056" y="2101119"/>
            <a:ext cx="10549760" cy="3089007"/>
            <a:chOff x="384464" y="2286000"/>
            <a:chExt cx="14014034" cy="38991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05AB86C-AB74-6A42-994E-2EEC15CB3FCD}"/>
                </a:ext>
              </a:extLst>
            </p:cNvPr>
            <p:cNvGrpSpPr/>
            <p:nvPr/>
          </p:nvGrpSpPr>
          <p:grpSpPr>
            <a:xfrm>
              <a:off x="384464" y="2286000"/>
              <a:ext cx="14014034" cy="3899146"/>
              <a:chOff x="384464" y="2286000"/>
              <a:chExt cx="14014034" cy="389914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B6584005-CB9B-184E-8BC8-C71A23704F7A}"/>
                  </a:ext>
                </a:extLst>
              </p:cNvPr>
              <p:cNvSpPr/>
              <p:nvPr/>
            </p:nvSpPr>
            <p:spPr>
              <a:xfrm>
                <a:off x="384464" y="2286000"/>
                <a:ext cx="14014034" cy="389914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xmlns="" id="{EE193396-416D-F24A-BDC6-CCA0644412A0}"/>
                      </a:ext>
                    </a:extLst>
                  </p:cNvPr>
                  <p:cNvSpPr txBox="1"/>
                  <p:nvPr/>
                </p:nvSpPr>
                <p:spPr>
                  <a:xfrm>
                    <a:off x="517762" y="2810818"/>
                    <a:ext cx="13678937" cy="33743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 smtClean="0">
                        <a:solidFill>
                          <a:schemeClr val="tx1"/>
                        </a:solidFill>
                        <a:latin typeface="Avenir Book" panose="02000503020000020003" pitchFamily="2" charset="0"/>
                      </a:rPr>
                      <a:t>Rollout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2400" dirty="0" smtClean="0">
                        <a:solidFill>
                          <a:schemeClr val="tx1"/>
                        </a:solidFill>
                        <a:latin typeface="Avenir Book" panose="02000503020000020003" pitchFamily="2" charset="0"/>
                      </a:rPr>
                      <a:t>to </a:t>
                    </a:r>
                    <a:r>
                      <a:rPr lang="en-US" sz="24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rPr>
                      <a:t>collect trajectory </a:t>
                    </a:r>
                    <a14:m>
                      <m:oMath xmlns:m="http://schemas.openxmlformats.org/officeDocument/2006/math"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rPr>
                      <a:t> and reward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endPara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 smtClean="0">
                        <a:solidFill>
                          <a:srgbClr val="FF0000"/>
                        </a:solidFill>
                        <a:latin typeface="Avenir Book" panose="02000503020000020003" pitchFamily="2" charset="0"/>
                      </a:rPr>
                      <a:t>Store transitions </a:t>
                    </a:r>
                    <a14:m>
                      <m:oMath xmlns:m="http://schemas.openxmlformats.org/officeDocument/2006/math">
                        <m:r>
                          <a:rPr lang="en-US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sz="24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 smtClean="0">
                        <a:solidFill>
                          <a:srgbClr val="FF0000"/>
                        </a:solidFill>
                        <a:latin typeface="Avenir Book" panose="02000503020000020003" pitchFamily="2" charset="0"/>
                      </a:rPr>
                      <a:t> in replay buffer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a14:m>
                    <a:endParaRPr lang="en-US" sz="2400" dirty="0" smtClean="0">
                      <a:solidFill>
                        <a:srgbClr val="FF0000"/>
                      </a:solidFill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 smtClean="0">
                        <a:solidFill>
                          <a:srgbClr val="FF0000"/>
                        </a:solidFill>
                        <a:latin typeface="Avenir Book" panose="02000503020000020003" pitchFamily="2" charset="0"/>
                      </a:rPr>
                      <a:t>Sample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N</m:t>
                        </m:r>
                      </m:oMath>
                    </a14:m>
                    <a:r>
                      <a:rPr lang="en-US" sz="2400" dirty="0" smtClean="0">
                        <a:solidFill>
                          <a:srgbClr val="FF0000"/>
                        </a:solidFill>
                        <a:latin typeface="Avenir Book" panose="02000503020000020003" pitchFamily="2" charset="0"/>
                      </a:rPr>
                      <a:t> transitions from </a:t>
                    </a:r>
                    <a14:m>
                      <m:oMath xmlns:m="http://schemas.openxmlformats.org/officeDocument/2006/math">
                        <m:r>
                          <a:rPr lang="en-US" sz="2400" b="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a14:m>
                    <a:r>
                      <a:rPr lang="en-US" sz="2400" dirty="0" smtClean="0">
                        <a:solidFill>
                          <a:srgbClr val="FF0000"/>
                        </a:solidFill>
                        <a:latin typeface="Avenir Book" panose="02000503020000020003" pitchFamily="2" charset="0"/>
                      </a:rPr>
                      <a:t> and compute </a:t>
                    </a:r>
                    <a:r>
                      <a:rPr lang="en-US" sz="2400" dirty="0">
                        <a:latin typeface="Avenir Book" panose="02000503020000020003" pitchFamily="2" charset="0"/>
                      </a:rPr>
                      <a:t/>
                    </a:r>
                    <a:br>
                      <a:rPr lang="en-US" sz="2400" dirty="0">
                        <a:latin typeface="Avenir Book" panose="02000503020000020003" pitchFamily="2" charset="0"/>
                      </a:rPr>
                    </a:b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chr m:val="∑"/>
                            <m:ctrlPr>
                              <a:rPr lang="is-I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400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</a:rPr>
                                              <m:t>𝑄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</a:rPr>
                                              <m:t>𝜃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400" i="1" smtClean="0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b="0" i="1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</a:rPr>
                                              <m:t>𝑛</m:t>
                                            </m:r>
                                          </m:sup>
                                        </m:sSubSup>
                                        <m:r>
                                          <a:rPr lang="en-US" sz="2400" b="0" i="1">
                                            <a:latin typeface="Cambria Math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400" i="1" smtClean="0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</a:rPr>
                                              <m:t>𝑛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mr-IN" sz="2400" i="1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>
                                            <a:latin typeface="Cambria Math" charset="0"/>
                                          </a:rPr>
                                          <m:t>𝑟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2400" i="1" smtClean="0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</a:rPr>
                                                  <m:t>𝑛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</a:rPr>
                                              <m:t>, 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2400" i="1" smtClean="0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</a:rPr>
                                                  <m:t>𝑛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en-US" sz="2400" b="0" i="1">
                                            <a:latin typeface="Cambria Math" charset="0"/>
                                          </a:rPr>
                                          <m:t>+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2400" i="1"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limLow>
                                              <m:limLowPr>
                                                <m:ctrlPr>
                                                  <a:rPr lang="en-US" sz="240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limLowPr>
                                              <m:e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𝑚𝑎𝑥</m:t>
                                                </m:r>
                                              </m:e>
                                              <m:lim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lim>
                                            </m:limLow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2400" i="1">
                                                        <a:latin typeface="Cambria Math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2400" b="0" i="1">
                                                        <a:latin typeface="Cambria Math" charset="0"/>
                                                      </a:rPr>
                                                      <m:t>𝑄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n-US" sz="2400" i="1">
                                                        <a:latin typeface="Cambria Math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400" b="0" i="1">
                                                        <a:latin typeface="Cambria Math" charset="0"/>
                                                      </a:rPr>
                                                      <m:t>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>
                                                        <a:latin typeface="Cambria Math" charset="0"/>
                                                      </a:rPr>
                                                      <m:t>𝜃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2400" i="1" smtClean="0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2400" i="1" smtClean="0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2400" b="0" i="1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400" b="0" i="1" smtClean="0">
                                                    <a:latin typeface="Cambria Math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sz="2400" b="0" i="1"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4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a14:m>
                    <a:endPara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rPr>
                      <a:t>Update </a:t>
                    </a:r>
                    <a:r>
                      <a:rPr lang="en-US" sz="2400" dirty="0" smtClean="0">
                        <a:solidFill>
                          <a:schemeClr val="tx1"/>
                        </a:solidFill>
                        <a:latin typeface="Avenir Book" panose="02000503020000020003" pitchFamily="2" charset="0"/>
                      </a:rPr>
                      <a:t>Q-network parameters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𝛼𝛻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a14:m>
                    <a:r>
                      <a:rPr lang="en-US" sz="2400" dirty="0" smtClean="0">
                        <a:solidFill>
                          <a:schemeClr val="tx1"/>
                        </a:solidFill>
                        <a:latin typeface="Avenir Book" panose="02000503020000020003" pitchFamily="2" charset="0"/>
                      </a:rPr>
                      <a:t> with gradient decent</a:t>
                    </a:r>
                    <a:endParaRPr lang="en-US" sz="2400" dirty="0">
                      <a:solidFill>
                        <a:schemeClr val="tx1"/>
                      </a:solidFill>
                      <a:latin typeface="Avenir Book" panose="02000503020000020003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193396-416D-F24A-BDC6-CCA0644412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762" y="2810818"/>
                    <a:ext cx="13678937" cy="3374328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1124" t="-18493" b="-411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07FCB59A-DD6D-B446-B004-CBE7F4DF4CA2}"/>
                </a:ext>
              </a:extLst>
            </p:cNvPr>
            <p:cNvSpPr txBox="1">
              <a:spLocks/>
            </p:cNvSpPr>
            <p:nvPr/>
          </p:nvSpPr>
          <p:spPr>
            <a:xfrm>
              <a:off x="505888" y="2452214"/>
              <a:ext cx="9775999" cy="3586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r>
                <a:rPr lang="en-US" dirty="0"/>
                <a:t>While not converged: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23464" y="5321805"/>
            <a:ext cx="1045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Tends to be more sample efficient than policy-gradient methods because transitions are valid targets forever.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11300" y="2845122"/>
                <a:ext cx="9347200" cy="1138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ℒ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𝑸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𝜽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𝒕</m:t>
                                          </m:r>
                                        </m:sub>
                                        <m:sup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𝒏</m:t>
                                          </m:r>
                                        </m:sup>
                                      </m:sSubSup>
                                      <m:r>
                                        <a:rPr lang="en-US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𝒂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𝒕</m:t>
                                          </m:r>
                                        </m:sub>
                                        <m:sup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𝒏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sz="24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mr-IN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𝑟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400" i="1"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, 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US" sz="24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+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funcPr>
                                        <m:fName>
                                          <m:limLow>
                                            <m:limLowPr>
                                              <m:ctrlP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limLow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max</m:t>
                                              </m:r>
                                            </m:e>
                                            <m:lim>
                                              <m:r>
                                                <a:rPr lang="en-US" sz="24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𝑎</m:t>
                                              </m:r>
                                            </m:lim>
                                          </m:limLow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4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  <m:t>𝑸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  <m:t>𝝅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  <m:t>𝜽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(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𝒕</m:t>
                                              </m:r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𝒏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𝒂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𝒕</m:t>
                                              </m:r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𝒏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300" y="2845122"/>
                <a:ext cx="9347200" cy="11380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182051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Weaknesses </a:t>
            </a:r>
            <a:r>
              <a:rPr lang="en-US" sz="2800" b="1" dirty="0"/>
              <a:t>in our Simple DQN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0957" y="1793662"/>
            <a:ext cx="4584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Chasing a non-stationary target: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8216" y="4674467"/>
            <a:ext cx="5557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Same network producing both.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Each update changes the targets.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H="1" flipV="1">
            <a:off x="4800605" y="3708401"/>
            <a:ext cx="2346545" cy="966066"/>
          </a:xfrm>
          <a:prstGeom prst="straightConnector1">
            <a:avLst/>
          </a:prstGeom>
          <a:ln w="28575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7147150" y="3708401"/>
            <a:ext cx="1831862" cy="966066"/>
          </a:xfrm>
          <a:prstGeom prst="straightConnector1">
            <a:avLst/>
          </a:prstGeom>
          <a:ln w="28575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182051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Target networks: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0957" y="1793662"/>
            <a:ext cx="1047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Idea: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K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eep an old version of parameters around to estimate targets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529769F-89E6-554C-903F-AE6FE62D7A31}"/>
              </a:ext>
            </a:extLst>
          </p:cNvPr>
          <p:cNvGrpSpPr/>
          <p:nvPr/>
        </p:nvGrpSpPr>
        <p:grpSpPr>
          <a:xfrm>
            <a:off x="308357" y="2484327"/>
            <a:ext cx="1976919" cy="3445386"/>
            <a:chOff x="1166492" y="1921065"/>
            <a:chExt cx="1976919" cy="34453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0C40464-F84C-394E-B96D-78150C26E670}"/>
                </a:ext>
              </a:extLst>
            </p:cNvPr>
            <p:cNvGrpSpPr/>
            <p:nvPr/>
          </p:nvGrpSpPr>
          <p:grpSpPr>
            <a:xfrm>
              <a:off x="1886320" y="4484957"/>
              <a:ext cx="537262" cy="881494"/>
              <a:chOff x="5458016" y="629469"/>
              <a:chExt cx="537262" cy="881494"/>
            </a:xfrm>
          </p:grpSpPr>
          <p:cxnSp>
            <p:nvCxnSpPr>
              <p:cNvPr id="16" name="Elbow Connector 18">
                <a:extLst>
                  <a:ext uri="{FF2B5EF4-FFF2-40B4-BE49-F238E27FC236}">
                    <a16:creationId xmlns:a16="http://schemas.microsoft.com/office/drawing/2014/main" xmlns="" id="{379B04B3-BA57-B14C-9117-1A4BCBDC9E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23780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xmlns="" id="{F2C9B11A-5F23-B044-80DB-0E3E6FD64FF4}"/>
                      </a:ext>
                    </a:extLst>
                  </p:cNvPr>
                  <p:cNvSpPr/>
                  <p:nvPr/>
                </p:nvSpPr>
                <p:spPr>
                  <a:xfrm>
                    <a:off x="5458016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18" name="Rectangle 17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2C9B11A-5F23-B044-80DB-0E3E6FD64F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8016" y="1049298"/>
                    <a:ext cx="537262" cy="4616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Elbow Connector 18">
              <a:extLst>
                <a:ext uri="{FF2B5EF4-FFF2-40B4-BE49-F238E27FC236}">
                  <a16:creationId xmlns:a16="http://schemas.microsoft.com/office/drawing/2014/main" xmlns="" id="{DA5431D4-B02D-BD42-8B23-04E625291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4951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7DB0ED53-1171-0B46-9461-DBB9CDCB1950}"/>
                    </a:ext>
                  </a:extLst>
                </p:cNvPr>
                <p:cNvSpPr txBox="1"/>
                <p:nvPr/>
              </p:nvSpPr>
              <p:spPr>
                <a:xfrm>
                  <a:off x="1470036" y="1921065"/>
                  <a:ext cx="1324337" cy="4104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b="1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𝑸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charset="0"/>
                              </a:rPr>
                              <m:t>𝝅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charset="0"/>
                          </a:rPr>
                          <m:t>;</m:t>
                        </m:r>
                        <m:r>
                          <a:rPr lang="en-US" sz="2000" b="1" i="1" smtClean="0">
                            <a:latin typeface="Cambria Math" charset="0"/>
                          </a:rPr>
                          <m:t>𝜽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7DB0ED53-1171-0B46-9461-DBB9CDCB1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0036" y="1921065"/>
                  <a:ext cx="1324337" cy="4104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5522" b="-122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78970BBE-7437-5749-BED2-693502248843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Deep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Net</a:t>
              </a:r>
              <a:endParaRPr lang="en-US" sz="2400" b="1" dirty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92945" y="2317247"/>
            <a:ext cx="2399055" cy="3779547"/>
            <a:chOff x="6508001" y="2317247"/>
            <a:chExt cx="2399055" cy="37795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529769F-89E6-554C-903F-AE6FE62D7A31}"/>
                </a:ext>
              </a:extLst>
            </p:cNvPr>
            <p:cNvGrpSpPr/>
            <p:nvPr/>
          </p:nvGrpSpPr>
          <p:grpSpPr>
            <a:xfrm>
              <a:off x="6709157" y="2651408"/>
              <a:ext cx="1976919" cy="3445386"/>
              <a:chOff x="1166492" y="1921065"/>
              <a:chExt cx="1976919" cy="344538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30C40464-F84C-394E-B96D-78150C26E670}"/>
                  </a:ext>
                </a:extLst>
              </p:cNvPr>
              <p:cNvGrpSpPr/>
              <p:nvPr/>
            </p:nvGrpSpPr>
            <p:grpSpPr>
              <a:xfrm>
                <a:off x="1886320" y="4484957"/>
                <a:ext cx="537262" cy="881494"/>
                <a:chOff x="5458016" y="629469"/>
                <a:chExt cx="537262" cy="881494"/>
              </a:xfrm>
            </p:grpSpPr>
            <p:cxnSp>
              <p:nvCxnSpPr>
                <p:cNvPr id="23" name="Elbow Connector 18">
                  <a:extLst>
                    <a:ext uri="{FF2B5EF4-FFF2-40B4-BE49-F238E27FC236}">
                      <a16:creationId xmlns:a16="http://schemas.microsoft.com/office/drawing/2014/main" xmlns="" id="{379B04B3-BA57-B14C-9117-1A4BCBDC9E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23780" y="629469"/>
                  <a:ext cx="5735" cy="419829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xmlns="" id="{F2C9B11A-5F23-B044-80DB-0E3E6FD64F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8016" y="1049298"/>
                      <a:ext cx="537262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1" i="1" dirty="0" smtClean="0">
                                    <a:latin typeface="Cambria Math" charset="0"/>
                                    <a:ea typeface="Avenir Heavy" charset="0"/>
                                    <a:cs typeface="Avenir Heavy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dirty="0" smtClean="0">
                                    <a:latin typeface="Cambria Math" panose="02040503050406030204" pitchFamily="18" charset="0"/>
                                    <a:ea typeface="Avenir Heavy" charset="0"/>
                                    <a:cs typeface="Avenir Heavy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400" b="1" i="1" dirty="0" smtClean="0">
                                    <a:latin typeface="Cambria Math" panose="02040503050406030204" pitchFamily="18" charset="0"/>
                                    <a:ea typeface="Avenir Heavy" charset="0"/>
                                    <a:cs typeface="Avenir Heavy" charset="0"/>
                                  </a:rPr>
                                  <m:t>𝒕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b="1" dirty="0"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Rectangle 17">
                      <a:extLst>
                        <a:ext uri="{FF2B5EF4-FFF2-40B4-BE49-F238E27FC236}">
                          <a16:creationId xmlns="" xmlns:a16="http://schemas.microsoft.com/office/drawing/2014/main" xmlns:a14="http://schemas.microsoft.com/office/drawing/2010/main" id="{F2C9B11A-5F23-B044-80DB-0E3E6FD64FF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8016" y="1049298"/>
                      <a:ext cx="537262" cy="46166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0" name="Elbow Connector 18">
                <a:extLst>
                  <a:ext uri="{FF2B5EF4-FFF2-40B4-BE49-F238E27FC236}">
                    <a16:creationId xmlns:a16="http://schemas.microsoft.com/office/drawing/2014/main" xmlns="" id="{DA5431D4-B02D-BD42-8B23-04E625291D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4951" y="2329510"/>
                <a:ext cx="0" cy="71404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xmlns="" id="{7DB0ED53-1171-0B46-9461-DBB9CDCB1950}"/>
                      </a:ext>
                    </a:extLst>
                  </p:cNvPr>
                  <p:cNvSpPr txBox="1"/>
                  <p:nvPr/>
                </p:nvSpPr>
                <p:spPr>
                  <a:xfrm>
                    <a:off x="1299747" y="1921065"/>
                    <a:ext cx="1631536" cy="4104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1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latin typeface="Cambria Math" charset="0"/>
                                    </a:rPr>
                                    <m:t>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1" i="1" smtClean="0">
                                  <a:latin typeface="Cambria Math" charset="0"/>
                                </a:rPr>
                                <m:t>𝝅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charset="0"/>
                                </a:rPr>
                                <m:t>𝒐𝒍𝒅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7DB0ED53-1171-0B46-9461-DBB9CDCB19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99747" y="1921065"/>
                    <a:ext cx="1631536" cy="41043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94030" b="-1238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xmlns="" id="{78970BBE-7437-5749-BED2-693502248843}"/>
                  </a:ext>
                </a:extLst>
              </p:cNvPr>
              <p:cNvSpPr/>
              <p:nvPr/>
            </p:nvSpPr>
            <p:spPr>
              <a:xfrm>
                <a:off x="1166492" y="2861604"/>
                <a:ext cx="1976919" cy="1623353"/>
              </a:xfrm>
              <a:prstGeom prst="roundRect">
                <a:avLst>
                  <a:gd name="adj" fmla="val 7968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chemeClr val="tx1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Deep</a:t>
                </a:r>
              </a:p>
              <a:p>
                <a:pPr algn="ctr"/>
                <a:r>
                  <a:rPr lang="en-US" sz="2400" b="1" dirty="0" smtClean="0">
                    <a:solidFill>
                      <a:schemeClr val="tx1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Net (copy)</a:t>
                </a:r>
                <a:endParaRPr lang="en-US" sz="2400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508001" y="2317247"/>
              <a:ext cx="23990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latin typeface="Avenir Book" charset="0"/>
                  <a:ea typeface="Avenir Book" charset="0"/>
                  <a:cs typeface="Avenir Book" charset="0"/>
                </a:rPr>
                <a:t>Fixed Target Network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511300" y="3541272"/>
                <a:ext cx="9347200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is-I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𝑸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𝜽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𝒕</m:t>
                                          </m:r>
                                        </m:sub>
                                        <m:sup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𝒏</m:t>
                                          </m:r>
                                        </m:sup>
                                      </m:sSubSup>
                                      <m:r>
                                        <a:rPr lang="en-US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𝒂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𝒕</m:t>
                                          </m:r>
                                        </m:sub>
                                        <m:sup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𝒏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sz="20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mr-IN" sz="20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𝑟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000" i="1"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, 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US" sz="2000" i="1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+</m:t>
                                      </m:r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</m:ctrlPr>
                                        </m:funcPr>
                                        <m:fName>
                                          <m:limLow>
                                            <m:limLowPr>
                                              <m:ctrlP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limLow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max</m:t>
                                              </m:r>
                                            </m:e>
                                            <m:lim>
                                              <m:r>
                                                <a:rPr lang="en-US" sz="2000" i="1"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𝑎</m:t>
                                              </m:r>
                                            </m:lim>
                                          </m:limLow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  <m:t>𝑸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0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  <m:t>𝝅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charset="0"/>
                                                      <a:ea typeface="Avenir Book" charset="0"/>
                                                      <a:cs typeface="Avenir Book" charset="0"/>
                                                    </a:rPr>
                                                    <m:t>𝜽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(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𝒕</m:t>
                                              </m:r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𝒏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𝒂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𝒕</m:t>
                                              </m:r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charset="0"/>
                                                  <a:ea typeface="Avenir Book" charset="0"/>
                                                  <a:cs typeface="Avenir Book" charset="0"/>
                                                </a:rPr>
                                                <m:t>𝒏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Avenir Book" charset="0"/>
                                              <a:cs typeface="Avenir Book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300" y="3541272"/>
                <a:ext cx="9347200" cy="9638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12" idx="3"/>
          </p:cNvCxnSpPr>
          <p:nvPr/>
        </p:nvCxnSpPr>
        <p:spPr>
          <a:xfrm>
            <a:off x="1936238" y="2689544"/>
            <a:ext cx="2753557" cy="1084351"/>
          </a:xfrm>
          <a:prstGeom prst="straightConnector1">
            <a:avLst/>
          </a:prstGeom>
          <a:ln w="28575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1" idx="1"/>
          </p:cNvCxnSpPr>
          <p:nvPr/>
        </p:nvCxnSpPr>
        <p:spPr>
          <a:xfrm flipH="1">
            <a:off x="8496300" y="2856625"/>
            <a:ext cx="1631056" cy="917270"/>
          </a:xfrm>
          <a:prstGeom prst="straightConnector1">
            <a:avLst/>
          </a:prstGeom>
          <a:ln w="28575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55825" y="4819997"/>
            <a:ext cx="5080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Re-copy the target network weights periodically.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9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Value-Based RL </a:t>
            </a:r>
            <a:r>
              <a:rPr lang="mr-IN" dirty="0" smtClean="0"/>
              <a:t>–</a:t>
            </a:r>
            <a:r>
              <a:rPr lang="en-US" dirty="0" smtClean="0"/>
              <a:t> Double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182051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Weaknesses in DQN: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1586560" y="2255327"/>
                <a:ext cx="9018879" cy="84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rgbClr val="FF0004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sSubSup>
                                        <m:sSubSup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sub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rgbClr val="FF0004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4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560" y="2255327"/>
                <a:ext cx="9018879" cy="8496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90957" y="1793662"/>
            <a:ext cx="530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Tends to overestimates action values: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647" y="3289238"/>
            <a:ext cx="2415506" cy="3019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78849" y="3819655"/>
            <a:ext cx="14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4"/>
                </a:solidFill>
              </a:rPr>
              <a:t>DQN Estimate</a:t>
            </a:r>
            <a:endParaRPr lang="en-US" dirty="0">
              <a:solidFill>
                <a:srgbClr val="FF000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91100" y="5218964"/>
            <a:ext cx="167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4"/>
                </a:solidFill>
              </a:rPr>
              <a:t>DQN True Value</a:t>
            </a:r>
            <a:endParaRPr lang="en-US" dirty="0">
              <a:solidFill>
                <a:srgbClr val="FF0004"/>
              </a:solidFill>
            </a:endParaRPr>
          </a:p>
        </p:txBody>
      </p:sp>
      <p:pic>
        <p:nvPicPr>
          <p:cNvPr id="1032" name="Picture 8" descr="mage result for space invad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09" y="3483808"/>
            <a:ext cx="4467966" cy="25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0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</a:t>
            </a:r>
            <a:r>
              <a:rPr lang="en-US" dirty="0" smtClean="0"/>
              <a:t>RL </a:t>
            </a:r>
            <a:r>
              <a:rPr lang="mr-IN" dirty="0" smtClean="0"/>
              <a:t>–</a:t>
            </a:r>
            <a:r>
              <a:rPr lang="en-US" dirty="0" smtClean="0"/>
              <a:t> 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515919" y="859797"/>
            <a:ext cx="3494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venir Book" panose="02000503020000020003" pitchFamily="2" charset="0"/>
              </a:rPr>
              <a:t>Deep Q-Learning: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E8369B-36A2-BF4E-B6AE-12ABBD2A17FE}"/>
              </a:ext>
            </a:extLst>
          </p:cNvPr>
          <p:cNvSpPr txBox="1"/>
          <p:nvPr/>
        </p:nvSpPr>
        <p:spPr>
          <a:xfrm>
            <a:off x="1063220" y="1649042"/>
            <a:ext cx="1006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venir Book" panose="02000503020000020003" pitchFamily="2" charset="0"/>
              </a:rPr>
              <a:t>Assume an implicit greedy policy and just learn its action-value function. The approach is model-free and fairly general but does require some tricks to overcome a few problems during training.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362" y="4744220"/>
            <a:ext cx="10991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When to use this?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reward functions are well-defined but rollouts are more expensive.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Worried about sample efficiency and have strong exploration policy.</a:t>
            </a:r>
          </a:p>
          <a:p>
            <a:pPr marL="800100" lvl="1" indent="-342900">
              <a:buFont typeface="Arial" charset="0"/>
              <a:buChar char="•"/>
            </a:pPr>
            <a:r>
              <a:rPr lang="mr-IN" sz="24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 don’t mind trying to get it stable </a:t>
            </a:r>
            <a:r>
              <a:rPr lang="mr-IN" sz="24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 which is a challenge sometimes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7593" y="3339421"/>
            <a:ext cx="8485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Bonus Concept: </a:t>
            </a:r>
            <a:r>
              <a:rPr lang="en-US" sz="2400" dirty="0" smtClean="0">
                <a:latin typeface="Avenir Book" panose="02000503020000020003" pitchFamily="2" charset="0"/>
              </a:rPr>
              <a:t>Experience replay to reduce correlation in examples is broadly applicable.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62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MDPs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2137833" y="6492875"/>
            <a:ext cx="5410200" cy="3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Slide Credit: </a:t>
            </a:r>
            <a:r>
              <a:rPr lang="en-US" sz="1200" dirty="0" err="1" smtClean="0">
                <a:latin typeface="Avenir Book" charset="0"/>
                <a:ea typeface="Avenir Book" charset="0"/>
                <a:cs typeface="Avenir Book" charset="0"/>
              </a:rPr>
              <a:t>Fei-Fei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 Li, Justin Johnson-CS 231n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6831" y="571739"/>
            <a:ext cx="10126099" cy="5265736"/>
            <a:chOff x="816831" y="571739"/>
            <a:chExt cx="10126099" cy="5265736"/>
          </a:xfrm>
        </p:grpSpPr>
        <p:sp>
          <p:nvSpPr>
            <p:cNvPr id="8" name="Shape 177"/>
            <p:cNvSpPr txBox="1">
              <a:spLocks/>
            </p:cNvSpPr>
            <p:nvPr/>
          </p:nvSpPr>
          <p:spPr>
            <a:xfrm>
              <a:off x="2556518" y="571739"/>
              <a:ext cx="6646724" cy="857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pPr algn="ctr"/>
              <a:r>
                <a:rPr lang="en-US" dirty="0" smtClean="0"/>
                <a:t>Atari Games</a:t>
              </a:r>
              <a:endParaRPr lang="en" dirty="0"/>
            </a:p>
          </p:txBody>
        </p:sp>
        <p:sp>
          <p:nvSpPr>
            <p:cNvPr id="10" name="Shape 180"/>
            <p:cNvSpPr txBox="1"/>
            <p:nvPr/>
          </p:nvSpPr>
          <p:spPr>
            <a:xfrm>
              <a:off x="2959407" y="4403778"/>
              <a:ext cx="5840947" cy="143369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Complete the game with the highest score </a:t>
              </a:r>
              <a:endParaRPr lang="en-US" sz="1600" kern="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endParaRPr>
            </a:p>
            <a:p>
              <a:endParaRPr lang="en-US" sz="1600" b="1" kern="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endParaRPr>
            </a:p>
            <a:p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State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 Space</a:t>
              </a: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: </a:t>
              </a:r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Raw pixel inputs of the game state</a:t>
              </a:r>
            </a:p>
            <a:p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Action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 Space</a:t>
              </a: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: </a:t>
              </a:r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Game controls e.g. Left, Right, Up, </a:t>
              </a:r>
              <a:r>
                <a:rPr lang="en" sz="1600" kern="0" dirty="0" smtClean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Down</a:t>
              </a:r>
              <a:endParaRPr lang="en" sz="1600" kern="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endParaRPr>
            </a:p>
            <a:p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Reward</a:t>
              </a:r>
              <a:r>
                <a:rPr lang="en-US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 Function</a:t>
              </a:r>
              <a:r>
                <a:rPr lang="en" sz="1600" b="1" kern="0" dirty="0" smtClean="0">
                  <a:solidFill>
                    <a:srgbClr val="000000"/>
                  </a:solidFill>
                  <a:latin typeface="Avenir Heavy" charset="0"/>
                  <a:ea typeface="Avenir Heavy" charset="0"/>
                  <a:cs typeface="Avenir Heavy" charset="0"/>
                  <a:sym typeface="Arial"/>
                </a:rPr>
                <a:t>: </a:t>
              </a:r>
              <a:r>
                <a: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rPr>
                <a:t>Score increase/decrease at each time step</a:t>
              </a:r>
            </a:p>
          </p:txBody>
        </p:sp>
        <p:pic>
          <p:nvPicPr>
            <p:cNvPr id="13" name="Shape 188"/>
            <p:cNvPicPr preferRelativeResize="0"/>
            <p:nvPr/>
          </p:nvPicPr>
          <p:blipFill rotWithShape="1">
            <a:blip r:embed="rId2">
              <a:alphaModFix/>
            </a:blip>
            <a:srcRect r="39801"/>
            <a:stretch/>
          </p:blipFill>
          <p:spPr>
            <a:xfrm>
              <a:off x="816831" y="1273782"/>
              <a:ext cx="10126099" cy="2409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Shape 190"/>
            <p:cNvSpPr txBox="1"/>
            <p:nvPr/>
          </p:nvSpPr>
          <p:spPr>
            <a:xfrm>
              <a:off x="3666682" y="3495208"/>
              <a:ext cx="4426396" cy="37668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0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Figures copyright </a:t>
              </a:r>
              <a:r>
                <a:rPr lang="en" sz="1000" kern="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Volodymyr</a:t>
              </a:r>
              <a:r>
                <a:rPr lang="en" sz="10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000" kern="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Mnih</a:t>
              </a:r>
              <a:r>
                <a:rPr lang="en" sz="10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et al., 2013. Reproduced with permission.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4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Model-based RL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85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9656" y="1106055"/>
            <a:ext cx="967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All the previous RL methods we discussed are model-free algorithms: 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2622" y="5318400"/>
                <a:ext cx="115667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If we can estimate a model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charset="0"/>
                        <a:ea typeface="Avenir Heavy" charset="0"/>
                        <a:cs typeface="Avenir Heavy" charset="0"/>
                      </a:rPr>
                      <m:t> </m:t>
                    </m:r>
                    <m:sSub>
                      <m:sSubPr>
                        <m:ctrlP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𝒔</m:t>
                        </m:r>
                      </m:e>
                      <m:sub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𝒕</m:t>
                        </m:r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+</m:t>
                        </m:r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𝟏</m:t>
                        </m:r>
                      </m:sub>
                    </m:sSub>
                    <m:r>
                      <a:rPr lang="en-US" sz="2800" b="1" i="1">
                        <a:latin typeface="Cambria Math" charset="0"/>
                        <a:ea typeface="Avenir Heavy" charset="0"/>
                        <a:cs typeface="Avenir Heavy" charset="0"/>
                      </a:rPr>
                      <m:t>~</m:t>
                    </m:r>
                    <m:r>
                      <a:rPr lang="en-US" sz="2800" b="1" i="1">
                        <a:latin typeface="Cambria Math" charset="0"/>
                        <a:ea typeface="Avenir Heavy" charset="0"/>
                        <a:cs typeface="Avenir Heavy" charset="0"/>
                      </a:rPr>
                      <m:t>𝒇</m:t>
                    </m:r>
                    <m:d>
                      <m:dPr>
                        <m:ctrlP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1" i="1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</m:ctrlPr>
                          </m:sSubPr>
                          <m:e>
                            <m:r>
                              <a:rPr lang="en-US" sz="2800" b="1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𝐬</m:t>
                            </m:r>
                          </m:e>
                          <m:sub>
                            <m:r>
                              <a:rPr lang="en-US" sz="2800" b="1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𝐭</m:t>
                            </m:r>
                          </m:sub>
                        </m:sSub>
                        <m:r>
                          <a:rPr lang="en-US" sz="2800" b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1" i="1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</m:ctrlPr>
                          </m:sSubPr>
                          <m:e>
                            <m:r>
                              <a:rPr lang="en-US" sz="2800" b="1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𝐚</m:t>
                            </m:r>
                          </m:e>
                          <m:sub>
                            <m:r>
                              <a:rPr lang="en-US" sz="2800" b="1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𝐭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, can we be more efficient?</a:t>
                </a:r>
                <a:endParaRPr lang="en-US" sz="28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22" y="5318400"/>
                <a:ext cx="11566756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054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2259429" y="1659785"/>
            <a:ext cx="6275058" cy="3227646"/>
            <a:chOff x="880351" y="1570300"/>
            <a:chExt cx="9148140" cy="4705448"/>
          </a:xfrm>
        </p:grpSpPr>
        <p:sp>
          <p:nvSpPr>
            <p:cNvPr id="10" name="Rounded Rectangle 9"/>
            <p:cNvSpPr/>
            <p:nvPr/>
          </p:nvSpPr>
          <p:spPr>
            <a:xfrm>
              <a:off x="2834332" y="2861604"/>
              <a:ext cx="1976919" cy="1623353"/>
            </a:xfrm>
            <a:prstGeom prst="roundRect">
              <a:avLst>
                <a:gd name="adj" fmla="val 7968"/>
              </a:avLst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  <a:endParaRPr lang="en-US" sz="2000" b="1" dirty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541229" y="2459056"/>
              <a:ext cx="2487262" cy="2988892"/>
              <a:chOff x="6909769" y="1930159"/>
              <a:chExt cx="2487262" cy="2988892"/>
            </a:xfrm>
          </p:grpSpPr>
          <p:pic>
            <p:nvPicPr>
              <p:cNvPr id="24" name="Picture 2" descr="mage result for world black and whit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570" y="1930159"/>
                <a:ext cx="2435660" cy="2405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6909769" y="4335748"/>
                <a:ext cx="2487262" cy="583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Avenir Heavy" charset="0"/>
                    <a:ea typeface="Avenir Heavy" charset="0"/>
                    <a:cs typeface="Avenir Heavy" charset="0"/>
                  </a:rPr>
                  <a:t>Environment</a:t>
                </a:r>
                <a:endParaRPr lang="en-US" sz="20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822792" y="1570300"/>
              <a:ext cx="4962068" cy="1291304"/>
              <a:chOff x="3191332" y="1029973"/>
              <a:chExt cx="4962068" cy="1291304"/>
            </a:xfrm>
          </p:grpSpPr>
          <p:cxnSp>
            <p:nvCxnSpPr>
              <p:cNvPr id="22" name="Elbow Connector 21"/>
              <p:cNvCxnSpPr/>
              <p:nvPr/>
            </p:nvCxnSpPr>
            <p:spPr>
              <a:xfrm rot="5400000" flipH="1" flipV="1">
                <a:off x="5476807" y="-355316"/>
                <a:ext cx="391118" cy="4962068"/>
              </a:xfrm>
              <a:prstGeom prst="bentConnector3">
                <a:avLst>
                  <a:gd name="adj1" fmla="val 211582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4968524" y="1029973"/>
                <a:ext cx="1407685" cy="583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smtClean="0">
                    <a:latin typeface="Avenir Heavy" charset="0"/>
                    <a:ea typeface="Avenir Heavy" charset="0"/>
                    <a:cs typeface="Avenir Heavy" charset="0"/>
                  </a:rPr>
                  <a:t>Action</a:t>
                </a:r>
                <a:endParaRPr lang="en-US" sz="20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822792" y="4484957"/>
              <a:ext cx="4962068" cy="1790791"/>
              <a:chOff x="6329829" y="629469"/>
              <a:chExt cx="4962068" cy="1790791"/>
            </a:xfrm>
          </p:grpSpPr>
          <p:cxnSp>
            <p:nvCxnSpPr>
              <p:cNvPr id="20" name="Elbow Connector 19"/>
              <p:cNvCxnSpPr>
                <a:stCxn id="16" idx="2"/>
                <a:endCxn id="22" idx="2"/>
              </p:cNvCxnSpPr>
              <p:nvPr/>
            </p:nvCxnSpPr>
            <p:spPr>
              <a:xfrm rot="5400000" flipH="1">
                <a:off x="8390186" y="-1430888"/>
                <a:ext cx="841354" cy="4962068"/>
              </a:xfrm>
              <a:prstGeom prst="bentConnector3">
                <a:avLst>
                  <a:gd name="adj1" fmla="val -27170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7598733" y="1836957"/>
                <a:ext cx="2424258" cy="583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Avenir Heavy" charset="0"/>
                    <a:ea typeface="Avenir Heavy" charset="0"/>
                    <a:cs typeface="Avenir Heavy" charset="0"/>
                  </a:rPr>
                  <a:t>Observation</a:t>
                </a:r>
                <a:endParaRPr lang="en-US" sz="20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880351" y="2101154"/>
              <a:ext cx="1967836" cy="1572127"/>
              <a:chOff x="3366605" y="2345660"/>
              <a:chExt cx="1967836" cy="1572127"/>
            </a:xfrm>
          </p:grpSpPr>
          <p:cxnSp>
            <p:nvCxnSpPr>
              <p:cNvPr id="18" name="Elbow Connector 17"/>
              <p:cNvCxnSpPr>
                <a:endCxn id="22" idx="1"/>
              </p:cNvCxnSpPr>
              <p:nvPr/>
            </p:nvCxnSpPr>
            <p:spPr>
              <a:xfrm rot="16200000" flipH="1">
                <a:off x="4067079" y="2650425"/>
                <a:ext cx="1110462" cy="1424262"/>
              </a:xfrm>
              <a:prstGeom prst="bentConnector2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3366605" y="2345660"/>
                <a:ext cx="1087149" cy="583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Avenir Heavy" charset="0"/>
                    <a:ea typeface="Avenir Heavy" charset="0"/>
                    <a:cs typeface="Avenir Heavy" charset="0"/>
                  </a:rPr>
                  <a:t>Goal</a:t>
                </a:r>
                <a:endParaRPr lang="en-US" sz="20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811252" y="3172940"/>
              <a:ext cx="2755779" cy="583303"/>
              <a:chOff x="4811252" y="3172940"/>
              <a:chExt cx="2755779" cy="583303"/>
            </a:xfrm>
          </p:grpSpPr>
          <p:cxnSp>
            <p:nvCxnSpPr>
              <p:cNvPr id="16" name="Elbow Connector 15"/>
              <p:cNvCxnSpPr>
                <a:endCxn id="22" idx="3"/>
              </p:cNvCxnSpPr>
              <p:nvPr/>
            </p:nvCxnSpPr>
            <p:spPr>
              <a:xfrm rot="10800000" flipV="1">
                <a:off x="4811252" y="3673281"/>
                <a:ext cx="2755779" cy="0"/>
              </a:xfrm>
              <a:prstGeom prst="bentConnector3">
                <a:avLst>
                  <a:gd name="adj1" fmla="val 50000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5507720" y="3172940"/>
                <a:ext cx="1592211" cy="583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smtClean="0">
                    <a:latin typeface="Avenir Heavy" charset="0"/>
                    <a:ea typeface="Avenir Heavy" charset="0"/>
                    <a:cs typeface="Avenir Heavy" charset="0"/>
                  </a:rPr>
                  <a:t>Reward</a:t>
                </a:r>
                <a:endParaRPr lang="en-US" sz="20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6785642" y="2277091"/>
            <a:ext cx="1792756" cy="16424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RL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2622" y="822600"/>
                <a:ext cx="115827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If we can estimate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𝒔</m:t>
                        </m:r>
                      </m:e>
                      <m:sub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𝒕</m:t>
                        </m:r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+</m:t>
                        </m:r>
                        <m: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latin typeface="Cambria Math" charset="0"/>
                        <a:ea typeface="Avenir Heavy" charset="0"/>
                        <a:cs typeface="Avenir Heavy" charset="0"/>
                      </a:rPr>
                      <m:t>~</m:t>
                    </m:r>
                    <m:r>
                      <a:rPr lang="en-US" sz="2800" b="1" i="1" smtClean="0">
                        <a:latin typeface="Cambria Math" charset="0"/>
                        <a:ea typeface="Avenir Heavy" charset="0"/>
                        <a:cs typeface="Avenir Heavy" charset="0"/>
                      </a:rPr>
                      <m:t>𝒇</m:t>
                    </m:r>
                    <m:d>
                      <m:dPr>
                        <m:ctrlPr>
                          <a:rPr lang="en-US" sz="2800" b="1" i="1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𝐬</m:t>
                            </m:r>
                          </m:e>
                          <m:sub>
                            <m:r>
                              <a:rPr lang="en-US" sz="2800" b="1" i="0" smtClean="0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𝐭</m:t>
                            </m:r>
                          </m:sub>
                        </m:sSub>
                        <m:r>
                          <a:rPr lang="en-US" sz="2800" b="1" i="0">
                            <a:latin typeface="Cambria Math" charset="0"/>
                            <a:ea typeface="Avenir Heavy" charset="0"/>
                            <a:cs typeface="Avenir Heavy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</m:ctrlPr>
                          </m:sSubPr>
                          <m:e>
                            <m:r>
                              <a:rPr lang="en-US" sz="2800" b="1" i="0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𝐚</m:t>
                            </m:r>
                          </m:e>
                          <m:sub>
                            <m:r>
                              <a:rPr lang="en-US" sz="2800" b="1" i="0" smtClean="0">
                                <a:latin typeface="Cambria Math" charset="0"/>
                                <a:ea typeface="Avenir Heavy" charset="0"/>
                                <a:cs typeface="Avenir Heavy" charset="0"/>
                              </a:rPr>
                              <m:t>𝐭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, can we be more efficient?</a:t>
                </a:r>
                <a:endParaRPr lang="en-US" sz="2800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22" y="822600"/>
                <a:ext cx="11582786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053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8" y="1742382"/>
            <a:ext cx="12192000" cy="331113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130605" y="5318577"/>
            <a:ext cx="7930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Dynamics are reward independent </a:t>
            </a:r>
            <a:r>
              <a:rPr lang="mr-IN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changing reward function isn’t a problem!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416281" y="147593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Model-based Control Algorithm</a:t>
            </a:r>
            <a:endParaRPr lang="en-US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5AB86C-AB74-6A42-994E-2EEC15CB3FCD}"/>
              </a:ext>
            </a:extLst>
          </p:cNvPr>
          <p:cNvGrpSpPr/>
          <p:nvPr/>
        </p:nvGrpSpPr>
        <p:grpSpPr>
          <a:xfrm>
            <a:off x="932056" y="2309006"/>
            <a:ext cx="10549760" cy="1616104"/>
            <a:chOff x="384464" y="2548408"/>
            <a:chExt cx="14014034" cy="20399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6584005-CB9B-184E-8BC8-C71A23704F7A}"/>
                </a:ext>
              </a:extLst>
            </p:cNvPr>
            <p:cNvSpPr/>
            <p:nvPr/>
          </p:nvSpPr>
          <p:spPr>
            <a:xfrm>
              <a:off x="384464" y="2548408"/>
              <a:ext cx="14014034" cy="20399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EE193396-416D-F24A-BDC6-CCA0644412A0}"/>
                    </a:ext>
                  </a:extLst>
                </p:cNvPr>
                <p:cNvSpPr txBox="1"/>
                <p:nvPr/>
              </p:nvSpPr>
              <p:spPr>
                <a:xfrm>
                  <a:off x="517762" y="2810818"/>
                  <a:ext cx="12172011" cy="1515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+mj-lt"/>
                    <a:buAutoNum type="arabicPeriod"/>
                  </a:pP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Run base policy (possibly random or human) to collect samples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Fit a model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charset="0"/>
                          <a:ea typeface="Avenir Heavy" charset="0"/>
                          <a:cs typeface="Avenir Heavy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using least squares or some other loss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sz="2400" dirty="0" err="1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Backprop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through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latin typeface="Cambria Math" charset="0"/>
                          <a:ea typeface="Avenir Heavy" charset="0"/>
                          <a:cs typeface="Avenir Heavy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  <m:r>
                            <a:rPr lang="en-US" sz="2400" b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to optimize policy parameters</a:t>
                  </a:r>
                  <a:endParaRPr 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EE193396-416D-F24A-BDC6-CCA0644412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762" y="2810818"/>
                  <a:ext cx="12172011" cy="151513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264" t="-10660" r="-133" b="-18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0605" y="4993444"/>
            <a:ext cx="7930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As with Behavior Cloning, we may suffer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from state distribution miss-match.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416281" y="147593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Model-based Control Algorithm (Iterative)</a:t>
            </a:r>
            <a:endParaRPr lang="en-US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5AB86C-AB74-6A42-994E-2EEC15CB3FCD}"/>
              </a:ext>
            </a:extLst>
          </p:cNvPr>
          <p:cNvGrpSpPr/>
          <p:nvPr/>
        </p:nvGrpSpPr>
        <p:grpSpPr>
          <a:xfrm>
            <a:off x="932056" y="2101120"/>
            <a:ext cx="10549760" cy="2425091"/>
            <a:chOff x="384464" y="2286001"/>
            <a:chExt cx="14014034" cy="30611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6584005-CB9B-184E-8BC8-C71A23704F7A}"/>
                </a:ext>
              </a:extLst>
            </p:cNvPr>
            <p:cNvSpPr/>
            <p:nvPr/>
          </p:nvSpPr>
          <p:spPr>
            <a:xfrm>
              <a:off x="384464" y="2286001"/>
              <a:ext cx="14014034" cy="306110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EE193396-416D-F24A-BDC6-CCA0644412A0}"/>
                    </a:ext>
                  </a:extLst>
                </p:cNvPr>
                <p:cNvSpPr txBox="1"/>
                <p:nvPr/>
              </p:nvSpPr>
              <p:spPr>
                <a:xfrm>
                  <a:off x="517762" y="2433392"/>
                  <a:ext cx="12558623" cy="29137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Run base policy (possibly random or human) to collect samples</a:t>
                  </a:r>
                </a:p>
                <a:p>
                  <a: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  <a:t/>
                  </a:r>
                  <a:b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</a:br>
                  <a: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  <a:t>While </a:t>
                  </a:r>
                  <a:r>
                    <a:rPr lang="en-US" sz="2400" dirty="0">
                      <a:latin typeface="Avenir Book" charset="0"/>
                      <a:ea typeface="Avenir Book" charset="0"/>
                      <a:cs typeface="Avenir Book" charset="0"/>
                    </a:rPr>
                    <a:t>not converged</a:t>
                  </a:r>
                  <a: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  <a:t>:</a:t>
                  </a:r>
                  <a:endParaRPr lang="en-US" sz="2400" dirty="0" smtClean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Fit a model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charset="0"/>
                          <a:ea typeface="Avenir Heavy" charset="0"/>
                          <a:cs typeface="Avenir Heavy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using least squares or some other loss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sz="2400" dirty="0" err="1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Backprop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through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latin typeface="Cambria Math" charset="0"/>
                          <a:ea typeface="Avenir Heavy" charset="0"/>
                          <a:cs typeface="Avenir Heavy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  <m:r>
                            <a:rPr lang="en-US" sz="2400" b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to optimize policy parameters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Run this </a:t>
                  </a:r>
                  <a:r>
                    <a:rPr lang="en-US" sz="2400" dirty="0" err="1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backprop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derived policy and add samples to training set</a:t>
                  </a:r>
                  <a:endParaRPr 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EE193396-416D-F24A-BDC6-CCA0644412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762" y="2433392"/>
                  <a:ext cx="12558623" cy="291371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225" t="-2116" r="-64"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1903" y="4993444"/>
            <a:ext cx="8588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Luckily, the world is an oracle with respect to the model! No need to worry about querying an expert.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416281" y="147593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Model Predictive Control Algorithm (Iterative)</a:t>
            </a:r>
            <a:endParaRPr lang="en-US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5AB86C-AB74-6A42-994E-2EEC15CB3FCD}"/>
              </a:ext>
            </a:extLst>
          </p:cNvPr>
          <p:cNvGrpSpPr/>
          <p:nvPr/>
        </p:nvGrpSpPr>
        <p:grpSpPr>
          <a:xfrm>
            <a:off x="932056" y="2101120"/>
            <a:ext cx="10549760" cy="2851017"/>
            <a:chOff x="384464" y="2286001"/>
            <a:chExt cx="14014034" cy="3598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6584005-CB9B-184E-8BC8-C71A23704F7A}"/>
                </a:ext>
              </a:extLst>
            </p:cNvPr>
            <p:cNvSpPr/>
            <p:nvPr/>
          </p:nvSpPr>
          <p:spPr>
            <a:xfrm>
              <a:off x="384464" y="2286001"/>
              <a:ext cx="14014034" cy="359874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EE193396-416D-F24A-BDC6-CCA0644412A0}"/>
                    </a:ext>
                  </a:extLst>
                </p:cNvPr>
                <p:cNvSpPr txBox="1"/>
                <p:nvPr/>
              </p:nvSpPr>
              <p:spPr>
                <a:xfrm>
                  <a:off x="517762" y="2433392"/>
                  <a:ext cx="13171886" cy="33799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Run base policy (possibly random or human) to collect samples</a:t>
                  </a:r>
                </a:p>
                <a:p>
                  <a: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  <a:t/>
                  </a:r>
                  <a:b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</a:br>
                  <a: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  <a:t>While </a:t>
                  </a:r>
                  <a:r>
                    <a:rPr lang="en-US" sz="2400" dirty="0">
                      <a:latin typeface="Avenir Book" charset="0"/>
                      <a:ea typeface="Avenir Book" charset="0"/>
                      <a:cs typeface="Avenir Book" charset="0"/>
                    </a:rPr>
                    <a:t>not converged</a:t>
                  </a:r>
                  <a:r>
                    <a:rPr lang="en-US" sz="2400" dirty="0" smtClean="0">
                      <a:latin typeface="Avenir Book" charset="0"/>
                      <a:ea typeface="Avenir Book" charset="0"/>
                      <a:cs typeface="Avenir Book" charset="0"/>
                    </a:rPr>
                    <a:t>:</a:t>
                  </a:r>
                  <a:endParaRPr lang="en-US" sz="2400" dirty="0" smtClean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Fit a model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charset="0"/>
                          <a:ea typeface="Avenir Heavy" charset="0"/>
                          <a:cs typeface="Avenir Heavy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using least squares or some other loss</a:t>
                  </a:r>
                </a:p>
                <a:p>
                  <a:pPr marL="800100" lvl="1" indent="-342900">
                    <a:buFont typeface="+mj-lt"/>
                    <a:buAutoNum type="arabicPeriod"/>
                  </a:pPr>
                  <a:r>
                    <a:rPr lang="en-US" sz="2400" dirty="0" err="1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Backprop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through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latin typeface="Cambria Math" charset="0"/>
                          <a:ea typeface="Avenir Heavy" charset="0"/>
                          <a:cs typeface="Avenir Heavy" charset="0"/>
                        </a:rPr>
                        <m:t>𝒇</m:t>
                      </m:r>
                      <m:d>
                        <m:dPr>
                          <m:ctrlPr>
                            <a:rPr lang="en-US" sz="2400" b="1" i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  <m:r>
                            <a:rPr lang="en-US" sz="2400" b="1">
                              <a:latin typeface="Cambria Math" charset="0"/>
                              <a:ea typeface="Avenir Heavy" charset="0"/>
                              <a:cs typeface="Avenir Heavy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1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to optimize policy parameters</a:t>
                  </a:r>
                </a:p>
                <a:p>
                  <a:pPr marL="800100" lvl="1" indent="-342900">
                    <a:buFont typeface="+mj-lt"/>
                    <a:buAutoNum type="arabicPeriod"/>
                  </a:pP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Run this </a:t>
                  </a:r>
                  <a:r>
                    <a:rPr lang="en-US" sz="2400" dirty="0" err="1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backprop</a:t>
                  </a:r>
                  <a:r>
                    <a:rPr lang="en-US" sz="2400" dirty="0" smtClean="0">
                      <a:solidFill>
                        <a:schemeClr val="tx1"/>
                      </a:solidFill>
                      <a:latin typeface="Avenir Book" panose="02000503020000020003" pitchFamily="2" charset="0"/>
                    </a:rPr>
                    <a:t> derived policy and add samples to training set</a:t>
                  </a:r>
                </a:p>
                <a:p>
                  <a:pPr marL="800100" lvl="1" indent="-342900">
                    <a:buFont typeface="+mj-lt"/>
                    <a:buAutoNum type="arabicPeriod"/>
                  </a:pPr>
                  <a:r>
                    <a:rPr lang="en-US" sz="2400" dirty="0" smtClean="0">
                      <a:latin typeface="Avenir Book" panose="02000503020000020003" pitchFamily="2" charset="0"/>
                    </a:rPr>
                    <a:t>Take a step with this policy then refit based on current state</a:t>
                  </a:r>
                  <a:endParaRPr 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EE193396-416D-F24A-BDC6-CCA0644412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762" y="2433392"/>
                  <a:ext cx="13171886" cy="337991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168" t="-1822" b="-5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1903" y="5218714"/>
            <a:ext cx="8588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 bit expensive to run this optimization every step.</a:t>
            </a:r>
            <a:endParaRPr lang="en-US" sz="2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0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71105" y="3244334"/>
            <a:ext cx="484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https://bair.berkeley.edu/blog/2019/05/20/solar/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699" y="2413337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venir Book" charset="0"/>
                <a:ea typeface="Avenir Book" charset="0"/>
                <a:cs typeface="Avenir Book" charset="0"/>
              </a:rPr>
              <a:t>Model-Based Reinforcement Learning from Pixels with Structured Latent Variable </a:t>
            </a:r>
            <a:r>
              <a:rPr lang="en-US" sz="2400" b="1" dirty="0" smtClean="0">
                <a:solidFill>
                  <a:srgbClr val="333333"/>
                </a:solidFill>
                <a:latin typeface="Avenir Book" charset="0"/>
                <a:ea typeface="Avenir Book" charset="0"/>
                <a:cs typeface="Avenir Book" charset="0"/>
              </a:rPr>
              <a:t>Models 2019</a:t>
            </a:r>
            <a:endParaRPr lang="en-US" sz="2400" b="1" i="0" dirty="0">
              <a:solidFill>
                <a:srgbClr val="333333"/>
              </a:solidFill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Value-Based RL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27959" y="3244334"/>
            <a:ext cx="2536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https://planetrl.github.io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699" y="2413337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Avenir Book" charset="0"/>
                <a:ea typeface="Avenir Book" charset="0"/>
                <a:cs typeface="Avenir Book" charset="0"/>
              </a:rPr>
              <a:t>Learning Latent Dynamics for</a:t>
            </a:r>
            <a:br>
              <a:rPr lang="en-US" sz="2400" b="1" dirty="0">
                <a:solidFill>
                  <a:srgbClr val="333333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b="1" dirty="0">
                <a:solidFill>
                  <a:srgbClr val="333333"/>
                </a:solidFill>
                <a:latin typeface="Avenir Book" charset="0"/>
                <a:ea typeface="Avenir Book" charset="0"/>
                <a:cs typeface="Avenir Book" charset="0"/>
              </a:rPr>
              <a:t>Planning from </a:t>
            </a:r>
            <a:r>
              <a:rPr lang="en-US" sz="2400" b="1" dirty="0" smtClean="0">
                <a:solidFill>
                  <a:srgbClr val="333333"/>
                </a:solidFill>
                <a:latin typeface="Avenir Book" charset="0"/>
                <a:ea typeface="Avenir Book" charset="0"/>
                <a:cs typeface="Avenir Book" charset="0"/>
              </a:rPr>
              <a:t>Pixels 2019</a:t>
            </a:r>
            <a:endParaRPr lang="en-US" sz="2400" b="1" i="0" dirty="0">
              <a:solidFill>
                <a:srgbClr val="333333"/>
              </a:solidFill>
              <a:effectLst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RL: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272746" y="859797"/>
            <a:ext cx="3980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venir Book" panose="02000503020000020003" pitchFamily="2" charset="0"/>
              </a:rPr>
              <a:t>Model-based Recap: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E8369B-36A2-BF4E-B6AE-12ABBD2A17FE}"/>
              </a:ext>
            </a:extLst>
          </p:cNvPr>
          <p:cNvSpPr txBox="1"/>
          <p:nvPr/>
        </p:nvSpPr>
        <p:spPr>
          <a:xfrm>
            <a:off x="804661" y="1649042"/>
            <a:ext cx="10582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venir Book" panose="02000503020000020003" pitchFamily="2" charset="0"/>
              </a:rPr>
              <a:t>Learn the dynamics model and then optimize for long-term rewards through it (aka plan!). Very sample efficient and can be self-supervised. Some initial work does it directly in pixel space (including goal specification).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362" y="4110883"/>
            <a:ext cx="10991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When to use this?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dynamics are unknown (e.g. physical systems) but </a:t>
            </a:r>
            <a:r>
              <a:rPr lang="en-US" sz="2400" dirty="0" err="1" smtClean="0">
                <a:latin typeface="Avenir Book" charset="0"/>
                <a:ea typeface="Avenir Book" charset="0"/>
                <a:cs typeface="Avenir Book" charset="0"/>
              </a:rPr>
              <a:t>modelable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Very worried about sample efficiency (e.g. robotics)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Want to transfer to different goals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 </a:t>
            </a:r>
            <a:r>
              <a:rPr lang="mr-IN" dirty="0" smtClean="0"/>
              <a:t>–</a:t>
            </a:r>
            <a:r>
              <a:rPr lang="en-US" dirty="0" smtClean="0"/>
              <a:t> Deep Reinforcement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7385" y="1192884"/>
            <a:ext cx="88933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Intro and Some Notation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Imitation Learning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Behavior Cloning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Direct Policy Learning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Sketch of Inverse Reinforcement Learning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Reinforcement Learning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Policy-based (REINFORCE, Actor-Critic</a:t>
            </a: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Value-based  (Q-Learning)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Model-based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MDPs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56518" y="571739"/>
            <a:ext cx="6646724" cy="5486161"/>
            <a:chOff x="2556518" y="571739"/>
            <a:chExt cx="6646724" cy="5486161"/>
          </a:xfrm>
        </p:grpSpPr>
        <p:grpSp>
          <p:nvGrpSpPr>
            <p:cNvPr id="7" name="Group 6"/>
            <p:cNvGrpSpPr/>
            <p:nvPr/>
          </p:nvGrpSpPr>
          <p:grpSpPr>
            <a:xfrm>
              <a:off x="2556518" y="571739"/>
              <a:ext cx="6646724" cy="5486161"/>
              <a:chOff x="2556518" y="571739"/>
              <a:chExt cx="6646724" cy="5486161"/>
            </a:xfrm>
          </p:grpSpPr>
          <p:sp>
            <p:nvSpPr>
              <p:cNvPr id="8" name="Shape 177"/>
              <p:cNvSpPr txBox="1">
                <a:spLocks/>
              </p:cNvSpPr>
              <p:nvPr/>
            </p:nvSpPr>
            <p:spPr>
              <a:xfrm>
                <a:off x="2556518" y="571739"/>
                <a:ext cx="6646724" cy="8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</a:lstStyle>
              <a:p>
                <a:pPr algn="ctr"/>
                <a:r>
                  <a:rPr lang="en-US" dirty="0" err="1" smtClean="0"/>
                  <a:t>PointGoal</a:t>
                </a:r>
                <a:r>
                  <a:rPr lang="en-US" dirty="0" smtClean="0"/>
                  <a:t> Visual Navigation</a:t>
                </a:r>
                <a:endParaRPr lang="en" dirty="0"/>
              </a:p>
            </p:txBody>
          </p:sp>
          <p:sp>
            <p:nvSpPr>
              <p:cNvPr id="10" name="Shape 180"/>
              <p:cNvSpPr txBox="1"/>
              <p:nvPr/>
            </p:nvSpPr>
            <p:spPr>
              <a:xfrm>
                <a:off x="2959407" y="4403778"/>
                <a:ext cx="5840947" cy="16541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r>
                  <a:rPr lang="en-US" sz="1600" kern="0" dirty="0" smtClean="0">
                    <a:solidFill>
                      <a:srgbClr val="000000"/>
                    </a:solidFill>
                    <a:latin typeface="Avenir Book" charset="0"/>
                    <a:ea typeface="Avenir Book" charset="0"/>
                    <a:cs typeface="Avenir Book" charset="0"/>
                    <a:sym typeface="Arial"/>
                  </a:rPr>
                  <a:t>Navigate to the specified point</a:t>
                </a:r>
              </a:p>
              <a:p>
                <a:endParaRPr lang="en-US" sz="1600" b="1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endParaRPr>
              </a:p>
              <a:p>
                <a:r>
                  <a:rPr lang="en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State</a:t>
                </a:r>
                <a:r>
                  <a:rPr lang="en-US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 Space</a:t>
                </a:r>
                <a:r>
                  <a:rPr lang="en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: </a:t>
                </a:r>
                <a:r>
                  <a:rPr lang="en" sz="1600" kern="0" dirty="0">
                    <a:solidFill>
                      <a:srgbClr val="000000"/>
                    </a:solidFill>
                    <a:latin typeface="Avenir Book" charset="0"/>
                    <a:ea typeface="Avenir Book" charset="0"/>
                    <a:cs typeface="Avenir Book" charset="0"/>
                    <a:sym typeface="Arial"/>
                  </a:rPr>
                  <a:t>Raw pixel inputs </a:t>
                </a:r>
                <a:endParaRPr lang="en-US" sz="1600" kern="0" dirty="0" smtClean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endParaRPr>
              </a:p>
              <a:p>
                <a:r>
                  <a:rPr lang="en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Action</a:t>
                </a:r>
                <a:r>
                  <a:rPr lang="en-US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 Space</a:t>
                </a:r>
                <a:r>
                  <a:rPr lang="en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: </a:t>
                </a:r>
                <a:r>
                  <a:rPr lang="en-US" sz="1600" kern="0" dirty="0" smtClean="0">
                    <a:solidFill>
                      <a:srgbClr val="000000"/>
                    </a:solidFill>
                    <a:latin typeface="Avenir Book" charset="0"/>
                    <a:ea typeface="Avenir Book" charset="0"/>
                    <a:cs typeface="Avenir Book" charset="0"/>
                    <a:sym typeface="Arial"/>
                  </a:rPr>
                  <a:t>Forward, Turn Left, Turn Right</a:t>
                </a:r>
                <a:endPara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endParaRPr>
              </a:p>
              <a:p>
                <a:r>
                  <a:rPr lang="en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Reward</a:t>
                </a:r>
                <a:r>
                  <a:rPr lang="en-US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 Function</a:t>
                </a:r>
                <a:r>
                  <a:rPr lang="en" sz="1600" b="1" kern="0" dirty="0" smtClean="0">
                    <a:solidFill>
                      <a:srgbClr val="000000"/>
                    </a:solidFill>
                    <a:latin typeface="Avenir Heavy" charset="0"/>
                    <a:ea typeface="Avenir Heavy" charset="0"/>
                    <a:cs typeface="Avenir Heavy" charset="0"/>
                    <a:sym typeface="Arial"/>
                  </a:rPr>
                  <a:t>: </a:t>
                </a:r>
                <a:r>
                  <a:rPr lang="en-US" sz="1600" kern="0" dirty="0" smtClean="0">
                    <a:solidFill>
                      <a:srgbClr val="000000"/>
                    </a:solidFill>
                    <a:latin typeface="Avenir Book" charset="0"/>
                    <a:ea typeface="Avenir Book" charset="0"/>
                    <a:cs typeface="Avenir Book" charset="0"/>
                    <a:sym typeface="Arial"/>
                  </a:rPr>
                  <a:t>Distance increase/decrease per time step 		+ “It hurts to be alive” penalty</a:t>
                </a:r>
                <a:endParaRPr lang="en" sz="1600" kern="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9201" y="1208308"/>
              <a:ext cx="4081358" cy="3066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9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Paper for this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Paper: Proximal Policy Optimization Algorithms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1876"/>
            <a:ext cx="12192000" cy="29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Paper: Proximal Policy Optimization Algorithms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4700" y="1174234"/>
            <a:ext cx="3518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Recall policy gradients: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5499" y="3569059"/>
            <a:ext cx="9481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- Sample inefficient, each trajectory only good for one update. </a:t>
            </a:r>
            <a:endParaRPr lang="en-US" sz="2400" b="1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4327B54-0E2D-4448-884C-D1E42E2A0826}"/>
                  </a:ext>
                </a:extLst>
              </p:cNvPr>
              <p:cNvSpPr txBox="1"/>
              <p:nvPr/>
            </p:nvSpPr>
            <p:spPr>
              <a:xfrm>
                <a:off x="2841358" y="1787063"/>
                <a:ext cx="6509282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4327B54-0E2D-4448-884C-D1E42E2A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358" y="1787063"/>
                <a:ext cx="6509282" cy="8154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272054" y="4569302"/>
            <a:ext cx="5848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venir Heavy" charset="0"/>
                <a:ea typeface="Avenir Heavy" charset="0"/>
                <a:cs typeface="Avenir Heavy" charset="0"/>
              </a:rPr>
              <a:t>Can we keep trajectories around?</a:t>
            </a:r>
            <a:endParaRPr lang="en-US" sz="28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Paper: Proximal Policy Optimization Algorithms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4700" y="787759"/>
            <a:ext cx="3251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Importance Sampling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B2D4584-B28F-5B4B-A3BE-49160CE3A08D}"/>
                  </a:ext>
                </a:extLst>
              </p:cNvPr>
              <p:cNvSpPr txBox="1"/>
              <p:nvPr/>
            </p:nvSpPr>
            <p:spPr>
              <a:xfrm>
                <a:off x="3293887" y="906249"/>
                <a:ext cx="5604226" cy="1538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~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~</m:t>
                          </m:r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𝑄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B2D4584-B28F-5B4B-A3BE-49160CE3A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887" y="906249"/>
                <a:ext cx="5604226" cy="15380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4327B54-0E2D-4448-884C-D1E42E2A0826}"/>
                  </a:ext>
                </a:extLst>
              </p:cNvPr>
              <p:cNvSpPr txBox="1"/>
              <p:nvPr/>
            </p:nvSpPr>
            <p:spPr>
              <a:xfrm>
                <a:off x="1780844" y="3551571"/>
                <a:ext cx="8630311" cy="1538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𝑜𝑙𝑑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𝑜𝑙𝑑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4327B54-0E2D-4448-884C-D1E42E2A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844" y="3551571"/>
                <a:ext cx="8630311" cy="153805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/>
          <p:cNvSpPr/>
          <p:nvPr/>
        </p:nvSpPr>
        <p:spPr>
          <a:xfrm>
            <a:off x="5765799" y="2828426"/>
            <a:ext cx="660400" cy="6350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Paper: Proximal Policy Optimization Algorithms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4327B54-0E2D-4448-884C-D1E42E2A0826}"/>
                  </a:ext>
                </a:extLst>
              </p:cNvPr>
              <p:cNvSpPr txBox="1"/>
              <p:nvPr/>
            </p:nvSpPr>
            <p:spPr>
              <a:xfrm>
                <a:off x="1780844" y="909971"/>
                <a:ext cx="8630311" cy="1538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𝑜𝑙𝑑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𝑜𝑙𝑑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4327B54-0E2D-4448-884C-D1E42E2A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844" y="909971"/>
                <a:ext cx="8630311" cy="15380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68251" y="2982360"/>
                <a:ext cx="4855496" cy="1135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𝑜𝑙𝑑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bHide m:val="on"/>
                          <m:supHide m:val="on"/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𝑜𝑙𝑑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251" y="2982360"/>
                <a:ext cx="4855496" cy="113556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805708" y="4963002"/>
            <a:ext cx="6580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Dangerous! Exploding / vanishing gradients.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6002" y="764161"/>
            <a:ext cx="653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Avenir Heavy" charset="0"/>
                <a:ea typeface="Avenir Heavy" charset="0"/>
                <a:cs typeface="Avenir Heavy" charset="0"/>
              </a:rPr>
              <a:t>Common Terminology and Definitions</a:t>
            </a:r>
            <a:endParaRPr lang="en-US" sz="28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33274" y="1564867"/>
                <a:ext cx="8494633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Policy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mr-IN" sz="2800" dirty="0" smtClean="0">
                    <a:latin typeface="Avenir Book" charset="0"/>
                    <a:ea typeface="Avenir Book" charset="0"/>
                    <a:cs typeface="Avenir Book" charset="0"/>
                  </a:rPr>
                  <a:t>–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How should the agent act?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Stochastic policy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: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𝒜</m:t>
                        </m:r>
                      </m:sub>
                    </m:sSub>
                  </m:oMath>
                </a14:m>
                <a:r>
                  <a:rPr lang="en-US" sz="2800" b="0" dirty="0" smtClean="0">
                    <a:latin typeface="Avenir Book" charset="0"/>
                    <a:ea typeface="Cambria Math" charset="0"/>
                    <a:cs typeface="Cambria Math" charset="0"/>
                  </a:rPr>
                  <a:t>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∼</m:t>
                    </m:r>
                    <m:r>
                      <a:rPr lang="en-US" sz="2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lang="en-US" sz="2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800" b="0" dirty="0" smtClean="0">
                  <a:latin typeface="Avenir Book" charset="0"/>
                  <a:ea typeface="Cambria Math" charset="0"/>
                  <a:cs typeface="Cambria Math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Deterministic policy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: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𝒜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lang="en-US" sz="28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	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4" y="1564867"/>
                <a:ext cx="8494633" cy="1384995"/>
              </a:xfrm>
              <a:prstGeom prst="rect">
                <a:avLst/>
              </a:prstGeom>
              <a:blipFill rotWithShape="0">
                <a:blip r:embed="rId2"/>
                <a:stretch>
                  <a:fillRect l="-1435" t="-4846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33274" y="3836143"/>
                <a:ext cx="10726334" cy="1912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Value </a:t>
                </a:r>
                <a:r>
                  <a:rPr lang="mr-IN" sz="2800" dirty="0" smtClean="0">
                    <a:latin typeface="Avenir Book" charset="0"/>
                    <a:ea typeface="Avenir Book" charset="0"/>
                    <a:cs typeface="Avenir Book" charset="0"/>
                  </a:rPr>
                  <a:t>–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How good is each state? Or state-action pair?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(State) Value Function  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=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ℙ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mr-IN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is-I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is-I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∞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800" b="0" dirty="0" smtClean="0">
                  <a:latin typeface="Avenir Book" charset="0"/>
                  <a:ea typeface="Cambria Math" charset="0"/>
                  <a:cs typeface="Cambria Math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Q Function  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Q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𝑅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+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𝛾</m:t>
                    </m:r>
                    <m:sSub>
                      <m:sSubPr>
                        <m:ctrlP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+1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mr-I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US" sz="2800" b="0" dirty="0" smtClean="0">
                  <a:latin typeface="Avenir Book" charset="0"/>
                  <a:ea typeface="Cambria Math" charset="0"/>
                  <a:cs typeface="Cambria Math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Avenir Book" charset="0"/>
                    <a:ea typeface="Cambria Math" charset="0"/>
                    <a:cs typeface="Cambria Math" charset="0"/>
                  </a:rPr>
                  <a:t>Advantage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A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−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800" b="0" dirty="0" smtClean="0">
                  <a:latin typeface="Avenir Book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4" y="3836143"/>
                <a:ext cx="10726334" cy="1912255"/>
              </a:xfrm>
              <a:prstGeom prst="rect">
                <a:avLst/>
              </a:prstGeom>
              <a:blipFill rotWithShape="0">
                <a:blip r:embed="rId3"/>
                <a:stretch>
                  <a:fillRect l="-1136" t="-3185" b="-8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3273" y="2923261"/>
                <a:ext cx="8116133" cy="52578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t"/>
              <a:lstStyle/>
              <a:p>
                <a:pPr marL="457200" indent="-457200">
                  <a:buFont typeface="Arial" charset="0"/>
                  <a:buChar char="•"/>
                </a:pPr>
                <a:r>
                  <a:rPr lang="en-US" sz="2800" b="1" dirty="0" smtClean="0">
                    <a:solidFill>
                      <a:srgbClr val="FF0004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  <m:r>
                      <a:rPr lang="en-US" sz="2800" b="1" i="1" smtClean="0">
                        <a:solidFill>
                          <a:srgbClr val="FF0004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4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𝒂𝒓𝒈𝒎𝒂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𝝅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 </m:t>
                        </m:r>
                        <m:r>
                          <a:rPr lang="en-US" sz="2800" b="1" i="1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𝟎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mr-IN" sz="2800" b="1" i="1" smtClean="0">
                            <a:solidFill>
                              <a:srgbClr val="FF0004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𝝅</m:t>
                            </m:r>
                          </m:sub>
                        </m:sSub>
                        <m:d>
                          <m:dPr>
                            <m:ctrlPr>
                              <a:rPr lang="en-US" sz="2800" b="1" i="1">
                                <a:solidFill>
                                  <a:srgbClr val="FF0004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>
                                    <a:solidFill>
                                      <a:srgbClr val="FF0004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FF0004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FF0004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𝒐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b="1" dirty="0">
                  <a:solidFill>
                    <a:srgbClr val="FF0004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3" y="2923261"/>
                <a:ext cx="8116133" cy="525780"/>
              </a:xfrm>
              <a:prstGeom prst="rect">
                <a:avLst/>
              </a:prstGeom>
              <a:blipFill rotWithShape="0">
                <a:blip r:embed="rId4"/>
                <a:stretch>
                  <a:fillRect l="-1352" t="-17442" b="-2674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20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33274" y="1564867"/>
                <a:ext cx="985147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Model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mr-IN" sz="2800" dirty="0" smtClean="0">
                    <a:latin typeface="Avenir Book" charset="0"/>
                    <a:ea typeface="Avenir Book" charset="0"/>
                    <a:cs typeface="Avenir Book" charset="0"/>
                  </a:rPr>
                  <a:t>–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What will happen when the agent acts?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Learn to mimic the transition function	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𝑀</m:t>
                    </m:r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: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 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𝒜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𝒮</m:t>
                        </m:r>
                      </m:sub>
                    </m:sSub>
                  </m:oMath>
                </a14:m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4" y="1564867"/>
                <a:ext cx="9851479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1238" t="-7051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33274" y="2923964"/>
                <a:ext cx="9890785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Rollout </a:t>
                </a:r>
                <a:r>
                  <a:rPr lang="mr-IN" sz="2800" dirty="0" smtClean="0">
                    <a:latin typeface="Avenir Book" charset="0"/>
                    <a:ea typeface="Avenir Book" charset="0"/>
                    <a:cs typeface="Avenir Book" charset="0"/>
                  </a:rPr>
                  <a:t>–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What happens if we let the policy act for a while?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ea typeface="Avenir Book" charset="0"/>
                    <a:cs typeface="Avenir Book" charset="0"/>
                  </a:rPr>
                  <a:t>Trajectory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=(</m:t>
                        </m:r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, …)</m:t>
                    </m:r>
                  </m:oMath>
                </a14:m>
                <a:endParaRPr lang="en-US" sz="280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∼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ℙ</m:t>
                        </m:r>
                        <m:d>
                          <m:d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often written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∼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endParaRPr lang="en-US" sz="280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Can also consider states visited by policy: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s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∼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4" y="2923964"/>
                <a:ext cx="9890785" cy="1815882"/>
              </a:xfrm>
              <a:prstGeom prst="rect">
                <a:avLst/>
              </a:prstGeom>
              <a:blipFill rotWithShape="0">
                <a:blip r:embed="rId3"/>
                <a:stretch>
                  <a:fillRect l="-1232" t="-3691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86002" y="764161"/>
            <a:ext cx="653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Avenir Heavy" charset="0"/>
                <a:ea typeface="Avenir Heavy" charset="0"/>
                <a:cs typeface="Avenir Heavy" charset="0"/>
              </a:rPr>
              <a:t>Common Terminology and Definitions</a:t>
            </a:r>
            <a:endParaRPr lang="en-US" sz="28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David Silver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655F47-51A4-8F48-A7B4-0454BA88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93021"/>
            <a:ext cx="9144000" cy="38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David Silver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1E0583-CA7A-1943-9EAD-09097EC4B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993" y="1393371"/>
            <a:ext cx="5450014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F2CAD7-FD27-444B-AE2F-418A670A09DF}"/>
              </a:ext>
            </a:extLst>
          </p:cNvPr>
          <p:cNvSpPr txBox="1"/>
          <p:nvPr/>
        </p:nvSpPr>
        <p:spPr>
          <a:xfrm>
            <a:off x="4038600" y="702495"/>
            <a:ext cx="3619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12676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David Silver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F2CAD7-FD27-444B-AE2F-418A670A09DF}"/>
              </a:ext>
            </a:extLst>
          </p:cNvPr>
          <p:cNvSpPr txBox="1"/>
          <p:nvPr/>
        </p:nvSpPr>
        <p:spPr>
          <a:xfrm>
            <a:off x="4038600" y="702495"/>
            <a:ext cx="3619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Value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B35D74-8BFA-844E-8ABD-1F7D4F12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7347" y="1409697"/>
            <a:ext cx="53952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David Silver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F2CAD7-FD27-444B-AE2F-418A670A09DF}"/>
              </a:ext>
            </a:extLst>
          </p:cNvPr>
          <p:cNvSpPr txBox="1"/>
          <p:nvPr/>
        </p:nvSpPr>
        <p:spPr>
          <a:xfrm>
            <a:off x="4038600" y="702495"/>
            <a:ext cx="3619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295E79-F271-E345-994A-B871132E2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60" y="1370135"/>
            <a:ext cx="8578379" cy="49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Administrative 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 Handle on These Definitions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6198" y="776831"/>
                <a:ext cx="10959603" cy="99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1.  If we have a policy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and know the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-- can we derive a new policy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′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that is as good or better than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" y="776831"/>
                <a:ext cx="10959603" cy="990977"/>
              </a:xfrm>
              <a:prstGeom prst="rect">
                <a:avLst/>
              </a:prstGeom>
              <a:blipFill rotWithShape="0">
                <a:blip r:embed="rId2"/>
                <a:stretch>
                  <a:fillRect l="-1112" t="-5521" r="-1112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6197" y="3607121"/>
            <a:ext cx="1095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2.  Fill in a simple algorithm to improve a policy: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88871" y="4526778"/>
                <a:ext cx="92142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Increase the probability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|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if ____________________. 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71" y="4526778"/>
                <a:ext cx="9214254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323" t="-11765" r="-397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88871" y="5184825"/>
                <a:ext cx="93857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Decrease the probability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|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if ____________________. 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71" y="5184825"/>
                <a:ext cx="9385775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299" t="-11765" r="-390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70559" y="2479803"/>
                <a:ext cx="6250878" cy="558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</a:t>
                </a:r>
                <a:r>
                  <a:rPr lang="en-US" sz="280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′</m:t>
                        </m:r>
                      </m:e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</m:d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=1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′=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𝑎𝑟𝑔𝑚𝑎𝑥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559" y="2479803"/>
                <a:ext cx="6250878" cy="558679"/>
              </a:xfrm>
              <a:prstGeom prst="rect">
                <a:avLst/>
              </a:prstGeom>
              <a:blipFill rotWithShape="0">
                <a:blip r:embed="rId5"/>
                <a:stretch>
                  <a:fillRect l="-1949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800479" y="1717969"/>
                <a:ext cx="6762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a typeface="Avenir Book" charset="0"/>
                    <a:cs typeface="Avenir Book" charset="0"/>
                  </a:rPr>
                  <a:t>Recall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 smtClean="0"/>
                  <a:t> is the expected reward of taking action a in state s</a:t>
                </a: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79" y="1717969"/>
                <a:ext cx="6762557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72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258904" y="4332582"/>
                <a:ext cx="20933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𝑟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&gt;0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?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04" y="4332582"/>
                <a:ext cx="2093394" cy="523220"/>
              </a:xfrm>
              <a:prstGeom prst="rect">
                <a:avLst/>
              </a:prstGeom>
              <a:blipFill rotWithShape="0">
                <a:blip r:embed="rId7"/>
                <a:stretch>
                  <a:fillRect t="-11628" r="-495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258904" y="5049998"/>
                <a:ext cx="21575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Avenir Book" charset="0"/>
                          <a:cs typeface="Avenir Book" charset="0"/>
                        </a:rPr>
                        <m:t>𝑟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Avenir Book" charset="0"/>
                          <a:cs typeface="Avenir Book" charset="0"/>
                        </a:rPr>
                        <m:t>&lt;0 ?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04" y="5049998"/>
                <a:ext cx="2157514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9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 Handle on These Definitions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6137982" y="1077456"/>
            <a:ext cx="422910" cy="32004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 rot="10800000">
            <a:off x="6707577" y="1077456"/>
            <a:ext cx="422910" cy="32004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225231" y="3134812"/>
            <a:ext cx="7760970" cy="1304049"/>
            <a:chOff x="1977390" y="2311638"/>
            <a:chExt cx="7760970" cy="1304049"/>
          </a:xfrm>
        </p:grpSpPr>
        <p:pic>
          <p:nvPicPr>
            <p:cNvPr id="7170" name="Picture 2" descr="mage result for tiger white backgrou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300" y="2455696"/>
              <a:ext cx="1562100" cy="103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mage result for app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093" y="2433562"/>
              <a:ext cx="1060207" cy="106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mage result for app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896" y="2433561"/>
              <a:ext cx="1060207" cy="106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mage result for robot ic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0" t="7789" r="27200" b="7429"/>
            <a:stretch/>
          </p:blipFill>
          <p:spPr bwMode="auto">
            <a:xfrm>
              <a:off x="5806576" y="2335013"/>
              <a:ext cx="1248517" cy="125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977390" y="2311638"/>
              <a:ext cx="7760970" cy="130404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61147" y="2647996"/>
              <a:ext cx="8931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Avenir Heavy" charset="0"/>
                  <a:ea typeface="Avenir Heavy" charset="0"/>
                  <a:cs typeface="Avenir Heavy" charset="0"/>
                </a:rPr>
                <a:t>+1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5798" y="2590011"/>
              <a:ext cx="10294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-</a:t>
              </a:r>
              <a:r>
                <a:rPr lang="en-US" sz="4400" b="1" dirty="0" smtClean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10</a:t>
              </a:r>
              <a:endPara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pic>
          <p:nvPicPr>
            <p:cNvPr id="26" name="Picture 4" descr="mage result for app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206" y="2681507"/>
              <a:ext cx="834396" cy="83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mage result for app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536" y="2757918"/>
              <a:ext cx="834396" cy="83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074567" y="2649998"/>
              <a:ext cx="1226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Avenir Heavy" charset="0"/>
                  <a:ea typeface="Avenir Heavy" charset="0"/>
                  <a:cs typeface="Avenir Heavy" charset="0"/>
                </a:rPr>
                <a:t>+10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57986" y="2647995"/>
              <a:ext cx="5180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0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31611" y="2669685"/>
              <a:ext cx="5180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0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15515" y="1616325"/>
            <a:ext cx="7760970" cy="1304049"/>
            <a:chOff x="1930643" y="3917317"/>
            <a:chExt cx="7760970" cy="1304049"/>
          </a:xfrm>
        </p:grpSpPr>
        <p:grpSp>
          <p:nvGrpSpPr>
            <p:cNvPr id="33" name="Group 32"/>
            <p:cNvGrpSpPr/>
            <p:nvPr/>
          </p:nvGrpSpPr>
          <p:grpSpPr>
            <a:xfrm>
              <a:off x="1930643" y="3917317"/>
              <a:ext cx="7760970" cy="1304049"/>
              <a:chOff x="1645920" y="2951718"/>
              <a:chExt cx="7760970" cy="1304049"/>
            </a:xfrm>
          </p:grpSpPr>
          <p:pic>
            <p:nvPicPr>
              <p:cNvPr id="34" name="Picture 33" descr="mage result for tiger white backgrou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3830" y="3095776"/>
                <a:ext cx="1562100" cy="1038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 descr="mage result for appl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5426" y="3073641"/>
                <a:ext cx="1060207" cy="10602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" descr="mage result for robot icon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00" t="7789" r="27200" b="7429"/>
              <a:stretch/>
            </p:blipFill>
            <p:spPr bwMode="auto">
              <a:xfrm>
                <a:off x="5475106" y="2975093"/>
                <a:ext cx="1248517" cy="1257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1645920" y="2951718"/>
                <a:ext cx="7760970" cy="130404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014328" y="3230091"/>
                <a:ext cx="10294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-</a:t>
                </a:r>
                <a:r>
                  <a:rPr lang="en-US" sz="4400" b="1" dirty="0" smtClean="0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10</a:t>
                </a:r>
                <a:endParaRPr lang="en-US" sz="4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  <p:pic>
            <p:nvPicPr>
              <p:cNvPr id="43" name="Picture 4" descr="mage result for appl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1736" y="3321587"/>
                <a:ext cx="834396" cy="834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" descr="mage result for appl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7066" y="3397998"/>
                <a:ext cx="834396" cy="834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1743097" y="3290078"/>
                <a:ext cx="12266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smtClean="0">
                    <a:ln>
                      <a:solidFill>
                        <a:schemeClr val="tx1"/>
                      </a:solidFill>
                    </a:ln>
                    <a:solidFill>
                      <a:srgbClr val="92D050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+10</a:t>
                </a:r>
                <a:endParaRPr lang="en-US" sz="4400" b="1" dirty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589356" y="3288075"/>
                <a:ext cx="51809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0</a:t>
                </a:r>
                <a:endParaRPr lang="en-US" sz="44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562981" y="3309765"/>
                <a:ext cx="51809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0</a:t>
                </a:r>
                <a:endParaRPr lang="en-US" sz="44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326150" y="4253674"/>
              <a:ext cx="5180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0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sp>
        <p:nvSpPr>
          <p:cNvPr id="7168" name="TextBox 7167"/>
          <p:cNvSpPr txBox="1"/>
          <p:nvPr/>
        </p:nvSpPr>
        <p:spPr>
          <a:xfrm>
            <a:off x="1957752" y="4960620"/>
            <a:ext cx="8276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Immediate reward is not a particularly useful signal</a:t>
            </a:r>
          </a:p>
          <a:p>
            <a:pPr algn="ctr"/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in many task settings.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1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 Handle on These Definitions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6198" y="776831"/>
                <a:ext cx="10959603" cy="99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1.  If we have a policy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and know the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-- can we derive a new policy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′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that is as good or better than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" y="776831"/>
                <a:ext cx="10959603" cy="990977"/>
              </a:xfrm>
              <a:prstGeom prst="rect">
                <a:avLst/>
              </a:prstGeom>
              <a:blipFill rotWithShape="0">
                <a:blip r:embed="rId2"/>
                <a:stretch>
                  <a:fillRect l="-1112" t="-5521" r="-1112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6197" y="3607121"/>
            <a:ext cx="1095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2.  Fill in a simple algorithm to improve a policy: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88871" y="4526778"/>
                <a:ext cx="92142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Increase the probability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|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if ____________________. 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71" y="4526778"/>
                <a:ext cx="9214254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323" t="-11765" r="-397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88871" y="5184825"/>
                <a:ext cx="93857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Decrease the probability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|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if ____________________. 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71" y="5184825"/>
                <a:ext cx="9385775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299" t="-11765" r="-390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258904" y="4332582"/>
                <a:ext cx="27773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&gt;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04" y="4332582"/>
                <a:ext cx="2777363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58904" y="5049998"/>
                <a:ext cx="27773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&lt;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04" y="5049998"/>
                <a:ext cx="2777363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70561" y="2479803"/>
                <a:ext cx="6250878" cy="558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Set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′</m:t>
                        </m:r>
                      </m:e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</m:d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=1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′=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𝑎𝑟𝑔𝑚𝑎𝑥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561" y="2479803"/>
                <a:ext cx="6250878" cy="558679"/>
              </a:xfrm>
              <a:prstGeom prst="rect">
                <a:avLst/>
              </a:prstGeom>
              <a:blipFill rotWithShape="0">
                <a:blip r:embed="rId7"/>
                <a:stretch>
                  <a:fillRect l="-1949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714722" y="1717969"/>
                <a:ext cx="6762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a typeface="Avenir Book" charset="0"/>
                    <a:cs typeface="Avenir Book" charset="0"/>
                  </a:rPr>
                  <a:t>Recall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 smtClean="0"/>
                  <a:t> is the expected reward of taking action a in state s</a:t>
                </a: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722" y="1717969"/>
                <a:ext cx="6762557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72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792147" y="5834828"/>
                <a:ext cx="6607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ea typeface="Avenir Book" charset="0"/>
                    <a:cs typeface="Avenir Book" charset="0"/>
                  </a:rPr>
                  <a:t>Recall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 smtClean="0"/>
                  <a:t> is the expected reward of following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dirty="0" smtClean="0"/>
                  <a:t> from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47" y="5834828"/>
                <a:ext cx="6607706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83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 Handle on These Definitions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6198" y="776831"/>
                <a:ext cx="10959603" cy="99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1.  If we have a policy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and know the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-- can we derive a new policy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′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that is as good or better than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" y="776831"/>
                <a:ext cx="10959603" cy="990977"/>
              </a:xfrm>
              <a:prstGeom prst="rect">
                <a:avLst/>
              </a:prstGeom>
              <a:blipFill rotWithShape="0">
                <a:blip r:embed="rId2"/>
                <a:stretch>
                  <a:fillRect l="-1112" t="-5521" r="-1112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6197" y="3607121"/>
            <a:ext cx="1095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2.  Fill in a simple algorithm to improve a policy: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88871" y="4526778"/>
                <a:ext cx="92142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Increase the probability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|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if ____________________. 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71" y="4526778"/>
                <a:ext cx="9214254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323" t="-11765" r="-397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88871" y="5184825"/>
                <a:ext cx="93857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Decrease the probability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|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𝑠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if ____________________. </a:t>
                </a:r>
                <a:endParaRPr lang="en-US" sz="28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71" y="5184825"/>
                <a:ext cx="9385775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299" t="-11765" r="-390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574214" y="4332582"/>
                <a:ext cx="21685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&gt;0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214" y="4332582"/>
                <a:ext cx="2168542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574214" y="5049998"/>
                <a:ext cx="21685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Avenir Book" charset="0"/>
                          <a:cs typeface="Avenir Book" charset="0"/>
                        </a:rPr>
                        <m:t>&lt;0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214" y="5049998"/>
                <a:ext cx="216854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82756" y="5708672"/>
                <a:ext cx="4151457" cy="425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Recall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A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000" i="1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000" i="1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756" y="5708672"/>
                <a:ext cx="4151457" cy="425373"/>
              </a:xfrm>
              <a:prstGeom prst="rect">
                <a:avLst/>
              </a:prstGeom>
              <a:blipFill rotWithShape="0">
                <a:blip r:embed="rId7"/>
                <a:stretch>
                  <a:fillRect l="-1615" t="-2857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70559" y="2479803"/>
                <a:ext cx="6250878" cy="558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</a:t>
                </a:r>
                <a:r>
                  <a:rPr lang="en-US" sz="280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′</m:t>
                        </m:r>
                      </m:e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</m:d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=1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a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′=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𝑎𝑟𝑔𝑚𝑎𝑥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559" y="2479803"/>
                <a:ext cx="6250878" cy="558679"/>
              </a:xfrm>
              <a:prstGeom prst="rect">
                <a:avLst/>
              </a:prstGeom>
              <a:blipFill rotWithShape="0">
                <a:blip r:embed="rId8"/>
                <a:stretch>
                  <a:fillRect l="-1949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714722" y="1717969"/>
                <a:ext cx="6762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a typeface="Avenir Book" charset="0"/>
                    <a:cs typeface="Avenir Book" charset="0"/>
                  </a:rPr>
                  <a:t>Recall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 smtClean="0"/>
                  <a:t> is the expected reward of taking action a in state s</a:t>
                </a:r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722" y="1717969"/>
                <a:ext cx="6762557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72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5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 Handle on These Definitions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6198" y="776831"/>
                <a:ext cx="1095960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3. Given an accurate deterministic world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t</m:t>
                        </m:r>
                        <m:r>
                          <a:rPr lang="en-US" sz="2800" b="0" i="0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+1 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𝑀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and value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, how should an agent act in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98" y="776831"/>
                <a:ext cx="10959603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1112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37450" y="1925134"/>
                <a:ext cx="6977551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For each possible action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,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	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endParaRPr lang="en-US" sz="2800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r>
                  <a:rPr lang="en-US" sz="2800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Select action with highest value. </a:t>
                </a:r>
                <a:endParaRPr lang="en-US" sz="2800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450" y="1925134"/>
                <a:ext cx="6977551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1747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Decision Processes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03B3FCAA-4960-0F48-8B6F-2C5758770D6A}"/>
              </a:ext>
            </a:extLst>
          </p:cNvPr>
          <p:cNvSpPr txBox="1">
            <a:spLocks/>
          </p:cNvSpPr>
          <p:nvPr/>
        </p:nvSpPr>
        <p:spPr>
          <a:xfrm>
            <a:off x="784332" y="800100"/>
            <a:ext cx="8784472" cy="465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venir Medium" panose="02000503020000020003" pitchFamily="2" charset="0"/>
              </a:rPr>
              <a:t>Challenges of Markov </a:t>
            </a:r>
            <a:r>
              <a:rPr lang="en-US" smtClean="0">
                <a:latin typeface="Avenir Medium" panose="02000503020000020003" pitchFamily="2" charset="0"/>
              </a:rPr>
              <a:t>Decision Processes</a:t>
            </a:r>
            <a:endParaRPr lang="en-US" dirty="0">
              <a:latin typeface="Avenir Medium" panose="02000503020000020003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4332" y="1795304"/>
            <a:ext cx="5348176" cy="3988808"/>
            <a:chOff x="935666" y="1795304"/>
            <a:chExt cx="5348176" cy="3988808"/>
          </a:xfrm>
        </p:grpSpPr>
        <p:pic>
          <p:nvPicPr>
            <p:cNvPr id="1026" name="Picture 2" descr="mage result for car on cliffside roa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80"/>
            <a:stretch/>
          </p:blipFill>
          <p:spPr bwMode="auto">
            <a:xfrm>
              <a:off x="935666" y="1795304"/>
              <a:ext cx="5348176" cy="3988808"/>
            </a:xfrm>
            <a:prstGeom prst="roundRect">
              <a:avLst>
                <a:gd name="adj" fmla="val 627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752061" y="2466754"/>
              <a:ext cx="8931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Avenir Heavy" charset="0"/>
                  <a:ea typeface="Avenir Heavy" charset="0"/>
                  <a:cs typeface="Avenir Heavy" charset="0"/>
                </a:rPr>
                <a:t>+1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84135" y="4628708"/>
              <a:ext cx="10294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-</a:t>
              </a:r>
              <a:r>
                <a:rPr lang="en-US" sz="4400" b="1" dirty="0" smtClean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venir Heavy" charset="0"/>
                  <a:ea typeface="Avenir Heavy" charset="0"/>
                  <a:cs typeface="Avenir Heavy" charset="0"/>
                </a:rPr>
                <a:t>10</a:t>
              </a:r>
              <a:endPara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41736" y="1974037"/>
            <a:ext cx="494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Reward is very often discontinuous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755484" y="4147451"/>
                <a:ext cx="2979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𝑟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−</m:t>
                    </m:r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not smooth</a:t>
                </a:r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484" y="4147451"/>
                <a:ext cx="2979855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9211" r="-245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552315" y="4777799"/>
                <a:ext cx="3523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𝑡𝑢𝑟𝑛</m:t>
                          </m:r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𝑟𝑖𝑔h𝑡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315" y="4777799"/>
                <a:ext cx="3523722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8000" b="-1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382415" y="2868930"/>
            <a:ext cx="407670" cy="1943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833599" y="3064454"/>
            <a:ext cx="407670" cy="9143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65963" y="2697081"/>
            <a:ext cx="114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Turn Right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077200" y="3034677"/>
            <a:ext cx="101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Turn Left</a:t>
            </a: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52315" y="3057537"/>
            <a:ext cx="33861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730752" y="2851474"/>
                <a:ext cx="875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Avenir Book" charset="0"/>
                          <a:cs typeface="Avenir Book" charset="0"/>
                        </a:rPr>
                        <m:t>𝑟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752" y="2851474"/>
                <a:ext cx="87581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393105" y="5405337"/>
                <a:ext cx="3842142" cy="500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mr-I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</m:d>
                      </m:e>
                    </m:d>
                    <m:r>
                      <a:rPr lang="en-US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</m:oMath>
                </a14:m>
                <a:r>
                  <a:rPr lang="en-US" sz="2400" dirty="0" smtClean="0">
                    <a:latin typeface="Avenir Book" charset="0"/>
                    <a:ea typeface="Cambria Math" charset="0"/>
                    <a:cs typeface="Cambria Math" charset="0"/>
                  </a:rPr>
                  <a:t> smooth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𝜃</m:t>
                    </m:r>
                  </m:oMath>
                </a14:m>
                <a:r>
                  <a:rPr lang="en-US" sz="2400" dirty="0" smtClean="0">
                    <a:latin typeface="Avenir Book" charset="0"/>
                    <a:ea typeface="Cambria Math" charset="0"/>
                    <a:cs typeface="Cambria Math" charset="0"/>
                  </a:rPr>
                  <a:t> </a:t>
                </a:r>
                <a:endParaRPr lang="en-US" sz="2400" dirty="0">
                  <a:latin typeface="Avenir Book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105" y="5405337"/>
                <a:ext cx="3842142" cy="500137"/>
              </a:xfrm>
              <a:prstGeom prst="rect">
                <a:avLst/>
              </a:prstGeom>
              <a:blipFill rotWithShape="0">
                <a:blip r:embed="rId6"/>
                <a:stretch>
                  <a:fillRect l="-317" t="-4878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13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Decision Processes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03B3FCAA-4960-0F48-8B6F-2C5758770D6A}"/>
              </a:ext>
            </a:extLst>
          </p:cNvPr>
          <p:cNvSpPr txBox="1">
            <a:spLocks/>
          </p:cNvSpPr>
          <p:nvPr/>
        </p:nvSpPr>
        <p:spPr>
          <a:xfrm>
            <a:off x="784332" y="800100"/>
            <a:ext cx="8784472" cy="465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venir Medium" panose="02000503020000020003" pitchFamily="2" charset="0"/>
              </a:rPr>
              <a:t>Challenges of Markov Decision Processes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8031" y="1974037"/>
            <a:ext cx="506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Reward is often sparse </a:t>
            </a:r>
            <a:r>
              <a:rPr lang="en-US" sz="2400" smtClean="0">
                <a:latin typeface="Avenir Book" charset="0"/>
                <a:ea typeface="Avenir Book" charset="0"/>
                <a:cs typeface="Avenir Book" charset="0"/>
              </a:rPr>
              <a:t>and delayed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050" name="Picture 2" descr="mage result for bitcoin price over 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/>
          <a:stretch/>
        </p:blipFill>
        <p:spPr bwMode="auto">
          <a:xfrm>
            <a:off x="285749" y="1515922"/>
            <a:ext cx="6177915" cy="47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1143000" y="5760720"/>
            <a:ext cx="160020" cy="1600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329095" y="3064455"/>
            <a:ext cx="160020" cy="1600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45530" y="2044849"/>
            <a:ext cx="160020" cy="16002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66660" y="2959799"/>
            <a:ext cx="3050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Taking an action at time t </a:t>
            </a:r>
          </a:p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Doesn’t pay off till time </a:t>
            </a:r>
            <a:r>
              <a:rPr lang="en-US" dirty="0" err="1" smtClean="0">
                <a:latin typeface="Avenir Book" charset="0"/>
                <a:ea typeface="Avenir Book" charset="0"/>
                <a:cs typeface="Avenir Book" charset="0"/>
              </a:rPr>
              <a:t>t+k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89115" y="3322211"/>
            <a:ext cx="160020" cy="16002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Decision Processes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03B3FCAA-4960-0F48-8B6F-2C5758770D6A}"/>
              </a:ext>
            </a:extLst>
          </p:cNvPr>
          <p:cNvSpPr txBox="1">
            <a:spLocks/>
          </p:cNvSpPr>
          <p:nvPr/>
        </p:nvSpPr>
        <p:spPr>
          <a:xfrm>
            <a:off x="784332" y="800100"/>
            <a:ext cx="8784472" cy="465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venir Medium" panose="02000503020000020003" pitchFamily="2" charset="0"/>
              </a:rPr>
              <a:t>Challenges of Markov Decision Processes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8031" y="1974037"/>
            <a:ext cx="506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Reward is often sparse </a:t>
            </a:r>
            <a:r>
              <a:rPr lang="en-US" sz="2400" smtClean="0">
                <a:latin typeface="Avenir Book" charset="0"/>
                <a:ea typeface="Avenir Book" charset="0"/>
                <a:cs typeface="Avenir Book" charset="0"/>
              </a:rPr>
              <a:t>and delayed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329095" y="3064455"/>
            <a:ext cx="160020" cy="1600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66660" y="2959799"/>
            <a:ext cx="3050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Taking an action at time t </a:t>
            </a:r>
          </a:p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Doesn’t pay off till time </a:t>
            </a:r>
            <a:r>
              <a:rPr lang="en-US" dirty="0" err="1" smtClean="0">
                <a:latin typeface="Avenir Book" charset="0"/>
                <a:ea typeface="Avenir Book" charset="0"/>
                <a:cs typeface="Avenir Book" charset="0"/>
              </a:rPr>
              <a:t>t+k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89115" y="3322211"/>
            <a:ext cx="160020" cy="16002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ge result for maze west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0" y="1626535"/>
            <a:ext cx="4408170" cy="44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3259455" y="3943241"/>
            <a:ext cx="160020" cy="16002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81450" y="5576761"/>
            <a:ext cx="160020" cy="1600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Decision Processes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03B3FCAA-4960-0F48-8B6F-2C5758770D6A}"/>
              </a:ext>
            </a:extLst>
          </p:cNvPr>
          <p:cNvSpPr txBox="1">
            <a:spLocks/>
          </p:cNvSpPr>
          <p:nvPr/>
        </p:nvSpPr>
        <p:spPr>
          <a:xfrm>
            <a:off x="784332" y="800100"/>
            <a:ext cx="8784472" cy="465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venir Medium" panose="02000503020000020003" pitchFamily="2" charset="0"/>
              </a:rPr>
              <a:t>Challenges of Markov Decision Processes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587790"/>
            <a:ext cx="5320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State and action spaces can be huge </a:t>
            </a:r>
          </a:p>
          <a:p>
            <a:pPr algn="ctr"/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(or infinite)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100" name="Picture 4" descr="mage result for go 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" y="2116455"/>
            <a:ext cx="37719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689" y="1545610"/>
            <a:ext cx="5489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 smtClean="0">
                <a:solidFill>
                  <a:srgbClr val="222222"/>
                </a:solidFill>
                <a:latin typeface="Avenir Book" charset="0"/>
                <a:ea typeface="Avenir Book" charset="0"/>
                <a:cs typeface="Avenir Book" charset="0"/>
              </a:rPr>
              <a:t>2.08×10</a:t>
            </a:r>
            <a:r>
              <a:rPr lang="fi-FI" sz="2400" b="1" baseline="30000" dirty="0" smtClean="0">
                <a:solidFill>
                  <a:srgbClr val="222222"/>
                </a:solidFill>
                <a:latin typeface="Avenir Book" charset="0"/>
                <a:ea typeface="Avenir Book" charset="0"/>
                <a:cs typeface="Avenir Book" charset="0"/>
              </a:rPr>
              <a:t>170 </a:t>
            </a:r>
            <a:r>
              <a:rPr lang="fi-FI" sz="2400" b="1" dirty="0" smtClean="0">
                <a:solidFill>
                  <a:srgbClr val="222222"/>
                </a:solidFill>
                <a:latin typeface="Avenir Book" charset="0"/>
                <a:ea typeface="Avenir Book" charset="0"/>
                <a:cs typeface="Avenir Book" charset="0"/>
              </a:rPr>
              <a:t>Legal Board </a:t>
            </a:r>
            <a:r>
              <a:rPr lang="fi-FI" sz="2400" b="1" dirty="0" err="1" smtClean="0">
                <a:solidFill>
                  <a:srgbClr val="222222"/>
                </a:solidFill>
                <a:latin typeface="Avenir Book" charset="0"/>
                <a:ea typeface="Avenir Book" charset="0"/>
                <a:cs typeface="Avenir Book" charset="0"/>
              </a:rPr>
              <a:t>Configurations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102" name="Picture 6" descr="mage result for legged rob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24" y="2583130"/>
            <a:ext cx="3236368" cy="32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Embodied Agent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617220"/>
            <a:ext cx="0" cy="53149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410990" y="2620910"/>
            <a:ext cx="5405498" cy="3036491"/>
            <a:chOff x="187525" y="748593"/>
            <a:chExt cx="5405498" cy="3036491"/>
          </a:xfrm>
        </p:grpSpPr>
        <p:grpSp>
          <p:nvGrpSpPr>
            <p:cNvPr id="5" name="Group 4"/>
            <p:cNvGrpSpPr/>
            <p:nvPr/>
          </p:nvGrpSpPr>
          <p:grpSpPr>
            <a:xfrm>
              <a:off x="187525" y="748593"/>
              <a:ext cx="5405498" cy="3036491"/>
              <a:chOff x="832892" y="1341534"/>
              <a:chExt cx="9287161" cy="5216982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834332" y="2861604"/>
                <a:ext cx="1976919" cy="1623353"/>
              </a:xfrm>
              <a:prstGeom prst="roundRect">
                <a:avLst>
                  <a:gd name="adj" fmla="val 7968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Agent</a:t>
                </a:r>
                <a:endParaRPr lang="en-US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449665" y="2470486"/>
                <a:ext cx="2670388" cy="3040139"/>
                <a:chOff x="6818205" y="1930159"/>
                <a:chExt cx="2670388" cy="3040139"/>
              </a:xfrm>
            </p:grpSpPr>
            <p:pic>
              <p:nvPicPr>
                <p:cNvPr id="5122" name="Picture 2" descr="mage result for world black and white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5570" y="1930159"/>
                  <a:ext cx="2435660" cy="24055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6818205" y="4335750"/>
                  <a:ext cx="2670388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Environment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3822792" y="1341534"/>
                <a:ext cx="4962068" cy="1520070"/>
                <a:chOff x="3191332" y="801207"/>
                <a:chExt cx="4962068" cy="1520070"/>
              </a:xfrm>
            </p:grpSpPr>
            <p:cxnSp>
              <p:nvCxnSpPr>
                <p:cNvPr id="13" name="Elbow Connector 12"/>
                <p:cNvCxnSpPr/>
                <p:nvPr/>
              </p:nvCxnSpPr>
              <p:spPr>
                <a:xfrm rot="5400000" flipH="1" flipV="1">
                  <a:off x="5476807" y="-355316"/>
                  <a:ext cx="391118" cy="4962068"/>
                </a:xfrm>
                <a:prstGeom prst="bentConnector3">
                  <a:avLst>
                    <a:gd name="adj1" fmla="val 241708"/>
                  </a:avLst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4911735" y="801207"/>
                  <a:ext cx="1521262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smtClean="0">
                      <a:latin typeface="Avenir Heavy" charset="0"/>
                      <a:ea typeface="Avenir Heavy" charset="0"/>
                      <a:cs typeface="Avenir Heavy" charset="0"/>
                    </a:rPr>
                    <a:t>Action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822793" y="4484956"/>
                <a:ext cx="4962067" cy="2073560"/>
                <a:chOff x="6329830" y="629468"/>
                <a:chExt cx="4962067" cy="2073560"/>
              </a:xfrm>
            </p:grpSpPr>
            <p:cxnSp>
              <p:nvCxnSpPr>
                <p:cNvPr id="27" name="Elbow Connector 26"/>
                <p:cNvCxnSpPr>
                  <a:stCxn id="9" idx="2"/>
                  <a:endCxn id="15" idx="2"/>
                </p:cNvCxnSpPr>
                <p:nvPr/>
              </p:nvCxnSpPr>
              <p:spPr>
                <a:xfrm rot="5400000" flipH="1">
                  <a:off x="8298029" y="-1338731"/>
                  <a:ext cx="1025669" cy="4962067"/>
                </a:xfrm>
                <a:prstGeom prst="bentConnector3">
                  <a:avLst>
                    <a:gd name="adj1" fmla="val -38293"/>
                  </a:avLst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7509048" y="2068480"/>
                  <a:ext cx="2603627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Observation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832892" y="2101154"/>
                <a:ext cx="2001440" cy="1572126"/>
                <a:chOff x="3319146" y="2345660"/>
                <a:chExt cx="2001440" cy="1572126"/>
              </a:xfrm>
            </p:grpSpPr>
            <p:cxnSp>
              <p:nvCxnSpPr>
                <p:cNvPr id="36" name="Elbow Connector 35"/>
                <p:cNvCxnSpPr>
                  <a:stCxn id="37" idx="2"/>
                  <a:endCxn id="15" idx="1"/>
                </p:cNvCxnSpPr>
                <p:nvPr/>
              </p:nvCxnSpPr>
              <p:spPr>
                <a:xfrm rot="16200000" flipH="1">
                  <a:off x="4146593" y="2743793"/>
                  <a:ext cx="937579" cy="1410407"/>
                </a:xfrm>
                <a:prstGeom prst="bentConnector2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>
                <a:xfrm>
                  <a:off x="3319146" y="2345660"/>
                  <a:ext cx="1182065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Goal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</p:grpSp>
        <p:cxnSp>
          <p:nvCxnSpPr>
            <p:cNvPr id="40" name="Elbow Connector 39"/>
            <p:cNvCxnSpPr>
              <a:stCxn id="5122" idx="1"/>
              <a:endCxn id="15" idx="3"/>
            </p:cNvCxnSpPr>
            <p:nvPr/>
          </p:nvCxnSpPr>
          <p:spPr>
            <a:xfrm rot="10800000">
              <a:off x="2503090" y="2105763"/>
              <a:ext cx="1603973" cy="1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965586" y="1736426"/>
              <a:ext cx="10028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smtClean="0">
                  <a:latin typeface="Avenir Heavy" charset="0"/>
                  <a:ea typeface="Avenir Heavy" charset="0"/>
                  <a:cs typeface="Avenir Heavy" charset="0"/>
                </a:rPr>
                <a:t>Reward</a:t>
              </a:r>
              <a:endParaRPr lang="en-US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9848" y="2620910"/>
            <a:ext cx="5405498" cy="3036491"/>
            <a:chOff x="832892" y="1341534"/>
            <a:chExt cx="9287161" cy="5216982"/>
          </a:xfrm>
        </p:grpSpPr>
        <p:sp>
          <p:nvSpPr>
            <p:cNvPr id="43" name="Rounded Rectangle 42"/>
            <p:cNvSpPr/>
            <p:nvPr/>
          </p:nvSpPr>
          <p:spPr>
            <a:xfrm>
              <a:off x="2834332" y="2861604"/>
              <a:ext cx="1976919" cy="1623353"/>
            </a:xfrm>
            <a:prstGeom prst="roundRect">
              <a:avLst>
                <a:gd name="adj" fmla="val 7968"/>
              </a:avLst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  <a:endParaRPr lang="en-US" b="1" dirty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449665" y="2470486"/>
              <a:ext cx="2670388" cy="3040139"/>
              <a:chOff x="6818205" y="1930159"/>
              <a:chExt cx="2670388" cy="3040139"/>
            </a:xfrm>
          </p:grpSpPr>
          <p:pic>
            <p:nvPicPr>
              <p:cNvPr id="54" name="Picture 2" descr="mage result for world black and whit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570" y="1930159"/>
                <a:ext cx="2435660" cy="2405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6818205" y="4335750"/>
                <a:ext cx="2670388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Environment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822792" y="1341534"/>
              <a:ext cx="4962068" cy="1520070"/>
              <a:chOff x="3191332" y="801207"/>
              <a:chExt cx="4962068" cy="1520070"/>
            </a:xfrm>
          </p:grpSpPr>
          <p:cxnSp>
            <p:nvCxnSpPr>
              <p:cNvPr id="52" name="Elbow Connector 51"/>
              <p:cNvCxnSpPr/>
              <p:nvPr/>
            </p:nvCxnSpPr>
            <p:spPr>
              <a:xfrm rot="5400000" flipH="1" flipV="1">
                <a:off x="5476807" y="-355316"/>
                <a:ext cx="391118" cy="4962068"/>
              </a:xfrm>
              <a:prstGeom prst="bentConnector3">
                <a:avLst>
                  <a:gd name="adj1" fmla="val 241708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4911735" y="801207"/>
                <a:ext cx="1521262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smtClean="0">
                    <a:latin typeface="Avenir Heavy" charset="0"/>
                    <a:ea typeface="Avenir Heavy" charset="0"/>
                    <a:cs typeface="Avenir Heavy" charset="0"/>
                  </a:rPr>
                  <a:t>Action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822793" y="4484956"/>
              <a:ext cx="4962067" cy="2073560"/>
              <a:chOff x="6329830" y="629468"/>
              <a:chExt cx="4962067" cy="2073560"/>
            </a:xfrm>
          </p:grpSpPr>
          <p:cxnSp>
            <p:nvCxnSpPr>
              <p:cNvPr id="50" name="Elbow Connector 49"/>
              <p:cNvCxnSpPr>
                <a:stCxn id="49" idx="2"/>
                <a:endCxn id="55" idx="2"/>
              </p:cNvCxnSpPr>
              <p:nvPr/>
            </p:nvCxnSpPr>
            <p:spPr>
              <a:xfrm rot="5400000" flipH="1">
                <a:off x="8298029" y="-1338731"/>
                <a:ext cx="1025669" cy="4962067"/>
              </a:xfrm>
              <a:prstGeom prst="bentConnector3">
                <a:avLst>
                  <a:gd name="adj1" fmla="val -38293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7509048" y="2068480"/>
                <a:ext cx="2603627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Observation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832892" y="2101154"/>
              <a:ext cx="2001440" cy="1572126"/>
              <a:chOff x="3319146" y="2345660"/>
              <a:chExt cx="2001440" cy="1572126"/>
            </a:xfrm>
          </p:grpSpPr>
          <p:cxnSp>
            <p:nvCxnSpPr>
              <p:cNvPr id="48" name="Elbow Connector 47"/>
              <p:cNvCxnSpPr>
                <a:endCxn id="55" idx="1"/>
              </p:cNvCxnSpPr>
              <p:nvPr/>
            </p:nvCxnSpPr>
            <p:spPr>
              <a:xfrm rot="16200000" flipH="1">
                <a:off x="4146593" y="2743793"/>
                <a:ext cx="937579" cy="1410407"/>
              </a:xfrm>
              <a:prstGeom prst="bentConnector2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3319146" y="2345660"/>
                <a:ext cx="1182065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Goal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6334066" y="921381"/>
            <a:ext cx="3634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Reinforcement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54994" y="1494738"/>
            <a:ext cx="4886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Environment provides feedback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No examples of optimal policy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81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Imitation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4363" y="1494738"/>
            <a:ext cx="4424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Have expert demonstrations</a:t>
            </a:r>
            <a:b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	(possibly interactive)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Lead Signup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7386" y="1684374"/>
            <a:ext cx="8976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venir Heavy" charset="0"/>
                <a:ea typeface="Avenir Heavy" charset="0"/>
                <a:cs typeface="Avenir Heavy" charset="0"/>
              </a:rPr>
              <a:t>Sign up for 6 more interesting papers by Oct. 2nd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Rank them 1 to 6 (1 being most interested)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4864" y="3660052"/>
            <a:ext cx="5022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venir Medium" charset="0"/>
                <a:ea typeface="Avenir Medium" charset="0"/>
                <a:cs typeface="Avenir Medium" charset="0"/>
                <a:hlinkClick r:id="rId2"/>
              </a:rPr>
              <a:t>https://</a:t>
            </a:r>
            <a:r>
              <a:rPr lang="en-US" sz="3600" dirty="0" smtClean="0">
                <a:latin typeface="Avenir Medium" charset="0"/>
                <a:ea typeface="Avenir Medium" charset="0"/>
                <a:cs typeface="Avenir Medium" charset="0"/>
                <a:hlinkClick r:id="rId2"/>
              </a:rPr>
              <a:t>bit.ly/2nBh9Fz</a:t>
            </a:r>
            <a:endParaRPr lang="en-US" sz="3600" dirty="0" smtClean="0">
              <a:latin typeface="Avenir Medium" charset="0"/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Embodied Agent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617220"/>
            <a:ext cx="0" cy="53149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410990" y="2620910"/>
            <a:ext cx="5405498" cy="3036491"/>
            <a:chOff x="187525" y="748593"/>
            <a:chExt cx="5405498" cy="3036491"/>
          </a:xfrm>
        </p:grpSpPr>
        <p:grpSp>
          <p:nvGrpSpPr>
            <p:cNvPr id="5" name="Group 4"/>
            <p:cNvGrpSpPr/>
            <p:nvPr/>
          </p:nvGrpSpPr>
          <p:grpSpPr>
            <a:xfrm>
              <a:off x="187525" y="748593"/>
              <a:ext cx="5405498" cy="3036491"/>
              <a:chOff x="832892" y="1341534"/>
              <a:chExt cx="9287161" cy="5216982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834332" y="2861604"/>
                <a:ext cx="1976919" cy="1623353"/>
              </a:xfrm>
              <a:prstGeom prst="roundRect">
                <a:avLst>
                  <a:gd name="adj" fmla="val 7968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Agent</a:t>
                </a:r>
                <a:endParaRPr lang="en-US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449665" y="2470486"/>
                <a:ext cx="2670388" cy="3040139"/>
                <a:chOff x="6818205" y="1930159"/>
                <a:chExt cx="2670388" cy="3040139"/>
              </a:xfrm>
            </p:grpSpPr>
            <p:pic>
              <p:nvPicPr>
                <p:cNvPr id="5122" name="Picture 2" descr="mage result for world black and white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5570" y="1930159"/>
                  <a:ext cx="2435660" cy="24055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6818205" y="4335750"/>
                  <a:ext cx="2670388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Environment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3822792" y="1341534"/>
                <a:ext cx="4962068" cy="1520070"/>
                <a:chOff x="3191332" y="801207"/>
                <a:chExt cx="4962068" cy="1520070"/>
              </a:xfrm>
            </p:grpSpPr>
            <p:cxnSp>
              <p:nvCxnSpPr>
                <p:cNvPr id="13" name="Elbow Connector 12"/>
                <p:cNvCxnSpPr/>
                <p:nvPr/>
              </p:nvCxnSpPr>
              <p:spPr>
                <a:xfrm rot="5400000" flipH="1" flipV="1">
                  <a:off x="5476807" y="-355316"/>
                  <a:ext cx="391118" cy="4962068"/>
                </a:xfrm>
                <a:prstGeom prst="bentConnector3">
                  <a:avLst>
                    <a:gd name="adj1" fmla="val 241708"/>
                  </a:avLst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4911735" y="801207"/>
                  <a:ext cx="1521262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smtClean="0">
                      <a:latin typeface="Avenir Heavy" charset="0"/>
                      <a:ea typeface="Avenir Heavy" charset="0"/>
                      <a:cs typeface="Avenir Heavy" charset="0"/>
                    </a:rPr>
                    <a:t>Action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822793" y="4484956"/>
                <a:ext cx="4962067" cy="2073560"/>
                <a:chOff x="6329830" y="629468"/>
                <a:chExt cx="4962067" cy="2073560"/>
              </a:xfrm>
            </p:grpSpPr>
            <p:cxnSp>
              <p:nvCxnSpPr>
                <p:cNvPr id="27" name="Elbow Connector 26"/>
                <p:cNvCxnSpPr>
                  <a:stCxn id="9" idx="2"/>
                  <a:endCxn id="15" idx="2"/>
                </p:cNvCxnSpPr>
                <p:nvPr/>
              </p:nvCxnSpPr>
              <p:spPr>
                <a:xfrm rot="5400000" flipH="1">
                  <a:off x="8298029" y="-1338731"/>
                  <a:ext cx="1025669" cy="4962067"/>
                </a:xfrm>
                <a:prstGeom prst="bentConnector3">
                  <a:avLst>
                    <a:gd name="adj1" fmla="val -38293"/>
                  </a:avLst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7509048" y="2068480"/>
                  <a:ext cx="2603627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Observation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832892" y="2101154"/>
                <a:ext cx="2001440" cy="1572126"/>
                <a:chOff x="3319146" y="2345660"/>
                <a:chExt cx="2001440" cy="1572126"/>
              </a:xfrm>
            </p:grpSpPr>
            <p:cxnSp>
              <p:nvCxnSpPr>
                <p:cNvPr id="36" name="Elbow Connector 35"/>
                <p:cNvCxnSpPr>
                  <a:stCxn id="37" idx="2"/>
                  <a:endCxn id="15" idx="1"/>
                </p:cNvCxnSpPr>
                <p:nvPr/>
              </p:nvCxnSpPr>
              <p:spPr>
                <a:xfrm rot="16200000" flipH="1">
                  <a:off x="4146593" y="2743793"/>
                  <a:ext cx="937579" cy="1410407"/>
                </a:xfrm>
                <a:prstGeom prst="bentConnector2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>
                <a:xfrm>
                  <a:off x="3319146" y="2345660"/>
                  <a:ext cx="1182065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Goal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</p:grpSp>
        <p:cxnSp>
          <p:nvCxnSpPr>
            <p:cNvPr id="40" name="Elbow Connector 39"/>
            <p:cNvCxnSpPr>
              <a:stCxn id="5122" idx="1"/>
              <a:endCxn id="15" idx="3"/>
            </p:cNvCxnSpPr>
            <p:nvPr/>
          </p:nvCxnSpPr>
          <p:spPr>
            <a:xfrm rot="10800000">
              <a:off x="2503090" y="2105763"/>
              <a:ext cx="1603973" cy="1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965586" y="1736426"/>
              <a:ext cx="10028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smtClean="0">
                  <a:latin typeface="Avenir Heavy" charset="0"/>
                  <a:ea typeface="Avenir Heavy" charset="0"/>
                  <a:cs typeface="Avenir Heavy" charset="0"/>
                </a:rPr>
                <a:t>Reward</a:t>
              </a:r>
              <a:endParaRPr lang="en-US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9848" y="2620910"/>
            <a:ext cx="5405498" cy="3036491"/>
            <a:chOff x="832892" y="1341534"/>
            <a:chExt cx="9287161" cy="5216982"/>
          </a:xfrm>
        </p:grpSpPr>
        <p:sp>
          <p:nvSpPr>
            <p:cNvPr id="43" name="Rounded Rectangle 42"/>
            <p:cNvSpPr/>
            <p:nvPr/>
          </p:nvSpPr>
          <p:spPr>
            <a:xfrm>
              <a:off x="2834332" y="2861604"/>
              <a:ext cx="1976919" cy="1623353"/>
            </a:xfrm>
            <a:prstGeom prst="roundRect">
              <a:avLst>
                <a:gd name="adj" fmla="val 7968"/>
              </a:avLst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  <a:endParaRPr lang="en-US" b="1" dirty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449665" y="2470486"/>
              <a:ext cx="2670388" cy="3040139"/>
              <a:chOff x="6818205" y="1930159"/>
              <a:chExt cx="2670388" cy="3040139"/>
            </a:xfrm>
          </p:grpSpPr>
          <p:pic>
            <p:nvPicPr>
              <p:cNvPr id="54" name="Picture 2" descr="mage result for world black and whit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570" y="1930159"/>
                <a:ext cx="2435660" cy="2405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6818205" y="4335750"/>
                <a:ext cx="2670388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Environment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822792" y="1341534"/>
              <a:ext cx="4962068" cy="1520070"/>
              <a:chOff x="3191332" y="801207"/>
              <a:chExt cx="4962068" cy="1520070"/>
            </a:xfrm>
          </p:grpSpPr>
          <p:cxnSp>
            <p:nvCxnSpPr>
              <p:cNvPr id="52" name="Elbow Connector 51"/>
              <p:cNvCxnSpPr/>
              <p:nvPr/>
            </p:nvCxnSpPr>
            <p:spPr>
              <a:xfrm rot="5400000" flipH="1" flipV="1">
                <a:off x="5476807" y="-355316"/>
                <a:ext cx="391118" cy="4962068"/>
              </a:xfrm>
              <a:prstGeom prst="bentConnector3">
                <a:avLst>
                  <a:gd name="adj1" fmla="val 241708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4911735" y="801207"/>
                <a:ext cx="1521262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smtClean="0">
                    <a:latin typeface="Avenir Heavy" charset="0"/>
                    <a:ea typeface="Avenir Heavy" charset="0"/>
                    <a:cs typeface="Avenir Heavy" charset="0"/>
                  </a:rPr>
                  <a:t>Action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822793" y="4484956"/>
              <a:ext cx="4962067" cy="2073560"/>
              <a:chOff x="6329830" y="629468"/>
              <a:chExt cx="4962067" cy="2073560"/>
            </a:xfrm>
          </p:grpSpPr>
          <p:cxnSp>
            <p:nvCxnSpPr>
              <p:cNvPr id="50" name="Elbow Connector 49"/>
              <p:cNvCxnSpPr>
                <a:stCxn id="49" idx="2"/>
                <a:endCxn id="55" idx="2"/>
              </p:cNvCxnSpPr>
              <p:nvPr/>
            </p:nvCxnSpPr>
            <p:spPr>
              <a:xfrm rot="5400000" flipH="1">
                <a:off x="8298029" y="-1338731"/>
                <a:ext cx="1025669" cy="4962067"/>
              </a:xfrm>
              <a:prstGeom prst="bentConnector3">
                <a:avLst>
                  <a:gd name="adj1" fmla="val -38293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7509048" y="2068480"/>
                <a:ext cx="2603627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Observation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832892" y="2101154"/>
              <a:ext cx="2001440" cy="1572126"/>
              <a:chOff x="3319146" y="2345660"/>
              <a:chExt cx="2001440" cy="1572126"/>
            </a:xfrm>
          </p:grpSpPr>
          <p:cxnSp>
            <p:nvCxnSpPr>
              <p:cNvPr id="48" name="Elbow Connector 47"/>
              <p:cNvCxnSpPr>
                <a:endCxn id="55" idx="1"/>
              </p:cNvCxnSpPr>
              <p:nvPr/>
            </p:nvCxnSpPr>
            <p:spPr>
              <a:xfrm rot="16200000" flipH="1">
                <a:off x="4146593" y="2743793"/>
                <a:ext cx="937579" cy="1410407"/>
              </a:xfrm>
              <a:prstGeom prst="bentConnector2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3319146" y="2345660"/>
                <a:ext cx="1182065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Goal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6334066" y="921381"/>
            <a:ext cx="3634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Reinforcement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54994" y="1494738"/>
            <a:ext cx="4886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Environment provides feedback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No examples of optimal policy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81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Imitation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4363" y="1494738"/>
            <a:ext cx="4424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Have expert demonstrations</a:t>
            </a:r>
            <a:b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	(possibly interactive)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848" y="754380"/>
            <a:ext cx="5626602" cy="5372100"/>
          </a:xfrm>
          <a:prstGeom prst="roundRect">
            <a:avLst>
              <a:gd name="adj" fmla="val 4539"/>
            </a:avLst>
          </a:prstGeom>
          <a:noFill/>
          <a:ln w="57150">
            <a:solidFill>
              <a:srgbClr val="FF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Imitation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81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Imitation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54363" y="1494738"/>
                <a:ext cx="110121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Assume access to an expert demonstrator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b="1" dirty="0" smtClean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at some point or another and to varying levels of interactivity </a:t>
                </a:r>
                <a:r>
                  <a:rPr lang="en-US" sz="2400" b="1" dirty="0" smtClean="0">
                    <a:latin typeface="Avenir Heavy" charset="0"/>
                    <a:ea typeface="Avenir Heavy" charset="0"/>
                    <a:cs typeface="Avenir Heavy" charset="0"/>
                  </a:rPr>
                  <a:t>Does not assume reward function is given!</a:t>
                </a: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63" y="1494738"/>
                <a:ext cx="11012120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719" t="-510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3314" name="Picture 2" descr="nimated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02" y="687878"/>
            <a:ext cx="9927996" cy="55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81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Imitation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54363" y="1494738"/>
                <a:ext cx="10728340" cy="3805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Assume access to an expert demonstrator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b="1" dirty="0" smtClean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at some point or another and to varying levels of interactivity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b="1" dirty="0" smtClean="0">
                    <a:latin typeface="Avenir Book" charset="0"/>
                    <a:ea typeface="Avenir Book" charset="0"/>
                    <a:cs typeface="Avenir Book" charset="0"/>
                  </a:rPr>
                  <a:t>Does not assume reward function is given!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b="1" dirty="0" smtClean="0">
                    <a:latin typeface="Avenir Medium" charset="0"/>
                    <a:ea typeface="Avenir Medium" charset="0"/>
                    <a:cs typeface="Avenir Medium" charset="0"/>
                  </a:rPr>
                  <a:t>Behavior Cloning / Inverse Reinforcement Learning</a:t>
                </a:r>
                <a:endParaRPr lang="en-US" sz="2400" b="1" dirty="0">
                  <a:latin typeface="Avenir Medium" charset="0"/>
                  <a:ea typeface="Avenir Medium" charset="0"/>
                  <a:cs typeface="Avenir Medium" charset="0"/>
                </a:endParaRP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Given dataset of expert trajectories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𝐷</m:t>
                    </m:r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400" b="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800100" lvl="1" indent="-342900">
                  <a:buFont typeface="Arial" charset="0"/>
                  <a:buChar char="•"/>
                </a:pPr>
                <a:endParaRPr lang="en-US" sz="240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b="1" dirty="0" smtClean="0">
                    <a:latin typeface="Avenir Medium" charset="0"/>
                    <a:ea typeface="Avenir Medium" charset="0"/>
                    <a:cs typeface="Avenir Medium" charset="0"/>
                  </a:rPr>
                  <a:t>Direct Policy Learning / </a:t>
                </a:r>
                <a:r>
                  <a:rPr lang="en-US" sz="2400" b="1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Interactice</a:t>
                </a:r>
                <a:r>
                  <a:rPr lang="en-US" sz="2400" b="1" dirty="0" smtClean="0">
                    <a:latin typeface="Avenir Medium" charset="0"/>
                    <a:ea typeface="Avenir Medium" charset="0"/>
                    <a:cs typeface="Avenir Medium" charset="0"/>
                  </a:rPr>
                  <a:t> Expert</a:t>
                </a:r>
                <a:endParaRPr lang="en-US" sz="2400" b="1" dirty="0">
                  <a:latin typeface="Avenir Medium" charset="0"/>
                  <a:ea typeface="Avenir Medium" charset="0"/>
                  <a:cs typeface="Avenir Medium" charset="0"/>
                </a:endParaRP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Assume </a:t>
                </a:r>
                <a:r>
                  <a:rPr lang="en-US" sz="2400" dirty="0" err="1">
                    <a:latin typeface="Avenir Book" charset="0"/>
                    <a:ea typeface="Avenir Book" charset="0"/>
                    <a:cs typeface="Avenir Book" charset="0"/>
                  </a:rPr>
                  <a:t>queryable</a:t>
                </a:r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 expert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during training</a:t>
                </a:r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63" y="1494738"/>
                <a:ext cx="10728340" cy="3805850"/>
              </a:xfrm>
              <a:prstGeom prst="rect">
                <a:avLst/>
              </a:prstGeom>
              <a:blipFill rotWithShape="0">
                <a:blip r:embed="rId2"/>
                <a:stretch>
                  <a:fillRect l="-739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533400" y="2896652"/>
            <a:ext cx="3045372" cy="508701"/>
          </a:xfrm>
          <a:prstGeom prst="roundRect">
            <a:avLst>
              <a:gd name="adj" fmla="val 4539"/>
            </a:avLst>
          </a:prstGeom>
          <a:noFill/>
          <a:ln w="57150">
            <a:solidFill>
              <a:srgbClr val="FF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Imitation Learning</a:t>
            </a:r>
            <a:br>
              <a:rPr lang="en-US" dirty="0" smtClean="0"/>
            </a:br>
            <a:r>
              <a:rPr lang="en-US" sz="4000" dirty="0" smtClean="0"/>
              <a:t>Behavior Cloning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43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 </a:t>
            </a:r>
            <a:r>
              <a:rPr lang="mr-IN" dirty="0"/>
              <a:t>–</a:t>
            </a:r>
            <a:r>
              <a:rPr lang="en-US" dirty="0"/>
              <a:t> Behavior Cloning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52" y="652676"/>
            <a:ext cx="10075791" cy="5621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Yisong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 Yue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 </a:t>
            </a:r>
            <a:r>
              <a:rPr lang="mr-IN" dirty="0"/>
              <a:t>–</a:t>
            </a:r>
            <a:r>
              <a:rPr lang="en-US" dirty="0"/>
              <a:t> Behavior Cloning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Behavior Cloning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54363" y="1494738"/>
                <a:ext cx="10728340" cy="1651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Given dataset of trajectories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𝐷</m:t>
                    </m:r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from an expert demonstration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Break things down to individual state-action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and directly train a policy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𝜋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b="0" dirty="0" smtClean="0">
                    <a:latin typeface="Avenir Book" charset="0"/>
                    <a:ea typeface="Avenir Book" charset="0"/>
                    <a:cs typeface="Avenir Book" charset="0"/>
                  </a:rPr>
                  <a:t> using supervised learning:</a:t>
                </a: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63" y="1494738"/>
                <a:ext cx="10728340" cy="1651414"/>
              </a:xfrm>
              <a:prstGeom prst="rect">
                <a:avLst/>
              </a:prstGeom>
              <a:blipFill rotWithShape="0">
                <a:blip r:embed="rId2"/>
                <a:stretch>
                  <a:fillRect l="-739" t="-28413" r="-170" b="-4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15876" y="4080967"/>
                <a:ext cx="6760248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8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Avenir Book" charset="0"/>
                                          <a:cs typeface="Avenir Book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(</m:t>
                                  </m:r>
                                  <m:r>
                                    <a:rPr lang="en-US" sz="2800" i="1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76" y="4080967"/>
                <a:ext cx="6760248" cy="11378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54363" y="5143410"/>
            <a:ext cx="1072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Interpretations: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Assuming perfect imitation so far, learn to continue imitating perfectly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Minimize 1-step deviation for states the expert visits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Yisong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 Yue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15876" y="3408611"/>
                <a:ext cx="62847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∼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 </m:t>
                          </m:r>
                          <m:r>
                            <a:rPr lang="en-US" sz="28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mr-IN" sz="280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)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dirty="0" smtClean="0"/>
                            <m:t>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76" y="3408611"/>
                <a:ext cx="6284797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 </a:t>
            </a:r>
            <a:r>
              <a:rPr lang="mr-IN" dirty="0"/>
              <a:t>–</a:t>
            </a:r>
            <a:r>
              <a:rPr lang="en-US" dirty="0"/>
              <a:t> Behavior Cloning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Behavior Cloning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363" y="1679633"/>
            <a:ext cx="1072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Strengths: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Dead simple. Seriously. It is just supervised learning.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Works well when minimizing 1-step deviation is sufficient.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363" y="3176549"/>
            <a:ext cx="1072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Weaknesses: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Compounding errors.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Data distribution miss-match.</a:t>
            </a:r>
          </a:p>
        </p:txBody>
      </p:sp>
    </p:spTree>
    <p:extLst>
      <p:ext uri="{BB962C8B-B14F-4D97-AF65-F5344CB8AC3E}">
        <p14:creationId xmlns:p14="http://schemas.microsoft.com/office/powerpoint/2010/main" val="11614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Behavior Cloning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437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Data Distribution Miss-match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152189"/>
                  </p:ext>
                </p:extLst>
              </p:nvPr>
            </p:nvGraphicFramePr>
            <p:xfrm>
              <a:off x="1227958" y="2108527"/>
              <a:ext cx="8702650" cy="24950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3973"/>
                    <a:gridCol w="3421117"/>
                    <a:gridCol w="3277560"/>
                  </a:tblGrid>
                  <a:tr h="831668"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Supervised Learning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Behavior Cloning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831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bg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Train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𝒙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𝒚</m:t>
                                    </m:r>
                                  </m:e>
                                </m:d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~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𝑫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𝒔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𝒂</m:t>
                                    </m:r>
                                  </m:e>
                                </m:d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831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bg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Test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𝒙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𝒚</m:t>
                                    </m:r>
                                  </m:e>
                                </m:d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~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𝑫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𝒔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𝒂</m:t>
                                    </m:r>
                                  </m:e>
                                </m:d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~</m:t>
                                </m:r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𝝅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𝜽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8152189"/>
                  </p:ext>
                </p:extLst>
              </p:nvPr>
            </p:nvGraphicFramePr>
            <p:xfrm>
              <a:off x="1227958" y="2108527"/>
              <a:ext cx="8702650" cy="24950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3973"/>
                    <a:gridCol w="3421117"/>
                    <a:gridCol w="3277560"/>
                  </a:tblGrid>
                  <a:tr h="831668"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Supervised Learning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tx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Behavior Cloning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831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bg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Train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8719" t="-100730" r="-96085" b="-1014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5799" t="-100730" r="-372" b="-101460"/>
                          </a:stretch>
                        </a:blipFill>
                      </a:tcPr>
                    </a:tc>
                  </a:tr>
                  <a:tr h="8316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smtClean="0">
                              <a:solidFill>
                                <a:schemeClr val="bg1"/>
                              </a:solidFill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a:t>Test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  <a:latin typeface="Avenir Book" charset="0"/>
                            <a:ea typeface="Avenir Book" charset="0"/>
                            <a:cs typeface="Avenir Book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8719" t="-200730" r="-96085" b="-14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5799" t="-200730" r="-372" b="-146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2" name="Group 21"/>
          <p:cNvGrpSpPr/>
          <p:nvPr/>
        </p:nvGrpSpPr>
        <p:grpSpPr>
          <a:xfrm>
            <a:off x="326535" y="3421117"/>
            <a:ext cx="11538929" cy="2367033"/>
            <a:chOff x="326535" y="3421117"/>
            <a:chExt cx="11538929" cy="2367033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8954814" y="3421117"/>
              <a:ext cx="1398323" cy="315311"/>
            </a:xfrm>
            <a:prstGeom prst="straightConnector1">
              <a:avLst/>
            </a:prstGeom>
            <a:ln w="57150">
              <a:solidFill>
                <a:srgbClr val="FF00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8954814" y="3736428"/>
              <a:ext cx="1398323" cy="441434"/>
            </a:xfrm>
            <a:prstGeom prst="straightConnector1">
              <a:avLst/>
            </a:prstGeom>
            <a:ln w="57150">
              <a:solidFill>
                <a:srgbClr val="FF00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26535" y="5326485"/>
              <a:ext cx="115389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Distributions of states the agent will encounter during test may differ from training!</a:t>
              </a:r>
              <a:endParaRPr lang="en-US" sz="24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cxnSp>
          <p:nvCxnSpPr>
            <p:cNvPr id="19" name="Straight Arrow Connector 18"/>
            <p:cNvCxnSpPr>
              <a:stCxn id="17" idx="3"/>
            </p:cNvCxnSpPr>
            <p:nvPr/>
          </p:nvCxnSpPr>
          <p:spPr>
            <a:xfrm flipH="1" flipV="1">
              <a:off x="10353138" y="3728546"/>
              <a:ext cx="1512326" cy="1828772"/>
            </a:xfrm>
            <a:prstGeom prst="curvedConnector4">
              <a:avLst>
                <a:gd name="adj1" fmla="val -15116"/>
                <a:gd name="adj2" fmla="val 56311"/>
              </a:avLst>
            </a:prstGeom>
            <a:ln w="57150">
              <a:solidFill>
                <a:srgbClr val="FF000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Katerina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Fragkiadaki</a:t>
            </a:r>
            <a:endParaRPr lang="en-US" sz="1600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Signup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7385" y="1684374"/>
            <a:ext cx="8893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venir Heavy" charset="0"/>
                <a:ea typeface="Avenir Heavy" charset="0"/>
                <a:cs typeface="Avenir Heavy" charset="0"/>
              </a:rPr>
              <a:t>Sign up your team (maybe just you) by Oct. 4</a:t>
            </a:r>
            <a:r>
              <a:rPr lang="en-US" sz="2800" b="1" baseline="30000" dirty="0" smtClean="0">
                <a:latin typeface="Avenir Heavy" charset="0"/>
                <a:ea typeface="Avenir Heavy" charset="0"/>
                <a:cs typeface="Avenir Heavy" charset="0"/>
              </a:rPr>
              <a:t>th</a:t>
            </a:r>
            <a:r>
              <a:rPr lang="en-US" sz="2800" b="1" dirty="0" smtClean="0">
                <a:latin typeface="Avenir Heavy" charset="0"/>
                <a:ea typeface="Avenir Heavy" charset="0"/>
                <a:cs typeface="Avenir Heavy" charset="0"/>
              </a:rPr>
              <a:t>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1-sentence description of your project direction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I will set time slots for us to meet on Oct 7</a:t>
            </a:r>
            <a:r>
              <a:rPr lang="en-US" sz="2800" baseline="30000" dirty="0" smtClean="0"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4864" y="3660052"/>
            <a:ext cx="5022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venir Medium" charset="0"/>
                <a:ea typeface="Avenir Medium" charset="0"/>
                <a:cs typeface="Avenir Medium" charset="0"/>
                <a:hlinkClick r:id="rId2"/>
              </a:rPr>
              <a:t>https://</a:t>
            </a:r>
            <a:r>
              <a:rPr lang="en-US" sz="3600" dirty="0" smtClean="0">
                <a:latin typeface="Avenir Medium" charset="0"/>
                <a:ea typeface="Avenir Medium" charset="0"/>
                <a:cs typeface="Avenir Medium" charset="0"/>
                <a:hlinkClick r:id="rId2"/>
              </a:rPr>
              <a:t>bit.ly/2o84ni9</a:t>
            </a:r>
            <a:endParaRPr lang="en-US" sz="3600" dirty="0" smtClean="0">
              <a:latin typeface="Avenir Medium" charset="0"/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Behavior Cloning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437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Data Distribution Miss-match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57" y="1837048"/>
            <a:ext cx="9826087" cy="3562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Yisong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 Yue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Behavior Cloning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437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Data Distribution Miss-match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21" y="950099"/>
            <a:ext cx="9335158" cy="537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Yisong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 Yue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7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Behavior Cloning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318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Compounding Errors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4582" y="1606215"/>
                <a:ext cx="11502034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achieves an error rate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𝜖</m:t>
                    </m:r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for states induced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, then over a T length trajectory the expected number of errors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𝑚𝑖𝑠𝑡𝑎𝑘𝑒𝑠</m:t>
                        </m:r>
                      </m:e>
                    </m:d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= 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𝑇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𝜖</m:t>
                    </m:r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 </a:t>
                </a:r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82" y="1606215"/>
                <a:ext cx="11502034" cy="874663"/>
              </a:xfrm>
              <a:prstGeom prst="rect">
                <a:avLst/>
              </a:prstGeom>
              <a:blipFill rotWithShape="0">
                <a:blip r:embed="rId2"/>
                <a:stretch>
                  <a:fillRect t="-4861"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130809"/>
            <a:ext cx="7909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Efficient reductions for imitation </a:t>
            </a:r>
            <a:r>
              <a:rPr lang="en-US" dirty="0" smtClean="0"/>
              <a:t>learning, 2010.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585" y="2175641"/>
            <a:ext cx="10041904" cy="318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 </a:t>
            </a:r>
            <a:r>
              <a:rPr lang="mr-IN" dirty="0"/>
              <a:t>–</a:t>
            </a:r>
            <a:r>
              <a:rPr lang="en-US" dirty="0"/>
              <a:t> Behavior Cloning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Behavior Cloning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0333" y="1730415"/>
            <a:ext cx="9451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Use set of demonstrations as if they were targets for a supervised learning task and minimizing 1-step error for your policy. Super simple but has trouble with dataset miss-match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.</a:t>
            </a:r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363" y="3614012"/>
            <a:ext cx="10728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When to use this?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the state space is well-covered by the demonstrator.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recovering from 1-step deviations is easy.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To pre-train before doing a full RL approach.</a:t>
            </a:r>
          </a:p>
        </p:txBody>
      </p:sp>
    </p:spTree>
    <p:extLst>
      <p:ext uri="{BB962C8B-B14F-4D97-AF65-F5344CB8AC3E}">
        <p14:creationId xmlns:p14="http://schemas.microsoft.com/office/powerpoint/2010/main" val="7363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Imitation Learning</a:t>
            </a:r>
            <a:br>
              <a:rPr lang="en-US" dirty="0" smtClean="0"/>
            </a:br>
            <a:r>
              <a:rPr lang="en-US" sz="4000" dirty="0" smtClean="0"/>
              <a:t>Direct Policy Learning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430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Direct Policy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437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Data Distribution Miss-match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21" y="950099"/>
            <a:ext cx="9335158" cy="537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Yisong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 Yue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Interactive Direct Policy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651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Why is this a problem for Behavior Cloning?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562" y="2451380"/>
            <a:ext cx="984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Train a policy that behaves the same in states the demonstrations visit.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582" y="3405350"/>
            <a:ext cx="8237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What if we had a demonstration policy we could query?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520693" y="1657114"/>
                <a:ext cx="715061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∼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 </m:t>
                          </m:r>
                          <m:r>
                            <a:rPr lang="en-US" sz="32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mr-IN" sz="320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𝑠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)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i="0" dirty="0" smtClean="0"/>
                            <m:t> 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693" y="1657114"/>
                <a:ext cx="7150612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20693" y="4359320"/>
                <a:ext cx="7195495" cy="635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𝜽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 </m:t>
                          </m:r>
                          <m:r>
                            <a:rPr lang="en-US" sz="32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mr-IN" sz="320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𝑠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)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i="0" dirty="0" smtClean="0"/>
                            <m:t> 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693" y="4359320"/>
                <a:ext cx="7195495" cy="6359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47813" y="5314254"/>
                <a:ext cx="110963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Removes state miss-match, but requires us to evaluate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  <a:ea typeface="Avenir Book" charset="0"/>
                        <a:cs typeface="Avenir Book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for arbitrary states.</a:t>
                </a:r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13" y="5314254"/>
                <a:ext cx="11096371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879" t="-108000" b="-1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68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871" y="1840679"/>
            <a:ext cx="4478553" cy="3245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Interactive Direct Policy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2026796"/>
            <a:ext cx="295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A Naïve Algorithm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2157" y="3982261"/>
                <a:ext cx="6825816" cy="1608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Avenir Book" charset="0"/>
                    <a:ea typeface="Avenir Book" charset="0"/>
                    <a:cs typeface="Avenir Book" charset="0"/>
                  </a:rPr>
                  <a:t>Estimate state </a:t>
                </a:r>
                <a:r>
                  <a:rPr lang="en-US" sz="2400" b="1" dirty="0">
                    <a:latin typeface="Avenir Book" charset="0"/>
                    <a:ea typeface="Avenir Book" charset="0"/>
                    <a:cs typeface="Avenir Book" charset="0"/>
                  </a:rPr>
                  <a:t>s</a:t>
                </a:r>
                <a:r>
                  <a:rPr lang="en-US" sz="2400" b="1" dirty="0" smtClean="0">
                    <a:latin typeface="Avenir Book" charset="0"/>
                    <a:ea typeface="Avenir Book" charset="0"/>
                    <a:cs typeface="Avenir Book" charset="0"/>
                  </a:rPr>
                  <a:t>pace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𝐬</m:t>
                    </m:r>
                    <m:r>
                      <m:rPr>
                        <m:lit/>
                      </m:rPr>
                      <a:rPr lang="en-US" sz="2400" b="1" i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∼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𝜽</m:t>
                        </m:r>
                      </m:sub>
                    </m:sSub>
                  </m:oMath>
                </a14:m>
                <a:r>
                  <a:rPr lang="en-US" sz="2400" b="1" dirty="0" smtClean="0">
                    <a:latin typeface="Avenir Book" charset="0"/>
                    <a:ea typeface="Avenir Book" charset="0"/>
                    <a:cs typeface="Avenir Book" charset="0"/>
                  </a:rPr>
                  <a:t> and collect demonstrations</a:t>
                </a:r>
              </a:p>
              <a:p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   Rollout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𝜃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to generate a set of states, query </a:t>
                </a:r>
              </a:p>
              <a:p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to generate a new dataset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157" y="3982261"/>
                <a:ext cx="6825816" cy="1608967"/>
              </a:xfrm>
              <a:prstGeom prst="rect">
                <a:avLst/>
              </a:prstGeom>
              <a:blipFill rotWithShape="0">
                <a:blip r:embed="rId3"/>
                <a:stretch>
                  <a:fillRect l="-1339" t="-30303"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20693" y="961930"/>
                <a:ext cx="7195495" cy="635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charset="0"/>
                          <a:ea typeface="Avenir Book" charset="0"/>
                          <a:cs typeface="Avenir Book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𝜽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 </m:t>
                          </m:r>
                          <m:r>
                            <a:rPr lang="en-US" sz="3200" i="1"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mr-IN" sz="320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charset="0"/>
                                      <a:ea typeface="Avenir Book" charset="0"/>
                                      <a:cs typeface="Avenir Book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𝑠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Avenir Book" charset="0"/>
                                  <a:cs typeface="Avenir Book" charset="0"/>
                                </a:rPr>
                                <m:t>)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i="0" dirty="0" smtClean="0"/>
                            <m:t> 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693" y="961930"/>
                <a:ext cx="7195495" cy="6359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82156" y="2593095"/>
                <a:ext cx="6505179" cy="870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Avenir Book" charset="0"/>
                    <a:ea typeface="Avenir Book" charset="0"/>
                    <a:cs typeface="Avenir Book" charset="0"/>
                  </a:rPr>
                  <a:t>Estimate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parameters</a:t>
                </a:r>
              </a:p>
              <a:p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   Train </a:t>
                </a:r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a policy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𝜃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 using behavior cloning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156" y="2593095"/>
                <a:ext cx="6505179" cy="870303"/>
              </a:xfrm>
              <a:prstGeom prst="rect">
                <a:avLst/>
              </a:prstGeom>
              <a:blipFill rotWithShape="0">
                <a:blip r:embed="rId5"/>
                <a:stretch>
                  <a:fillRect l="-1406" t="-489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/>
          <p:cNvSpPr/>
          <p:nvPr/>
        </p:nvSpPr>
        <p:spPr>
          <a:xfrm>
            <a:off x="889626" y="3144455"/>
            <a:ext cx="504497" cy="1308538"/>
          </a:xfrm>
          <a:prstGeom prst="arc">
            <a:avLst>
              <a:gd name="adj1" fmla="val 16200000"/>
              <a:gd name="adj2" fmla="val 13894127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11494" y="5749664"/>
            <a:ext cx="8569012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Not guaranteed to converge / </a:t>
            </a:r>
            <a:r>
              <a:rPr lang="en-US" sz="32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might oscillate.</a:t>
            </a:r>
            <a:endParaRPr lang="en-US" sz="32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5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Interactive Direct Policy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62" y="721177"/>
            <a:ext cx="8649476" cy="53602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4966" y="6154320"/>
            <a:ext cx="9722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A Reduction of Imitation Learning and Structured Prediction to No-Regret Online Learning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7076" y="2534192"/>
            <a:ext cx="10179862" cy="1734207"/>
            <a:chOff x="97076" y="2534192"/>
            <a:chExt cx="10179862" cy="1734207"/>
          </a:xfrm>
        </p:grpSpPr>
        <p:sp>
          <p:nvSpPr>
            <p:cNvPr id="14" name="Rounded Rectangle 13"/>
            <p:cNvSpPr/>
            <p:nvPr/>
          </p:nvSpPr>
          <p:spPr>
            <a:xfrm>
              <a:off x="1939160" y="2534192"/>
              <a:ext cx="8337778" cy="1734207"/>
            </a:xfrm>
            <a:prstGeom prst="roundRect">
              <a:avLst>
                <a:gd name="adj" fmla="val 4539"/>
              </a:avLst>
            </a:prstGeom>
            <a:noFill/>
            <a:ln w="57150">
              <a:solidFill>
                <a:srgbClr val="FF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7076" y="3216629"/>
              <a:ext cx="17244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Collect Data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2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Interactive Direct Policy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62" y="721177"/>
            <a:ext cx="8649476" cy="53602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4966" y="6154320"/>
            <a:ext cx="9722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A Reduction of Imitation Learning and Structured Prediction to No-Regret Online Learning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39160" y="4209393"/>
            <a:ext cx="8337778" cy="484675"/>
          </a:xfrm>
          <a:prstGeom prst="roundRect">
            <a:avLst>
              <a:gd name="adj" fmla="val 4539"/>
            </a:avLst>
          </a:prstGeom>
          <a:noFill/>
          <a:ln w="57150">
            <a:solidFill>
              <a:srgbClr val="FF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446" y="4036231"/>
            <a:ext cx="13217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Behavior</a:t>
            </a:r>
            <a:br>
              <a:rPr lang="en-US" sz="2400" b="1" smtClean="0">
                <a:solidFill>
                  <a:srgbClr val="FF0000"/>
                </a:solidFill>
              </a:rPr>
            </a:br>
            <a:r>
              <a:rPr lang="en-US" sz="2400" b="1" smtClean="0">
                <a:solidFill>
                  <a:srgbClr val="FF0000"/>
                </a:solidFill>
              </a:rPr>
              <a:t>Cloning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7385" y="1192884"/>
            <a:ext cx="88933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Intro and Some Notation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Imitation Learning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Behavior Cloning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Direct Policy Learning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Sketch of Inverse Reinforcement Learning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Reinforcement Learning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Policy-based (REINFORCE, Actor-Critic</a:t>
            </a: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Value-based  (Q-Learning)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Model-based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Interactive Direct Policy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5" y="721177"/>
            <a:ext cx="8649476" cy="53602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4966" y="6154320"/>
            <a:ext cx="9722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A Reduction of Imitation Learning and Structured Prediction to No-Regret Online Learning</a:t>
            </a: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5176568" y="1723208"/>
            <a:ext cx="1464280" cy="623514"/>
          </a:xfrm>
          <a:prstGeom prst="straightConnector1">
            <a:avLst/>
          </a:prstGeom>
          <a:ln w="57150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40848" y="1353491"/>
                <a:ext cx="5145768" cy="7394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4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Not an actual convex combination. </a:t>
                </a:r>
              </a:p>
              <a:p>
                <a:r>
                  <a:rPr lang="en-US" sz="2000" b="1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Expert chooses controls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𝜷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 smtClean="0">
                    <a:solidFill>
                      <a:srgbClr val="FF00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endParaRPr lang="en-US" sz="2000" b="1" dirty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848" y="1353491"/>
                <a:ext cx="5145768" cy="739433"/>
              </a:xfrm>
              <a:prstGeom prst="rect">
                <a:avLst/>
              </a:prstGeom>
              <a:blipFill rotWithShape="0">
                <a:blip r:embed="rId3"/>
                <a:stretch>
                  <a:fillRect l="-1063" t="-3252" b="-11382"/>
                </a:stretch>
              </a:blipFill>
              <a:ln>
                <a:solidFill>
                  <a:srgbClr val="FF000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415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Imitation Learning </a:t>
            </a:r>
            <a:r>
              <a:rPr lang="mr-IN" dirty="0" smtClean="0"/>
              <a:t>–</a:t>
            </a:r>
            <a:r>
              <a:rPr lang="en-US" dirty="0" smtClean="0"/>
              <a:t> Interactive Direct Policy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30818" y="1164504"/>
            <a:ext cx="735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DAGGER is a </a:t>
            </a:r>
            <a:r>
              <a:rPr lang="en-US" sz="2400" dirty="0" smtClean="0">
                <a:latin typeface="Avenir Medium" charset="0"/>
                <a:ea typeface="Avenir Medium" charset="0"/>
                <a:cs typeface="Avenir Medium" charset="0"/>
              </a:rPr>
              <a:t>Dataset Aggregation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based approach.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23" t="58177" r="2132" b="34495"/>
          <a:stretch/>
        </p:blipFill>
        <p:spPr>
          <a:xfrm>
            <a:off x="1861317" y="1885986"/>
            <a:ext cx="8307442" cy="39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30818" y="3466560"/>
            <a:ext cx="6528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Alternative approaches do </a:t>
            </a:r>
            <a:r>
              <a:rPr lang="en-US" sz="2400" dirty="0" smtClean="0">
                <a:latin typeface="Avenir Medium" charset="0"/>
                <a:ea typeface="Avenir Medium" charset="0"/>
                <a:cs typeface="Avenir Medium" charset="0"/>
              </a:rPr>
              <a:t>Policy Aggregation</a:t>
            </a:r>
            <a:endParaRPr lang="en-US" sz="2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5261"/>
          <a:stretch/>
        </p:blipFill>
        <p:spPr>
          <a:xfrm>
            <a:off x="2422853" y="4119177"/>
            <a:ext cx="6337300" cy="473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66192" y="4937619"/>
            <a:ext cx="8450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venir Book" charset="0"/>
                <a:ea typeface="Avenir Book" charset="0"/>
                <a:cs typeface="Avenir Book" charset="0"/>
              </a:rPr>
              <a:t>SMILe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from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Efficient Reductions for Imitation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Learning, 2010</a:t>
            </a:r>
          </a:p>
          <a:p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SEARN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from Search-based Structured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Prediction, 2009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4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 </a:t>
            </a:r>
            <a:r>
              <a:rPr lang="mr-IN" dirty="0"/>
              <a:t>–</a:t>
            </a:r>
            <a:r>
              <a:rPr lang="en-US" dirty="0"/>
              <a:t> Interactive Direct Policy Learning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4962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Interactive Direct Policy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0333" y="1730415"/>
            <a:ext cx="945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Iteratively perform behavior cloning and then query an expert demonstrator to label newly entered states.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363" y="3614012"/>
            <a:ext cx="10728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When to use this?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querying the expert is cheap!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Why not just use that expert? Some cases “expert actions” are easy to compute, but their relation to the observed state may not be.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executing a possibly bad policy is safe.</a:t>
            </a:r>
          </a:p>
        </p:txBody>
      </p:sp>
    </p:spTree>
    <p:extLst>
      <p:ext uri="{BB962C8B-B14F-4D97-AF65-F5344CB8AC3E}">
        <p14:creationId xmlns:p14="http://schemas.microsoft.com/office/powerpoint/2010/main" val="19149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Imitation Learning</a:t>
            </a:r>
            <a:br>
              <a:rPr lang="en-US" dirty="0" smtClean="0"/>
            </a:br>
            <a:r>
              <a:rPr lang="en-US" sz="4000" dirty="0" smtClean="0"/>
              <a:t>Inverse Reinforcement Learning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471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Inverse Reinforcement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4756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Inverse Reinforcement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6839" y="1596116"/>
                <a:ext cx="11018323" cy="851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Given dataset of trajectories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𝐷</m:t>
                    </m:r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from an expert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, find a reward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𝑟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such that:  </a:t>
                </a:r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39" y="1596116"/>
                <a:ext cx="11018323" cy="851195"/>
              </a:xfrm>
              <a:prstGeom prst="rect">
                <a:avLst/>
              </a:prstGeom>
              <a:blipFill rotWithShape="0">
                <a:blip r:embed="rId2"/>
                <a:stretch>
                  <a:fillRect t="-56115" b="-26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1706" y="2870617"/>
                <a:ext cx="4847289" cy="475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𝑎𝑟𝑔𝑚𝑎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706" y="2870617"/>
                <a:ext cx="4847289" cy="47583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3069468" y="4096986"/>
            <a:ext cx="6053064" cy="1652267"/>
            <a:chOff x="2339438" y="4096986"/>
            <a:chExt cx="6053064" cy="1652267"/>
          </a:xfrm>
        </p:grpSpPr>
        <p:sp>
          <p:nvSpPr>
            <p:cNvPr id="7" name="Oval 6"/>
            <p:cNvSpPr/>
            <p:nvPr/>
          </p:nvSpPr>
          <p:spPr>
            <a:xfrm>
              <a:off x="2339438" y="4096986"/>
              <a:ext cx="1652267" cy="16522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  <a:latin typeface="Avenir Heavy" charset="0"/>
                  <a:ea typeface="Avenir Heavy" charset="0"/>
                  <a:cs typeface="Avenir Heavy" charset="0"/>
                </a:rPr>
                <a:t>Learn Reward Function</a:t>
              </a:r>
              <a:endParaRPr lang="en-US" b="1" dirty="0">
                <a:solidFill>
                  <a:sysClr val="windowText" lastClr="00000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539837" y="4096986"/>
              <a:ext cx="1652267" cy="16522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  <a:latin typeface="Avenir Heavy" charset="0"/>
                  <a:ea typeface="Avenir Heavy" charset="0"/>
                  <a:cs typeface="Avenir Heavy" charset="0"/>
                </a:rPr>
                <a:t>Run RL to Learn Policy</a:t>
              </a:r>
              <a:endParaRPr lang="en-US" b="1" dirty="0">
                <a:solidFill>
                  <a:sysClr val="windowText" lastClr="00000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740235" y="4096986"/>
              <a:ext cx="1652267" cy="16522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  <a:latin typeface="Avenir Heavy" charset="0"/>
                  <a:ea typeface="Avenir Heavy" charset="0"/>
                  <a:cs typeface="Avenir Heavy" charset="0"/>
                </a:rPr>
                <a:t>Compare Policy with Expert</a:t>
              </a:r>
              <a:endParaRPr lang="en-US" b="1" dirty="0">
                <a:solidFill>
                  <a:sysClr val="windowText" lastClr="00000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cxnSp>
          <p:nvCxnSpPr>
            <p:cNvPr id="11" name="Straight Arrow Connector 10"/>
            <p:cNvCxnSpPr>
              <a:stCxn id="7" idx="6"/>
              <a:endCxn id="9" idx="2"/>
            </p:cNvCxnSpPr>
            <p:nvPr/>
          </p:nvCxnSpPr>
          <p:spPr>
            <a:xfrm>
              <a:off x="3991705" y="4923120"/>
              <a:ext cx="54813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6"/>
              <a:endCxn id="10" idx="2"/>
            </p:cNvCxnSpPr>
            <p:nvPr/>
          </p:nvCxnSpPr>
          <p:spPr>
            <a:xfrm>
              <a:off x="6192104" y="4923120"/>
              <a:ext cx="54813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6"/>
              <a:endCxn id="7" idx="2"/>
            </p:cNvCxnSpPr>
            <p:nvPr/>
          </p:nvCxnSpPr>
          <p:spPr>
            <a:xfrm flipH="1">
              <a:off x="2339438" y="4923120"/>
              <a:ext cx="6053064" cy="12700"/>
            </a:xfrm>
            <a:prstGeom prst="bentConnector5">
              <a:avLst>
                <a:gd name="adj1" fmla="val -3777"/>
                <a:gd name="adj2" fmla="val 8679016"/>
                <a:gd name="adj3" fmla="val 106524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03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Inverse Reinforcement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4756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Inverse Reinforcement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6839" y="1596116"/>
                <a:ext cx="11018323" cy="851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Given dataset of trajectories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𝐷</m:t>
                    </m:r>
                    <m:r>
                      <a:rPr lang="en-US" sz="2400" i="1"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  <a:ea typeface="Avenir Book" charset="0"/>
                                        <a:cs typeface="Avenir Book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  <a:ea typeface="Avenir Book" charset="0"/>
                                            <a:cs typeface="Avenir Book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  <a:ea typeface="Avenir Book" charset="0"/>
                                    <a:cs typeface="Avenir Book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  <a:ea typeface="Avenir Book" charset="0"/>
                                <a:cs typeface="Avenir Book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𝑖</m:t>
                        </m:r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from an expert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, find a reward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𝑟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400" dirty="0" smtClean="0">
                    <a:latin typeface="Avenir Book" charset="0"/>
                    <a:ea typeface="Avenir Book" charset="0"/>
                    <a:cs typeface="Avenir Book" charset="0"/>
                  </a:rPr>
                  <a:t> such that:  </a:t>
                </a:r>
                <a:endParaRPr lang="en-US" sz="24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39" y="1596116"/>
                <a:ext cx="11018323" cy="851195"/>
              </a:xfrm>
              <a:prstGeom prst="rect">
                <a:avLst/>
              </a:prstGeom>
              <a:blipFill rotWithShape="0">
                <a:blip r:embed="rId2"/>
                <a:stretch>
                  <a:fillRect t="-56115" b="-26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1706" y="2870617"/>
                <a:ext cx="4847289" cy="475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𝑎𝑟𝑔𝑚𝑎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706" y="2870617"/>
                <a:ext cx="4847289" cy="47583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3069468" y="4096986"/>
            <a:ext cx="6053064" cy="1652267"/>
            <a:chOff x="2339438" y="4096986"/>
            <a:chExt cx="6053064" cy="1652267"/>
          </a:xfrm>
        </p:grpSpPr>
        <p:sp>
          <p:nvSpPr>
            <p:cNvPr id="7" name="Oval 6"/>
            <p:cNvSpPr/>
            <p:nvPr/>
          </p:nvSpPr>
          <p:spPr>
            <a:xfrm>
              <a:off x="2339438" y="4096986"/>
              <a:ext cx="1652267" cy="16522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  <a:latin typeface="Avenir Heavy" charset="0"/>
                  <a:ea typeface="Avenir Heavy" charset="0"/>
                  <a:cs typeface="Avenir Heavy" charset="0"/>
                </a:rPr>
                <a:t>Learn Reward Function</a:t>
              </a:r>
              <a:endParaRPr lang="en-US" b="1" dirty="0">
                <a:solidFill>
                  <a:sysClr val="windowText" lastClr="00000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539837" y="4096986"/>
              <a:ext cx="1652267" cy="1652267"/>
            </a:xfrm>
            <a:prstGeom prst="ellipse">
              <a:avLst/>
            </a:prstGeom>
            <a:solidFill>
              <a:srgbClr val="FF000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Run RL to Learn Policy</a:t>
              </a:r>
              <a:endParaRPr lang="en-US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740235" y="4096986"/>
              <a:ext cx="1652267" cy="16522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  <a:latin typeface="Avenir Heavy" charset="0"/>
                  <a:ea typeface="Avenir Heavy" charset="0"/>
                  <a:cs typeface="Avenir Heavy" charset="0"/>
                </a:rPr>
                <a:t>Compare Policy with Expert</a:t>
              </a:r>
              <a:endParaRPr lang="en-US" b="1" dirty="0">
                <a:solidFill>
                  <a:sysClr val="windowText" lastClr="000000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cxnSp>
          <p:nvCxnSpPr>
            <p:cNvPr id="11" name="Straight Arrow Connector 10"/>
            <p:cNvCxnSpPr>
              <a:stCxn id="7" idx="6"/>
              <a:endCxn id="9" idx="2"/>
            </p:cNvCxnSpPr>
            <p:nvPr/>
          </p:nvCxnSpPr>
          <p:spPr>
            <a:xfrm>
              <a:off x="3991705" y="4923120"/>
              <a:ext cx="54813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6"/>
              <a:endCxn id="10" idx="2"/>
            </p:cNvCxnSpPr>
            <p:nvPr/>
          </p:nvCxnSpPr>
          <p:spPr>
            <a:xfrm>
              <a:off x="6192104" y="4923120"/>
              <a:ext cx="54813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6"/>
              <a:endCxn id="7" idx="2"/>
            </p:cNvCxnSpPr>
            <p:nvPr/>
          </p:nvCxnSpPr>
          <p:spPr>
            <a:xfrm flipH="1">
              <a:off x="2339438" y="4923120"/>
              <a:ext cx="6053064" cy="12700"/>
            </a:xfrm>
            <a:prstGeom prst="bentConnector5">
              <a:avLst>
                <a:gd name="adj1" fmla="val -3777"/>
                <a:gd name="adj2" fmla="val 8679016"/>
                <a:gd name="adj3" fmla="val 106524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27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8431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Embodied Agent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57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617220"/>
            <a:ext cx="0" cy="53149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410990" y="2620910"/>
            <a:ext cx="5405498" cy="3036491"/>
            <a:chOff x="187525" y="748593"/>
            <a:chExt cx="5405498" cy="3036491"/>
          </a:xfrm>
        </p:grpSpPr>
        <p:grpSp>
          <p:nvGrpSpPr>
            <p:cNvPr id="5" name="Group 4"/>
            <p:cNvGrpSpPr/>
            <p:nvPr/>
          </p:nvGrpSpPr>
          <p:grpSpPr>
            <a:xfrm>
              <a:off x="187525" y="748593"/>
              <a:ext cx="5405498" cy="3036491"/>
              <a:chOff x="832892" y="1341534"/>
              <a:chExt cx="9287161" cy="5216982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834332" y="2861604"/>
                <a:ext cx="1976919" cy="1623353"/>
              </a:xfrm>
              <a:prstGeom prst="roundRect">
                <a:avLst>
                  <a:gd name="adj" fmla="val 7968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  <a:latin typeface="Avenir Heavy" charset="0"/>
                    <a:ea typeface="Avenir Heavy" charset="0"/>
                    <a:cs typeface="Avenir Heavy" charset="0"/>
                  </a:rPr>
                  <a:t>Agent</a:t>
                </a:r>
                <a:endParaRPr lang="en-US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449665" y="2470486"/>
                <a:ext cx="2670388" cy="3040139"/>
                <a:chOff x="6818205" y="1930159"/>
                <a:chExt cx="2670388" cy="3040139"/>
              </a:xfrm>
            </p:grpSpPr>
            <p:pic>
              <p:nvPicPr>
                <p:cNvPr id="5122" name="Picture 2" descr="mage result for world black and white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5570" y="1930159"/>
                  <a:ext cx="2435660" cy="24055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6818205" y="4335750"/>
                  <a:ext cx="2670388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Environment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3822792" y="1341534"/>
                <a:ext cx="4962068" cy="1520070"/>
                <a:chOff x="3191332" y="801207"/>
                <a:chExt cx="4962068" cy="1520070"/>
              </a:xfrm>
            </p:grpSpPr>
            <p:cxnSp>
              <p:nvCxnSpPr>
                <p:cNvPr id="13" name="Elbow Connector 12"/>
                <p:cNvCxnSpPr/>
                <p:nvPr/>
              </p:nvCxnSpPr>
              <p:spPr>
                <a:xfrm rot="5400000" flipH="1" flipV="1">
                  <a:off x="5476807" y="-355316"/>
                  <a:ext cx="391118" cy="4962068"/>
                </a:xfrm>
                <a:prstGeom prst="bentConnector3">
                  <a:avLst>
                    <a:gd name="adj1" fmla="val 241708"/>
                  </a:avLst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4911735" y="801207"/>
                  <a:ext cx="1521262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smtClean="0">
                      <a:latin typeface="Avenir Heavy" charset="0"/>
                      <a:ea typeface="Avenir Heavy" charset="0"/>
                      <a:cs typeface="Avenir Heavy" charset="0"/>
                    </a:rPr>
                    <a:t>Action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822793" y="4484956"/>
                <a:ext cx="4962067" cy="2073560"/>
                <a:chOff x="6329830" y="629468"/>
                <a:chExt cx="4962067" cy="2073560"/>
              </a:xfrm>
            </p:grpSpPr>
            <p:cxnSp>
              <p:nvCxnSpPr>
                <p:cNvPr id="27" name="Elbow Connector 26"/>
                <p:cNvCxnSpPr>
                  <a:stCxn id="9" idx="2"/>
                  <a:endCxn id="15" idx="2"/>
                </p:cNvCxnSpPr>
                <p:nvPr/>
              </p:nvCxnSpPr>
              <p:spPr>
                <a:xfrm rot="5400000" flipH="1">
                  <a:off x="8298029" y="-1338731"/>
                  <a:ext cx="1025669" cy="4962067"/>
                </a:xfrm>
                <a:prstGeom prst="bentConnector3">
                  <a:avLst>
                    <a:gd name="adj1" fmla="val -38293"/>
                  </a:avLst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7509048" y="2068480"/>
                  <a:ext cx="2603627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Observation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832892" y="2101154"/>
                <a:ext cx="2001440" cy="1572126"/>
                <a:chOff x="3319146" y="2345660"/>
                <a:chExt cx="2001440" cy="1572126"/>
              </a:xfrm>
            </p:grpSpPr>
            <p:cxnSp>
              <p:nvCxnSpPr>
                <p:cNvPr id="36" name="Elbow Connector 35"/>
                <p:cNvCxnSpPr>
                  <a:stCxn id="37" idx="2"/>
                  <a:endCxn id="15" idx="1"/>
                </p:cNvCxnSpPr>
                <p:nvPr/>
              </p:nvCxnSpPr>
              <p:spPr>
                <a:xfrm rot="16200000" flipH="1">
                  <a:off x="4146593" y="2743793"/>
                  <a:ext cx="937579" cy="1410407"/>
                </a:xfrm>
                <a:prstGeom prst="bentConnector2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>
                <a:xfrm>
                  <a:off x="3319146" y="2345660"/>
                  <a:ext cx="1182065" cy="6345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 smtClean="0">
                      <a:latin typeface="Avenir Heavy" charset="0"/>
                      <a:ea typeface="Avenir Heavy" charset="0"/>
                      <a:cs typeface="Avenir Heavy" charset="0"/>
                    </a:rPr>
                    <a:t>Goal</a:t>
                  </a:r>
                  <a:endParaRPr lang="en-US" b="1" dirty="0">
                    <a:latin typeface="Avenir Heavy" charset="0"/>
                    <a:ea typeface="Avenir Heavy" charset="0"/>
                    <a:cs typeface="Avenir Heavy" charset="0"/>
                  </a:endParaRPr>
                </a:p>
              </p:txBody>
            </p:sp>
          </p:grpSp>
        </p:grpSp>
        <p:cxnSp>
          <p:nvCxnSpPr>
            <p:cNvPr id="40" name="Elbow Connector 39"/>
            <p:cNvCxnSpPr>
              <a:stCxn id="5122" idx="1"/>
              <a:endCxn id="15" idx="3"/>
            </p:cNvCxnSpPr>
            <p:nvPr/>
          </p:nvCxnSpPr>
          <p:spPr>
            <a:xfrm rot="10800000">
              <a:off x="2503090" y="2105763"/>
              <a:ext cx="1603973" cy="1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965586" y="1736426"/>
              <a:ext cx="10028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smtClean="0">
                  <a:latin typeface="Avenir Heavy" charset="0"/>
                  <a:ea typeface="Avenir Heavy" charset="0"/>
                  <a:cs typeface="Avenir Heavy" charset="0"/>
                </a:rPr>
                <a:t>Reward</a:t>
              </a:r>
              <a:endParaRPr lang="en-US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9848" y="2620910"/>
            <a:ext cx="5405498" cy="3036491"/>
            <a:chOff x="832892" y="1341534"/>
            <a:chExt cx="9287161" cy="5216982"/>
          </a:xfrm>
        </p:grpSpPr>
        <p:sp>
          <p:nvSpPr>
            <p:cNvPr id="43" name="Rounded Rectangle 42"/>
            <p:cNvSpPr/>
            <p:nvPr/>
          </p:nvSpPr>
          <p:spPr>
            <a:xfrm>
              <a:off x="2834332" y="2861604"/>
              <a:ext cx="1976919" cy="1623353"/>
            </a:xfrm>
            <a:prstGeom prst="roundRect">
              <a:avLst>
                <a:gd name="adj" fmla="val 7968"/>
              </a:avLst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  <a:endParaRPr lang="en-US" b="1" dirty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449665" y="2470486"/>
              <a:ext cx="2670388" cy="3040139"/>
              <a:chOff x="6818205" y="1930159"/>
              <a:chExt cx="2670388" cy="3040139"/>
            </a:xfrm>
          </p:grpSpPr>
          <p:pic>
            <p:nvPicPr>
              <p:cNvPr id="54" name="Picture 2" descr="mage result for world black and whit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570" y="1930159"/>
                <a:ext cx="2435660" cy="2405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6818205" y="4335750"/>
                <a:ext cx="2670388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Environment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822792" y="1341534"/>
              <a:ext cx="4962068" cy="1520070"/>
              <a:chOff x="3191332" y="801207"/>
              <a:chExt cx="4962068" cy="1520070"/>
            </a:xfrm>
          </p:grpSpPr>
          <p:cxnSp>
            <p:nvCxnSpPr>
              <p:cNvPr id="52" name="Elbow Connector 51"/>
              <p:cNvCxnSpPr/>
              <p:nvPr/>
            </p:nvCxnSpPr>
            <p:spPr>
              <a:xfrm rot="5400000" flipH="1" flipV="1">
                <a:off x="5476807" y="-355316"/>
                <a:ext cx="391118" cy="4962068"/>
              </a:xfrm>
              <a:prstGeom prst="bentConnector3">
                <a:avLst>
                  <a:gd name="adj1" fmla="val 241708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4911735" y="801207"/>
                <a:ext cx="1521262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smtClean="0">
                    <a:latin typeface="Avenir Heavy" charset="0"/>
                    <a:ea typeface="Avenir Heavy" charset="0"/>
                    <a:cs typeface="Avenir Heavy" charset="0"/>
                  </a:rPr>
                  <a:t>Action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822793" y="4484956"/>
              <a:ext cx="4962067" cy="2073560"/>
              <a:chOff x="6329830" y="629468"/>
              <a:chExt cx="4962067" cy="2073560"/>
            </a:xfrm>
          </p:grpSpPr>
          <p:cxnSp>
            <p:nvCxnSpPr>
              <p:cNvPr id="50" name="Elbow Connector 49"/>
              <p:cNvCxnSpPr>
                <a:stCxn id="49" idx="2"/>
                <a:endCxn id="55" idx="2"/>
              </p:cNvCxnSpPr>
              <p:nvPr/>
            </p:nvCxnSpPr>
            <p:spPr>
              <a:xfrm rot="5400000" flipH="1">
                <a:off x="8298029" y="-1338731"/>
                <a:ext cx="1025669" cy="4962067"/>
              </a:xfrm>
              <a:prstGeom prst="bentConnector3">
                <a:avLst>
                  <a:gd name="adj1" fmla="val -38293"/>
                </a:avLst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7509048" y="2068480"/>
                <a:ext cx="2603627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Observation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832892" y="2101154"/>
              <a:ext cx="2001440" cy="1572126"/>
              <a:chOff x="3319146" y="2345660"/>
              <a:chExt cx="2001440" cy="1572126"/>
            </a:xfrm>
          </p:grpSpPr>
          <p:cxnSp>
            <p:nvCxnSpPr>
              <p:cNvPr id="48" name="Elbow Connector 47"/>
              <p:cNvCxnSpPr>
                <a:endCxn id="55" idx="1"/>
              </p:cNvCxnSpPr>
              <p:nvPr/>
            </p:nvCxnSpPr>
            <p:spPr>
              <a:xfrm rot="16200000" flipH="1">
                <a:off x="4146593" y="2743793"/>
                <a:ext cx="937579" cy="1410407"/>
              </a:xfrm>
              <a:prstGeom prst="bentConnector2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3319146" y="2345660"/>
                <a:ext cx="1182065" cy="63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Heavy" charset="0"/>
                    <a:ea typeface="Avenir Heavy" charset="0"/>
                    <a:cs typeface="Avenir Heavy" charset="0"/>
                  </a:rPr>
                  <a:t>Goal</a:t>
                </a:r>
                <a:endParaRPr lang="en-US" b="1" dirty="0">
                  <a:latin typeface="Avenir Heavy" charset="0"/>
                  <a:ea typeface="Avenir Heavy" charset="0"/>
                  <a:cs typeface="Avenir Heavy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6334066" y="921381"/>
            <a:ext cx="3634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Reinforcement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54994" y="1494738"/>
            <a:ext cx="4886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Environment provides feedback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No examples of optimal policy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4582" y="921381"/>
            <a:ext cx="281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Imitation Learning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4363" y="1494738"/>
            <a:ext cx="4424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Have expert demonstrations</a:t>
            </a:r>
            <a:b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	(possibly interactive)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12841" y="754380"/>
            <a:ext cx="5626602" cy="5372100"/>
          </a:xfrm>
          <a:prstGeom prst="roundRect">
            <a:avLst>
              <a:gd name="adj" fmla="val 4539"/>
            </a:avLst>
          </a:prstGeom>
          <a:noFill/>
          <a:ln w="57150">
            <a:solidFill>
              <a:srgbClr val="FF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xmlns="" id="{03B3FCAA-4960-0F48-8B6F-2C5758770D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3550" y="800100"/>
                <a:ext cx="8784472" cy="52578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Avenir Medium" panose="02000503020000020003" pitchFamily="2" charset="0"/>
                  </a:rPr>
                  <a:t>Approaches to Reinforcement Learning</a:t>
                </a:r>
                <a:endParaRPr lang="en-US" sz="1200" dirty="0">
                  <a:latin typeface="Avenir Medium" panose="02000503020000020003" pitchFamily="2" charset="0"/>
                </a:endParaRPr>
              </a:p>
              <a:p>
                <a:pPr marL="0" indent="0">
                  <a:buNone/>
                </a:pPr>
                <a:endParaRPr lang="en-US" sz="1200" dirty="0"/>
              </a:p>
              <a:p>
                <a:pPr lvl="1"/>
                <a:r>
                  <a:rPr lang="en-US" sz="2800" b="1" dirty="0"/>
                  <a:t>Policy-based RL</a:t>
                </a:r>
              </a:p>
              <a:p>
                <a:pPr lvl="2"/>
                <a:r>
                  <a:rPr lang="en-US" sz="2400" dirty="0"/>
                  <a:t>Search directly for the 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lvl="2"/>
                <a:endParaRPr lang="en-US" sz="2400" dirty="0"/>
              </a:p>
              <a:p>
                <a:pPr lvl="1"/>
                <a:r>
                  <a:rPr lang="en-US" sz="2800" b="1" dirty="0"/>
                  <a:t>Value-based RL</a:t>
                </a:r>
              </a:p>
              <a:p>
                <a:pPr lvl="2"/>
                <a:r>
                  <a:rPr lang="en-US" sz="2400" dirty="0"/>
                  <a:t>Estimate the optimal action-value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3"/>
                <a:r>
                  <a:rPr lang="en-US" sz="2200" dirty="0"/>
                  <a:t>Under some fixed policy (e.g. epsilon-greedy)</a:t>
                </a:r>
                <a:endParaRPr lang="en-US" sz="2800" dirty="0"/>
              </a:p>
              <a:p>
                <a:pPr lvl="2"/>
                <a:endParaRPr lang="en-US" sz="2400" dirty="0"/>
              </a:p>
              <a:p>
                <a:pPr lvl="1"/>
                <a:r>
                  <a:rPr lang="en-US" sz="2800" b="1" dirty="0"/>
                  <a:t>Model-based RL</a:t>
                </a:r>
              </a:p>
              <a:p>
                <a:pPr lvl="2"/>
                <a:r>
                  <a:rPr lang="en-US" sz="2400" dirty="0"/>
                  <a:t>Build a model of the world</a:t>
                </a:r>
              </a:p>
              <a:p>
                <a:pPr lvl="3"/>
                <a:r>
                  <a:rPr lang="en-US" sz="2000" dirty="0"/>
                  <a:t>State transition, reward probabilities</a:t>
                </a:r>
              </a:p>
              <a:p>
                <a:pPr lvl="2"/>
                <a:r>
                  <a:rPr lang="en-US" sz="2400" dirty="0"/>
                  <a:t>Plan (e.g. by look-ahead) using model</a:t>
                </a:r>
                <a:endParaRPr lang="en-US" dirty="0"/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3B3FCAA-4960-0F48-8B6F-2C5758770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550" y="800100"/>
                <a:ext cx="8784472" cy="5257800"/>
              </a:xfrm>
              <a:prstGeom prst="rect">
                <a:avLst/>
              </a:prstGeom>
              <a:blipFill>
                <a:blip r:embed="rId2"/>
                <a:stretch>
                  <a:fillRect l="-1299" t="-1687" b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13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xmlns="" id="{03B3FCAA-4960-0F48-8B6F-2C5758770D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3549" y="800100"/>
                <a:ext cx="9672393" cy="52578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latin typeface="Avenir Book" panose="02000503020000020003" pitchFamily="2" charset="0"/>
                  </a:rPr>
                  <a:t>Deep Reinforcement Learning</a:t>
                </a:r>
                <a:endParaRPr lang="en-US" sz="1200" b="1" dirty="0">
                  <a:latin typeface="Avenir Book" panose="02000503020000020003" pitchFamily="2" charset="0"/>
                </a:endParaRPr>
              </a:p>
              <a:p>
                <a:pPr marL="457200" lvl="1" indent="0">
                  <a:buNone/>
                </a:pPr>
                <a:endParaRPr lang="en-US" sz="1200" dirty="0">
                  <a:latin typeface="Avenir Book" panose="02000503020000020003" pitchFamily="2" charset="0"/>
                </a:endParaRPr>
              </a:p>
              <a:p>
                <a:pPr lvl="1"/>
                <a:r>
                  <a:rPr lang="en-US" sz="2800" b="1" dirty="0">
                    <a:latin typeface="Avenir Book" panose="02000503020000020003" pitchFamily="2" charset="0"/>
                  </a:rPr>
                  <a:t>Policy-based RL</a:t>
                </a:r>
              </a:p>
              <a:p>
                <a:pPr lvl="2"/>
                <a:r>
                  <a:rPr lang="en-US" sz="2400" dirty="0">
                    <a:latin typeface="Avenir Book" panose="02000503020000020003" pitchFamily="2" charset="0"/>
                  </a:rPr>
                  <a:t>Learn a policy network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 parameterized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>
                  <a:latin typeface="Avenir Book" panose="02000503020000020003" pitchFamily="2" charset="0"/>
                </a:endParaRPr>
              </a:p>
              <a:p>
                <a:pPr marL="914400" lvl="2" indent="0">
                  <a:buNone/>
                </a:pPr>
                <a:endParaRPr lang="en-US" sz="2400" dirty="0">
                  <a:latin typeface="Avenir Book" panose="02000503020000020003" pitchFamily="2" charset="0"/>
                </a:endParaRPr>
              </a:p>
              <a:p>
                <a:pPr lvl="1"/>
                <a:r>
                  <a:rPr lang="en-US" sz="2800" b="1" dirty="0">
                    <a:latin typeface="Avenir Book" panose="02000503020000020003" pitchFamily="2" charset="0"/>
                  </a:rPr>
                  <a:t>Value-based RL</a:t>
                </a:r>
              </a:p>
              <a:p>
                <a:pPr lvl="2"/>
                <a:r>
                  <a:rPr lang="en-US" sz="2400" dirty="0">
                    <a:latin typeface="Avenir Book" panose="02000503020000020003" pitchFamily="2" charset="0"/>
                  </a:rPr>
                  <a:t>Learn a network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 parameterized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>
                  <a:latin typeface="Avenir Book" panose="02000503020000020003" pitchFamily="2" charset="0"/>
                </a:endParaRPr>
              </a:p>
              <a:p>
                <a:pPr lvl="3"/>
                <a:r>
                  <a:rPr lang="en-US" sz="2200" dirty="0">
                    <a:latin typeface="Avenir Book" panose="02000503020000020003" pitchFamily="2" charset="0"/>
                  </a:rPr>
                  <a:t>Under some fixed policy (e.g. epsilon-greedy)</a:t>
                </a:r>
                <a:endParaRPr lang="en-US" sz="2400" dirty="0">
                  <a:latin typeface="Avenir Book" panose="02000503020000020003" pitchFamily="2" charset="0"/>
                </a:endParaRPr>
              </a:p>
              <a:p>
                <a:pPr lvl="2"/>
                <a:endParaRPr lang="en-US" sz="2400" dirty="0">
                  <a:latin typeface="Avenir Book" panose="02000503020000020003" pitchFamily="2" charset="0"/>
                </a:endParaRPr>
              </a:p>
              <a:p>
                <a:pPr lvl="1"/>
                <a:r>
                  <a:rPr lang="en-US" sz="2800" b="1" dirty="0">
                    <a:latin typeface="Avenir Book" panose="02000503020000020003" pitchFamily="2" charset="0"/>
                  </a:rPr>
                  <a:t>Model-based RL</a:t>
                </a:r>
              </a:p>
              <a:p>
                <a:pPr lvl="2"/>
                <a:r>
                  <a:rPr lang="en-US" sz="2400" dirty="0">
                    <a:latin typeface="Avenir Book" panose="02000503020000020003" pitchFamily="2" charset="0"/>
                  </a:rPr>
                  <a:t>Learn a transition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>
                  <a:latin typeface="Avenir Book" panose="02000503020000020003" pitchFamily="2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2400" dirty="0">
                    <a:latin typeface="Avenir Book" panose="02000503020000020003" pitchFamily="2" charset="0"/>
                  </a:rPr>
                  <a:t>Plan (e.g. by look-ahead) using model</a:t>
                </a:r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3B3FCAA-4960-0F48-8B6F-2C5758770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549" y="800100"/>
                <a:ext cx="9672393" cy="5257800"/>
              </a:xfrm>
              <a:prstGeom prst="rect">
                <a:avLst/>
              </a:prstGeom>
              <a:blipFill>
                <a:blip r:embed="rId2"/>
                <a:stretch>
                  <a:fillRect l="-1181" t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625DCBD-DD66-5845-9E90-C9842CF639BF}"/>
              </a:ext>
            </a:extLst>
          </p:cNvPr>
          <p:cNvSpPr/>
          <p:nvPr/>
        </p:nvSpPr>
        <p:spPr>
          <a:xfrm>
            <a:off x="2237450" y="1338943"/>
            <a:ext cx="9388492" cy="10940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2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 and Notation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Policy-Based RL</a:t>
            </a:r>
            <a:br>
              <a:rPr lang="en-US" dirty="0"/>
            </a:br>
            <a:r>
              <a:rPr lang="en-US" sz="4000" dirty="0"/>
              <a:t>REINFORCE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541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Policy-Based Reinforcement Learning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5D460BE-0B62-BF43-8372-F0A0447AE0B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xmlns="" id="{03B3FCAA-4960-0F48-8B6F-2C5758770D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3281" y="800100"/>
                <a:ext cx="9525437" cy="52578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200" b="1" dirty="0">
                    <a:latin typeface="Avenir Book" panose="02000503020000020003" pitchFamily="2" charset="0"/>
                  </a:rPr>
                  <a:t>Goal: </a:t>
                </a:r>
                <a:r>
                  <a:rPr lang="en-US" sz="3200" dirty="0">
                    <a:latin typeface="Avenir Book" panose="02000503020000020003" pitchFamily="2" charset="0"/>
                  </a:rPr>
                  <a:t>Learn a policy network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latin typeface="Avenir Book" panose="02000503020000020003" pitchFamily="2" charset="0"/>
                  </a:rPr>
                  <a:t> such that:</a:t>
                </a:r>
              </a:p>
              <a:p>
                <a:pPr marL="914400" lvl="2" indent="0" algn="ctr">
                  <a:buNone/>
                </a:pPr>
                <a:endParaRPr lang="en-US" sz="24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3B3FCAA-4960-0F48-8B6F-2C5758770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281" y="800100"/>
                <a:ext cx="9525437" cy="5257800"/>
              </a:xfrm>
              <a:prstGeom prst="rect">
                <a:avLst/>
              </a:prstGeom>
              <a:blipFill>
                <a:blip r:embed="rId2"/>
                <a:stretch>
                  <a:fillRect t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5D223CE-894E-354E-B992-C27AB5F1F732}"/>
                  </a:ext>
                </a:extLst>
              </p:cNvPr>
              <p:cNvSpPr txBox="1"/>
              <p:nvPr/>
            </p:nvSpPr>
            <p:spPr>
              <a:xfrm>
                <a:off x="2909132" y="1934936"/>
                <a:ext cx="6892784" cy="1311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argma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D223CE-894E-354E-B992-C27AB5F1F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132" y="1934936"/>
                <a:ext cx="6892784" cy="1311513"/>
              </a:xfrm>
              <a:prstGeom prst="rect">
                <a:avLst/>
              </a:prstGeom>
              <a:blipFill>
                <a:blip r:embed="rId3"/>
                <a:stretch>
                  <a:fillRect t="-123810" b="-18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D08E096-1134-F24C-86C5-796AA50141E7}"/>
              </a:ext>
            </a:extLst>
          </p:cNvPr>
          <p:cNvGrpSpPr/>
          <p:nvPr/>
        </p:nvGrpSpPr>
        <p:grpSpPr>
          <a:xfrm>
            <a:off x="5652610" y="3265715"/>
            <a:ext cx="4149305" cy="1110091"/>
            <a:chOff x="5652611" y="3246449"/>
            <a:chExt cx="3630254" cy="1110091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xmlns="" id="{D5E9026A-DEA3-5241-B252-3CD600A789EF}"/>
                </a:ext>
              </a:extLst>
            </p:cNvPr>
            <p:cNvSpPr/>
            <p:nvPr/>
          </p:nvSpPr>
          <p:spPr>
            <a:xfrm rot="16200000">
              <a:off x="7188895" y="1710165"/>
              <a:ext cx="557686" cy="3630254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id="{91462AED-B1F1-2847-833B-BD20BF2586A4}"/>
                    </a:ext>
                  </a:extLst>
                </p:cNvPr>
                <p:cNvSpPr/>
                <p:nvPr/>
              </p:nvSpPr>
              <p:spPr>
                <a:xfrm>
                  <a:off x="7006778" y="3833320"/>
                  <a:ext cx="92191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1462AED-B1F1-2847-833B-BD20BF2586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6778" y="3833320"/>
                  <a:ext cx="921919" cy="523220"/>
                </a:xfrm>
                <a:prstGeom prst="rect">
                  <a:avLst/>
                </a:prstGeom>
                <a:blipFill>
                  <a:blip r:embed="rId4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03AB4948-4633-5B49-BA55-77669BF0B302}"/>
                  </a:ext>
                </a:extLst>
              </p:cNvPr>
              <p:cNvSpPr/>
              <p:nvPr/>
            </p:nvSpPr>
            <p:spPr>
              <a:xfrm>
                <a:off x="3057025" y="4791515"/>
                <a:ext cx="60779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Avenir Book" panose="02000503020000020003" pitchFamily="2" charset="0"/>
                  </a:rPr>
                  <a:t>How to optimize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800" dirty="0">
                    <a:latin typeface="Avenir Book" panose="02000503020000020003" pitchFamily="2" charset="0"/>
                  </a:rPr>
                  <a:t> to maximize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800" dirty="0">
                    <a:latin typeface="Avenir Book" panose="02000503020000020003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3AB4948-4633-5B49-BA55-77669BF0B3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025" y="4791515"/>
                <a:ext cx="6077946" cy="523220"/>
              </a:xfrm>
              <a:prstGeom prst="rect">
                <a:avLst/>
              </a:prstGeom>
              <a:blipFill>
                <a:blip r:embed="rId5"/>
                <a:stretch>
                  <a:fillRect l="-2088" t="-9524" r="-146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4B489B7-8BD0-E841-B4D4-CC329641F6A0}"/>
                  </a:ext>
                </a:extLst>
              </p:cNvPr>
              <p:cNvSpPr txBox="1"/>
              <p:nvPr/>
            </p:nvSpPr>
            <p:spPr>
              <a:xfrm>
                <a:off x="2340453" y="5439941"/>
                <a:ext cx="75110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Gradient Ascent!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B489B7-8BD0-E841-B4D4-CC329641F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453" y="5439941"/>
                <a:ext cx="7511095" cy="646331"/>
              </a:xfrm>
              <a:prstGeom prst="rect">
                <a:avLst/>
              </a:prstGeom>
              <a:blipFill>
                <a:blip r:embed="rId6"/>
                <a:stretch>
                  <a:fillRect l="-1855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3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03B3FCAA-4960-0F48-8B6F-2C5758770D6A}"/>
              </a:ext>
            </a:extLst>
          </p:cNvPr>
          <p:cNvSpPr txBox="1">
            <a:spLocks/>
          </p:cNvSpPr>
          <p:nvPr/>
        </p:nvSpPr>
        <p:spPr>
          <a:xfrm>
            <a:off x="1704365" y="1138280"/>
            <a:ext cx="2705319" cy="577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venir Book" panose="02000503020000020003" pitchFamily="2" charset="0"/>
              </a:rPr>
              <a:t>Lets write</a:t>
            </a:r>
            <a:endParaRPr lang="en-US" sz="2400" dirty="0"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5D223CE-894E-354E-B992-C27AB5F1F732}"/>
                  </a:ext>
                </a:extLst>
              </p:cNvPr>
              <p:cNvSpPr txBox="1"/>
              <p:nvPr/>
            </p:nvSpPr>
            <p:spPr>
              <a:xfrm>
                <a:off x="4409684" y="916878"/>
                <a:ext cx="3520323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D223CE-894E-354E-B992-C27AB5F1F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684" y="916878"/>
                <a:ext cx="3520323" cy="815416"/>
              </a:xfrm>
              <a:prstGeom prst="rect">
                <a:avLst/>
              </a:prstGeom>
              <a:blipFill>
                <a:blip r:embed="rId2"/>
                <a:stretch>
                  <a:fillRect l="-4676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xmlns="" id="{AD6A04DA-976C-F34F-88F5-34B70AA037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4365" y="3605292"/>
                <a:ext cx="10177393" cy="57715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200" dirty="0">
                    <a:latin typeface="Avenir Book" panose="02000503020000020003" pitchFamily="2" charset="0"/>
                  </a:rPr>
                  <a:t>Where</a:t>
                </a:r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 is the reward of trajectory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,…)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D6A04DA-976C-F34F-88F5-34B70AA03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65" y="3605292"/>
                <a:ext cx="10177393" cy="577150"/>
              </a:xfrm>
              <a:prstGeom prst="rect">
                <a:avLst/>
              </a:prstGeom>
              <a:blipFill>
                <a:blip r:embed="rId3"/>
                <a:stretch>
                  <a:fillRect l="-1370" t="-19565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C70B379A-97C8-0148-BF17-8D448B7B3A5B}"/>
                  </a:ext>
                </a:extLst>
              </p:cNvPr>
              <p:cNvSpPr/>
              <p:nvPr/>
            </p:nvSpPr>
            <p:spPr>
              <a:xfrm>
                <a:off x="2816545" y="4753901"/>
                <a:ext cx="65589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nary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0B379A-97C8-0148-BF17-8D448B7B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545" y="4753901"/>
                <a:ext cx="6558911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D6F54A-81D7-A44E-9EB9-5500B9E9E698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F5F4D60-7C1C-D14C-9A95-9D907F1BA391}"/>
                  </a:ext>
                </a:extLst>
              </p:cNvPr>
              <p:cNvSpPr/>
              <p:nvPr/>
            </p:nvSpPr>
            <p:spPr>
              <a:xfrm>
                <a:off x="5176568" y="782937"/>
                <a:ext cx="3674404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F5F4D60-7C1C-D14C-9A95-9D907F1BA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568" y="782937"/>
                <a:ext cx="3674404" cy="2290820"/>
              </a:xfrm>
              <a:prstGeom prst="rect">
                <a:avLst/>
              </a:prstGeom>
              <a:blipFill>
                <a:blip r:embed="rId6"/>
                <a:stretch>
                  <a:fillRect l="-31834" t="-44199" r="-2076" b="-12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62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5D223CE-894E-354E-B992-C27AB5F1F732}"/>
                  </a:ext>
                </a:extLst>
              </p:cNvPr>
              <p:cNvSpPr txBox="1"/>
              <p:nvPr/>
            </p:nvSpPr>
            <p:spPr>
              <a:xfrm>
                <a:off x="6695104" y="43897"/>
                <a:ext cx="4315797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Avenir Book" panose="02000503020000020003" pitchFamily="2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D223CE-894E-354E-B992-C27AB5F1F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104" y="43897"/>
                <a:ext cx="4315797" cy="2290820"/>
              </a:xfrm>
              <a:prstGeom prst="rect">
                <a:avLst/>
              </a:prstGeom>
              <a:blipFill>
                <a:blip r:embed="rId2"/>
                <a:stretch>
                  <a:fillRect l="-10850" t="-43407" r="-1173" b="-1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D6F54A-81D7-A44E-9EB9-5500B9E9E698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DF9FDFB-8E9A-4E4D-90BF-8F2BC8B200FD}"/>
                  </a:ext>
                </a:extLst>
              </p:cNvPr>
              <p:cNvSpPr txBox="1"/>
              <p:nvPr/>
            </p:nvSpPr>
            <p:spPr>
              <a:xfrm>
                <a:off x="699417" y="1412824"/>
                <a:ext cx="53036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venir Book" panose="02000503020000020003" pitchFamily="2" charset="0"/>
                  </a:rPr>
                  <a:t>Expected rewards of policy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 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F9FDFB-8E9A-4E4D-90BF-8F2BC8B20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17" y="1412824"/>
                <a:ext cx="5303631" cy="461665"/>
              </a:xfrm>
              <a:prstGeom prst="rect">
                <a:avLst/>
              </a:prstGeom>
              <a:blipFill>
                <a:blip r:embed="rId3"/>
                <a:stretch>
                  <a:fillRect l="-1671" t="-7895" r="-7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972EBCCB-A8B4-9143-BAFC-EE49CAB961A2}"/>
                  </a:ext>
                </a:extLst>
              </p:cNvPr>
              <p:cNvSpPr txBox="1"/>
              <p:nvPr/>
            </p:nvSpPr>
            <p:spPr>
              <a:xfrm>
                <a:off x="840931" y="3936260"/>
                <a:ext cx="4963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venir Book" panose="02000503020000020003" pitchFamily="2" charset="0"/>
                  </a:rPr>
                  <a:t>Lets differentiate with respect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2EBCCB-A8B4-9143-BAFC-EE49CAB9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31" y="3936260"/>
                <a:ext cx="4963731" cy="461665"/>
              </a:xfrm>
              <a:prstGeom prst="rect">
                <a:avLst/>
              </a:prstGeom>
              <a:blipFill>
                <a:blip r:embed="rId4"/>
                <a:stretch>
                  <a:fillRect l="-1786" t="-8108" r="-76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E0E8D6A-6617-B942-94B8-6D9E157FC92C}"/>
                  </a:ext>
                </a:extLst>
              </p:cNvPr>
              <p:cNvSpPr txBox="1"/>
              <p:nvPr/>
            </p:nvSpPr>
            <p:spPr>
              <a:xfrm>
                <a:off x="6387340" y="2548143"/>
                <a:ext cx="5236305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Avenir Book" panose="02000503020000020003" pitchFamily="2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0E8D6A-6617-B942-94B8-6D9E157FC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40" y="2548143"/>
                <a:ext cx="5236305" cy="2290820"/>
              </a:xfrm>
              <a:prstGeom prst="rect">
                <a:avLst/>
              </a:prstGeom>
              <a:blipFill>
                <a:blip r:embed="rId5"/>
                <a:stretch>
                  <a:fillRect l="-2421" t="-44751" r="-726" b="-12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2B1017D-1B2E-4A4C-A3FD-C65FF4BCC186}"/>
              </a:ext>
            </a:extLst>
          </p:cNvPr>
          <p:cNvGrpSpPr/>
          <p:nvPr/>
        </p:nvGrpSpPr>
        <p:grpSpPr>
          <a:xfrm>
            <a:off x="8542767" y="4364270"/>
            <a:ext cx="2936218" cy="1080906"/>
            <a:chOff x="6273096" y="2742571"/>
            <a:chExt cx="2936218" cy="1080906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xmlns="" id="{FB1EEF74-4F0D-C542-9AB5-D9992017446F}"/>
                </a:ext>
              </a:extLst>
            </p:cNvPr>
            <p:cNvSpPr/>
            <p:nvPr/>
          </p:nvSpPr>
          <p:spPr>
            <a:xfrm rot="16200000">
              <a:off x="7462362" y="1553305"/>
              <a:ext cx="557686" cy="293621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36B0A8D-4C42-414F-845D-C1523559171D}"/>
                </a:ext>
              </a:extLst>
            </p:cNvPr>
            <p:cNvSpPr/>
            <p:nvPr/>
          </p:nvSpPr>
          <p:spPr>
            <a:xfrm>
              <a:off x="6797677" y="3300257"/>
              <a:ext cx="18870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0" dirty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Intractable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D6F54A-81D7-A44E-9EB9-5500B9E9E698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972EBCCB-A8B4-9143-BAFC-EE49CAB961A2}"/>
                  </a:ext>
                </a:extLst>
              </p:cNvPr>
              <p:cNvSpPr txBox="1"/>
              <p:nvPr/>
            </p:nvSpPr>
            <p:spPr>
              <a:xfrm>
                <a:off x="840931" y="1157095"/>
                <a:ext cx="4963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venir Book" panose="02000503020000020003" pitchFamily="2" charset="0"/>
                  </a:rPr>
                  <a:t>Lets differentiate with respect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2EBCCB-A8B4-9143-BAFC-EE49CAB9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31" y="1157095"/>
                <a:ext cx="4963731" cy="461665"/>
              </a:xfrm>
              <a:prstGeom prst="rect">
                <a:avLst/>
              </a:prstGeom>
              <a:blipFill>
                <a:blip r:embed="rId2"/>
                <a:stretch>
                  <a:fillRect l="-1786" t="-8108" r="-76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E0E8D6A-6617-B942-94B8-6D9E157FC92C}"/>
                  </a:ext>
                </a:extLst>
              </p:cNvPr>
              <p:cNvSpPr txBox="1"/>
              <p:nvPr/>
            </p:nvSpPr>
            <p:spPr>
              <a:xfrm>
                <a:off x="6387340" y="-231022"/>
                <a:ext cx="5474384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Avenir Book" panose="02000503020000020003" pitchFamily="2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0E8D6A-6617-B942-94B8-6D9E157FC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40" y="-231022"/>
                <a:ext cx="5474384" cy="2290820"/>
              </a:xfrm>
              <a:prstGeom prst="rect">
                <a:avLst/>
              </a:prstGeom>
              <a:blipFill>
                <a:blip r:embed="rId3"/>
                <a:stretch>
                  <a:fillRect l="-2315" t="-45000" r="-46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41586900-3E94-1746-947B-184C57C5B3CF}"/>
                  </a:ext>
                </a:extLst>
              </p:cNvPr>
              <p:cNvSpPr/>
              <p:nvPr/>
            </p:nvSpPr>
            <p:spPr>
              <a:xfrm>
                <a:off x="2358076" y="3440212"/>
                <a:ext cx="192943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586900-3E94-1746-947B-184C57C5B3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076" y="3440212"/>
                <a:ext cx="1929439" cy="584775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4CE7540-55B9-7F4A-A004-E00919FDA22D}"/>
              </a:ext>
            </a:extLst>
          </p:cNvPr>
          <p:cNvGrpSpPr/>
          <p:nvPr/>
        </p:nvGrpSpPr>
        <p:grpSpPr>
          <a:xfrm>
            <a:off x="811896" y="4070281"/>
            <a:ext cx="1445507" cy="1080906"/>
            <a:chOff x="6437413" y="2742571"/>
            <a:chExt cx="1445507" cy="1080906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xmlns="" id="{657DBDF2-DB35-C548-9FAA-6E222A26DAEB}"/>
                </a:ext>
              </a:extLst>
            </p:cNvPr>
            <p:cNvSpPr/>
            <p:nvPr/>
          </p:nvSpPr>
          <p:spPr>
            <a:xfrm rot="16200000">
              <a:off x="6881324" y="2298660"/>
              <a:ext cx="557686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9E5912D-7EE5-0E45-90DA-E7DB910638F5}"/>
                </a:ext>
              </a:extLst>
            </p:cNvPr>
            <p:cNvSpPr/>
            <p:nvPr/>
          </p:nvSpPr>
          <p:spPr>
            <a:xfrm>
              <a:off x="6967646" y="3300257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0" dirty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1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BF2143D6-9282-EA4D-A612-AADCB6FDFF4B}"/>
                  </a:ext>
                </a:extLst>
              </p:cNvPr>
              <p:cNvSpPr/>
              <p:nvPr/>
            </p:nvSpPr>
            <p:spPr>
              <a:xfrm>
                <a:off x="840931" y="3167124"/>
                <a:ext cx="1562159" cy="11309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F2143D6-9282-EA4D-A612-AADCB6FDF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31" y="3167124"/>
                <a:ext cx="1562159" cy="1130951"/>
              </a:xfrm>
              <a:prstGeom prst="rect">
                <a:avLst/>
              </a:prstGeom>
              <a:blipFill>
                <a:blip r:embed="rId5"/>
                <a:stretch>
                  <a:fillRect t="-6667" r="-3226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03836BDD-41E9-AB4C-8571-5E631E5FFBCE}"/>
                  </a:ext>
                </a:extLst>
              </p:cNvPr>
              <p:cNvSpPr/>
              <p:nvPr/>
            </p:nvSpPr>
            <p:spPr>
              <a:xfrm>
                <a:off x="4038600" y="3167124"/>
                <a:ext cx="3699346" cy="11309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B58BD5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sz="320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3836BDD-41E9-AB4C-8571-5E631E5FFB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167124"/>
                <a:ext cx="3699346" cy="1130951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CB39463E-5A42-0B40-92DB-54154CD26BF4}"/>
                  </a:ext>
                </a:extLst>
              </p:cNvPr>
              <p:cNvSpPr/>
              <p:nvPr/>
            </p:nvSpPr>
            <p:spPr>
              <a:xfrm>
                <a:off x="7574822" y="3440212"/>
                <a:ext cx="42117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39463E-5A42-0B40-92DB-54154CD26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22" y="3440212"/>
                <a:ext cx="4211794" cy="584775"/>
              </a:xfrm>
              <a:prstGeom prst="rect">
                <a:avLst/>
              </a:prstGeom>
              <a:blipFill>
                <a:blip r:embed="rId7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DC8E54-670D-E64D-B5D6-CD364CC87F99}"/>
              </a:ext>
            </a:extLst>
          </p:cNvPr>
          <p:cNvSpPr txBox="1"/>
          <p:nvPr/>
        </p:nvSpPr>
        <p:spPr>
          <a:xfrm>
            <a:off x="356182" y="2526110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A useful identity/trick: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A716DC3-5264-034B-AB02-A76B21F344D6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</p:spTree>
    <p:extLst>
      <p:ext uri="{BB962C8B-B14F-4D97-AF65-F5344CB8AC3E}">
        <p14:creationId xmlns:p14="http://schemas.microsoft.com/office/powerpoint/2010/main" val="160265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D6F54A-81D7-A44E-9EB9-5500B9E9E698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972EBCCB-A8B4-9143-BAFC-EE49CAB961A2}"/>
                  </a:ext>
                </a:extLst>
              </p:cNvPr>
              <p:cNvSpPr txBox="1"/>
              <p:nvPr/>
            </p:nvSpPr>
            <p:spPr>
              <a:xfrm>
                <a:off x="840931" y="1157095"/>
                <a:ext cx="4963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venir Book" panose="02000503020000020003" pitchFamily="2" charset="0"/>
                  </a:rPr>
                  <a:t>Lets differentiate with respect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2EBCCB-A8B4-9143-BAFC-EE49CAB9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31" y="1157095"/>
                <a:ext cx="4963731" cy="461665"/>
              </a:xfrm>
              <a:prstGeom prst="rect">
                <a:avLst/>
              </a:prstGeom>
              <a:blipFill>
                <a:blip r:embed="rId2"/>
                <a:stretch>
                  <a:fillRect l="-1786" t="-8108" r="-76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E0E8D6A-6617-B942-94B8-6D9E157FC92C}"/>
                  </a:ext>
                </a:extLst>
              </p:cNvPr>
              <p:cNvSpPr txBox="1"/>
              <p:nvPr/>
            </p:nvSpPr>
            <p:spPr>
              <a:xfrm>
                <a:off x="2512935" y="1603719"/>
                <a:ext cx="7346435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Avenir Book" panose="02000503020000020003" pitchFamily="2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0E8D6A-6617-B942-94B8-6D9E157FC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935" y="1603719"/>
                <a:ext cx="7346435" cy="2290820"/>
              </a:xfrm>
              <a:prstGeom prst="rect">
                <a:avLst/>
              </a:prstGeom>
              <a:blipFill>
                <a:blip r:embed="rId3"/>
                <a:stretch>
                  <a:fillRect l="-1727" t="-43956" r="-345" b="-1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E625187-0226-1142-8EB8-CD38A72A429C}"/>
                  </a:ext>
                </a:extLst>
              </p:cNvPr>
              <p:cNvSpPr txBox="1"/>
              <p:nvPr/>
            </p:nvSpPr>
            <p:spPr>
              <a:xfrm>
                <a:off x="6387340" y="-231022"/>
                <a:ext cx="5474384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Avenir Book" panose="02000503020000020003" pitchFamily="2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625187-0226-1142-8EB8-CD38A72A4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40" y="-231022"/>
                <a:ext cx="5474384" cy="2290820"/>
              </a:xfrm>
              <a:prstGeom prst="rect">
                <a:avLst/>
              </a:prstGeom>
              <a:blipFill>
                <a:blip r:embed="rId4"/>
                <a:stretch>
                  <a:fillRect l="-2315" t="-45000" r="-46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0D394F0-3555-B44A-B2B3-57065649944C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</p:spTree>
    <p:extLst>
      <p:ext uri="{BB962C8B-B14F-4D97-AF65-F5344CB8AC3E}">
        <p14:creationId xmlns:p14="http://schemas.microsoft.com/office/powerpoint/2010/main" val="207981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D6F54A-81D7-A44E-9EB9-5500B9E9E698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972EBCCB-A8B4-9143-BAFC-EE49CAB961A2}"/>
                  </a:ext>
                </a:extLst>
              </p:cNvPr>
              <p:cNvSpPr txBox="1"/>
              <p:nvPr/>
            </p:nvSpPr>
            <p:spPr>
              <a:xfrm>
                <a:off x="840931" y="1157095"/>
                <a:ext cx="4963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venir Book" panose="02000503020000020003" pitchFamily="2" charset="0"/>
                  </a:rPr>
                  <a:t>Lets differentiate with respect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2EBCCB-A8B4-9143-BAFC-EE49CAB9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31" y="1157095"/>
                <a:ext cx="4963731" cy="461665"/>
              </a:xfrm>
              <a:prstGeom prst="rect">
                <a:avLst/>
              </a:prstGeom>
              <a:blipFill>
                <a:blip r:embed="rId2"/>
                <a:stretch>
                  <a:fillRect l="-1786" t="-8108" r="-76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E0E8D6A-6617-B942-94B8-6D9E157FC92C}"/>
                  </a:ext>
                </a:extLst>
              </p:cNvPr>
              <p:cNvSpPr txBox="1"/>
              <p:nvPr/>
            </p:nvSpPr>
            <p:spPr>
              <a:xfrm>
                <a:off x="2512935" y="1603719"/>
                <a:ext cx="7345665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200" i="1" smtClean="0">
                              <a:solidFill>
                                <a:srgbClr val="B58BD5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b="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r>
                            <a:rPr lang="en-US" sz="320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3200" b="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solidFill>
                                <a:srgbClr val="B58BD5"/>
                              </a:solidFill>
                              <a:latin typeface="Avenir Book" panose="02000503020000020003" pitchFamily="2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0E8D6A-6617-B942-94B8-6D9E157FC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935" y="1603719"/>
                <a:ext cx="7345665" cy="2290820"/>
              </a:xfrm>
              <a:prstGeom prst="rect">
                <a:avLst/>
              </a:prstGeom>
              <a:blipFill>
                <a:blip r:embed="rId3"/>
                <a:stretch>
                  <a:fillRect l="-1727" t="-43956" r="-345" b="-1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4327B54-0E2D-4448-884C-D1E42E2A0826}"/>
                  </a:ext>
                </a:extLst>
              </p:cNvPr>
              <p:cNvSpPr txBox="1"/>
              <p:nvPr/>
            </p:nvSpPr>
            <p:spPr>
              <a:xfrm>
                <a:off x="2841359" y="4066005"/>
                <a:ext cx="6509282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rgbClr val="B58BD5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rgbClr val="B58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B58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327B54-0E2D-4448-884C-D1E42E2A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359" y="4066005"/>
                <a:ext cx="6509282" cy="815416"/>
              </a:xfrm>
              <a:prstGeom prst="rect">
                <a:avLst/>
              </a:prstGeom>
              <a:blipFill>
                <a:blip r:embed="rId4"/>
                <a:stretch>
                  <a:fillRect l="-1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F348290-EB88-2C4C-9090-F46FDFCBD298}"/>
                  </a:ext>
                </a:extLst>
              </p:cNvPr>
              <p:cNvSpPr txBox="1"/>
              <p:nvPr/>
            </p:nvSpPr>
            <p:spPr>
              <a:xfrm>
                <a:off x="6387340" y="-231022"/>
                <a:ext cx="5474384" cy="2290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Avenir Book" panose="02000503020000020003" pitchFamily="2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48290-EB88-2C4C-9090-F46FDFCBD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40" y="-231022"/>
                <a:ext cx="5474384" cy="2290820"/>
              </a:xfrm>
              <a:prstGeom prst="rect">
                <a:avLst/>
              </a:prstGeom>
              <a:blipFill>
                <a:blip r:embed="rId5"/>
                <a:stretch>
                  <a:fillRect l="-2315" t="-45000" r="-46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1F36A15-E0CC-7046-BBF4-85F6CC2498BF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</p:spTree>
    <p:extLst>
      <p:ext uri="{BB962C8B-B14F-4D97-AF65-F5344CB8AC3E}">
        <p14:creationId xmlns:p14="http://schemas.microsoft.com/office/powerpoint/2010/main" val="7808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BEFB0CB9-DCA4-B643-8BB7-FFD5D2F24280}"/>
              </a:ext>
            </a:extLst>
          </p:cNvPr>
          <p:cNvSpPr/>
          <p:nvPr/>
        </p:nvSpPr>
        <p:spPr>
          <a:xfrm>
            <a:off x="5516335" y="1732294"/>
            <a:ext cx="1159328" cy="274141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4327B54-0E2D-4448-884C-D1E42E2A0826}"/>
                  </a:ext>
                </a:extLst>
              </p:cNvPr>
              <p:cNvSpPr txBox="1"/>
              <p:nvPr/>
            </p:nvSpPr>
            <p:spPr>
              <a:xfrm>
                <a:off x="2841358" y="4697370"/>
                <a:ext cx="6509282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327B54-0E2D-4448-884C-D1E42E2A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358" y="4697370"/>
                <a:ext cx="6509282" cy="815416"/>
              </a:xfrm>
              <a:prstGeom prst="rect">
                <a:avLst/>
              </a:prstGeom>
              <a:blipFill>
                <a:blip r:embed="rId2"/>
                <a:stretch>
                  <a:fillRect l="-1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D6D5E3EF-3B79-0B47-9B07-15577235C074}"/>
                  </a:ext>
                </a:extLst>
              </p:cNvPr>
              <p:cNvSpPr txBox="1"/>
              <p:nvPr/>
            </p:nvSpPr>
            <p:spPr>
              <a:xfrm>
                <a:off x="3920468" y="711540"/>
                <a:ext cx="4351063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D5E3EF-3B79-0B47-9B07-15577235C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468" y="711540"/>
                <a:ext cx="4351063" cy="815416"/>
              </a:xfrm>
              <a:prstGeom prst="rect">
                <a:avLst/>
              </a:prstGeom>
              <a:blipFill>
                <a:blip r:embed="rId3"/>
                <a:stretch>
                  <a:fillRect l="-2915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2355B06-26E5-0F41-8140-AB682E93E589}"/>
              </a:ext>
            </a:extLst>
          </p:cNvPr>
          <p:cNvSpPr/>
          <p:nvPr/>
        </p:nvSpPr>
        <p:spPr>
          <a:xfrm>
            <a:off x="2283279" y="2270499"/>
            <a:ext cx="7625443" cy="1257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Transformed the </a:t>
            </a:r>
            <a:r>
              <a:rPr lang="en-US" sz="2800" b="1" dirty="0">
                <a:solidFill>
                  <a:schemeClr val="tx1"/>
                </a:solidFill>
              </a:rPr>
              <a:t>gradient of an expectation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into the </a:t>
            </a:r>
            <a:r>
              <a:rPr lang="en-US" sz="2800" b="1" dirty="0">
                <a:solidFill>
                  <a:schemeClr val="tx1"/>
                </a:solidFill>
              </a:rPr>
              <a:t>expectation of a gradient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26E4AB-05E9-104D-BD05-54F80D941527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</p:spTree>
    <p:extLst>
      <p:ext uri="{BB962C8B-B14F-4D97-AF65-F5344CB8AC3E}">
        <p14:creationId xmlns:p14="http://schemas.microsoft.com/office/powerpoint/2010/main" val="9319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4327B54-0E2D-4448-884C-D1E42E2A0826}"/>
                  </a:ext>
                </a:extLst>
              </p:cNvPr>
              <p:cNvSpPr txBox="1"/>
              <p:nvPr/>
            </p:nvSpPr>
            <p:spPr>
              <a:xfrm>
                <a:off x="2841359" y="745856"/>
                <a:ext cx="6509282" cy="815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func>
                            <m:func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4327B54-0E2D-4448-884C-D1E42E2A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359" y="745856"/>
                <a:ext cx="6509282" cy="8154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771644-3B47-404F-8866-4E3B92CB1647}"/>
              </a:ext>
            </a:extLst>
          </p:cNvPr>
          <p:cNvSpPr txBox="1"/>
          <p:nvPr/>
        </p:nvSpPr>
        <p:spPr>
          <a:xfrm>
            <a:off x="1094014" y="1861457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Computing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C4C3E9EC-EACB-E644-AFE1-EE65945C3618}"/>
                  </a:ext>
                </a:extLst>
              </p:cNvPr>
              <p:cNvSpPr/>
              <p:nvPr/>
            </p:nvSpPr>
            <p:spPr>
              <a:xfrm>
                <a:off x="2822181" y="1861457"/>
                <a:ext cx="19424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C3E9EC-EACB-E644-AFE1-EE65945C3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181" y="1861457"/>
                <a:ext cx="1942455" cy="461665"/>
              </a:xfrm>
              <a:prstGeom prst="rect">
                <a:avLst/>
              </a:prstGeom>
              <a:blipFill>
                <a:blip r:embed="rId3"/>
                <a:stretch>
                  <a:fillRect t="-10811" r="-454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1F59033-2389-1440-AF57-2509B1086D71}"/>
                  </a:ext>
                </a:extLst>
              </p:cNvPr>
              <p:cNvSpPr/>
              <p:nvPr/>
            </p:nvSpPr>
            <p:spPr>
              <a:xfrm>
                <a:off x="2816545" y="2711405"/>
                <a:ext cx="65589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nary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F59033-2389-1440-AF57-2509B1086D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545" y="2711405"/>
                <a:ext cx="6558911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0911362-74F3-7740-9B0C-8A89ED1340D8}"/>
                  </a:ext>
                </a:extLst>
              </p:cNvPr>
              <p:cNvSpPr/>
              <p:nvPr/>
            </p:nvSpPr>
            <p:spPr>
              <a:xfrm>
                <a:off x="1477075" y="3296180"/>
                <a:ext cx="9237850" cy="1284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3200" dirty="0"/>
                                <m:t>  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0911362-74F3-7740-9B0C-8A89ED134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075" y="3296180"/>
                <a:ext cx="9237850" cy="128471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4751812-DE99-9B46-9F6E-362C8868F81A}"/>
                  </a:ext>
                </a:extLst>
              </p:cNvPr>
              <p:cNvSpPr/>
              <p:nvPr/>
            </p:nvSpPr>
            <p:spPr>
              <a:xfrm>
                <a:off x="2597061" y="4778446"/>
                <a:ext cx="6997878" cy="1284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3200" dirty="0"/>
                                <m:t>  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751812-DE99-9B46-9F6E-362C8868F8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061" y="4778446"/>
                <a:ext cx="6997878" cy="12847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xmlns="" id="{E90B38A6-AF1C-E94E-BEC1-92A7E0AE4899}"/>
              </a:ext>
            </a:extLst>
          </p:cNvPr>
          <p:cNvSpPr/>
          <p:nvPr/>
        </p:nvSpPr>
        <p:spPr>
          <a:xfrm rot="16200000">
            <a:off x="2202788" y="5160538"/>
            <a:ext cx="343123" cy="44542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12B1159-F0F3-5F49-9230-BD765E8933AE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FB79F2-9EEA-2746-B4C6-81F59CC916F1}"/>
              </a:ext>
            </a:extLst>
          </p:cNvPr>
          <p:cNvSpPr txBox="1"/>
          <p:nvPr/>
        </p:nvSpPr>
        <p:spPr>
          <a:xfrm>
            <a:off x="3637987" y="5894148"/>
            <a:ext cx="4916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venir Book" panose="02000503020000020003" pitchFamily="2" charset="0"/>
              </a:rPr>
              <a:t>No model needed! Model-free RL.</a:t>
            </a:r>
            <a:endParaRPr lang="en-US" sz="2400" b="1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70DC93-9669-3A43-8726-40C9BD62AE31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CEB0565-1394-4243-B37D-75B41E123148}"/>
                  </a:ext>
                </a:extLst>
              </p:cNvPr>
              <p:cNvSpPr txBox="1"/>
              <p:nvPr/>
            </p:nvSpPr>
            <p:spPr>
              <a:xfrm>
                <a:off x="1796424" y="499815"/>
                <a:ext cx="8218019" cy="188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EB0565-1394-4243-B37D-75B41E123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24" y="499815"/>
                <a:ext cx="8218019" cy="1888594"/>
              </a:xfrm>
              <a:prstGeom prst="rect">
                <a:avLst/>
              </a:prstGeom>
              <a:blipFill>
                <a:blip r:embed="rId2"/>
                <a:stretch>
                  <a:fillRect t="-59333" b="-124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B2D4584-B28F-5B4B-A3BE-49160CE3A08D}"/>
                  </a:ext>
                </a:extLst>
              </p:cNvPr>
              <p:cNvSpPr txBox="1"/>
              <p:nvPr/>
            </p:nvSpPr>
            <p:spPr>
              <a:xfrm>
                <a:off x="1950600" y="3424563"/>
                <a:ext cx="7758599" cy="188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B2D4584-B28F-5B4B-A3BE-49160CE3A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600" y="3424563"/>
                <a:ext cx="7758599" cy="1888594"/>
              </a:xfrm>
              <a:prstGeom prst="rect">
                <a:avLst/>
              </a:prstGeom>
              <a:blipFill>
                <a:blip r:embed="rId3"/>
                <a:stretch>
                  <a:fillRect l="-490" t="-61074" r="-1144" b="-125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FDF223-F234-2A43-8C32-D2B97E4CCAF9}"/>
              </a:ext>
            </a:extLst>
          </p:cNvPr>
          <p:cNvSpPr txBox="1"/>
          <p:nvPr/>
        </p:nvSpPr>
        <p:spPr>
          <a:xfrm>
            <a:off x="780890" y="3424563"/>
            <a:ext cx="4120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Monte Carlo Approximation:</a:t>
            </a:r>
          </a:p>
        </p:txBody>
      </p:sp>
    </p:spTree>
    <p:extLst>
      <p:ext uri="{BB962C8B-B14F-4D97-AF65-F5344CB8AC3E}">
        <p14:creationId xmlns:p14="http://schemas.microsoft.com/office/powerpoint/2010/main" val="16570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Embodied Agent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834332" y="2861604"/>
            <a:ext cx="1976919" cy="1623353"/>
          </a:xfrm>
          <a:prstGeom prst="roundRect">
            <a:avLst>
              <a:gd name="adj" fmla="val 7968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rPr>
              <a:t>Agent</a:t>
            </a:r>
            <a:endParaRPr lang="en-US" sz="2400" b="1" dirty="0">
              <a:solidFill>
                <a:schemeClr val="tx1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67030" y="2459056"/>
            <a:ext cx="2435660" cy="2867255"/>
            <a:chOff x="6935570" y="1930159"/>
            <a:chExt cx="2435660" cy="2867255"/>
          </a:xfrm>
        </p:grpSpPr>
        <p:pic>
          <p:nvPicPr>
            <p:cNvPr id="5122" name="Picture 2" descr="mage result for world black and whi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570" y="1930159"/>
              <a:ext cx="2435660" cy="2405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149311" y="4335749"/>
              <a:ext cx="20081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Avenir Heavy" charset="0"/>
                  <a:ea typeface="Avenir Heavy" charset="0"/>
                  <a:cs typeface="Avenir Heavy" charset="0"/>
                </a:rPr>
                <a:t>Environment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22792" y="1570300"/>
            <a:ext cx="4962068" cy="1291304"/>
            <a:chOff x="3191332" y="1029973"/>
            <a:chExt cx="4962068" cy="1291304"/>
          </a:xfrm>
        </p:grpSpPr>
        <p:cxnSp>
          <p:nvCxnSpPr>
            <p:cNvPr id="13" name="Elbow Connector 12"/>
            <p:cNvCxnSpPr/>
            <p:nvPr/>
          </p:nvCxnSpPr>
          <p:spPr>
            <a:xfrm rot="5400000" flipH="1" flipV="1">
              <a:off x="5476807" y="-355316"/>
              <a:ext cx="391118" cy="4962068"/>
            </a:xfrm>
            <a:prstGeom prst="bentConnector3">
              <a:avLst>
                <a:gd name="adj1" fmla="val 211582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5111796" y="1029973"/>
              <a:ext cx="11211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smtClean="0"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22792" y="4484957"/>
            <a:ext cx="4962068" cy="1669153"/>
            <a:chOff x="6329829" y="629469"/>
            <a:chExt cx="4962068" cy="1669153"/>
          </a:xfrm>
        </p:grpSpPr>
        <p:cxnSp>
          <p:nvCxnSpPr>
            <p:cNvPr id="27" name="Elbow Connector 26"/>
            <p:cNvCxnSpPr>
              <a:stCxn id="9" idx="2"/>
              <a:endCxn id="15" idx="2"/>
            </p:cNvCxnSpPr>
            <p:nvPr/>
          </p:nvCxnSpPr>
          <p:spPr>
            <a:xfrm rot="5400000" flipH="1">
              <a:off x="8390186" y="-1430888"/>
              <a:ext cx="841354" cy="4962068"/>
            </a:xfrm>
            <a:prstGeom prst="bentConnector3">
              <a:avLst>
                <a:gd name="adj1" fmla="val -2717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7831908" y="1836957"/>
              <a:ext cx="19579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Avenir Heavy" charset="0"/>
                  <a:ea typeface="Avenir Heavy" charset="0"/>
                  <a:cs typeface="Avenir Heavy" charset="0"/>
                </a:rPr>
                <a:t>Observation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95762" y="2101154"/>
            <a:ext cx="1852425" cy="1572127"/>
            <a:chOff x="3482016" y="2345660"/>
            <a:chExt cx="1852425" cy="1572127"/>
          </a:xfrm>
        </p:grpSpPr>
        <p:cxnSp>
          <p:nvCxnSpPr>
            <p:cNvPr id="36" name="Elbow Connector 35"/>
            <p:cNvCxnSpPr>
              <a:stCxn id="37" idx="2"/>
              <a:endCxn id="15" idx="1"/>
            </p:cNvCxnSpPr>
            <p:nvPr/>
          </p:nvCxnSpPr>
          <p:spPr>
            <a:xfrm rot="16200000" flipH="1">
              <a:off x="4067079" y="2650425"/>
              <a:ext cx="1110462" cy="1424262"/>
            </a:xfrm>
            <a:prstGeom prst="bent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3482016" y="2345660"/>
              <a:ext cx="856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Avenir Heavy" charset="0"/>
                  <a:ea typeface="Avenir Heavy" charset="0"/>
                  <a:cs typeface="Avenir Heavy" charset="0"/>
                </a:rPr>
                <a:t>Goal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11252" y="3172940"/>
            <a:ext cx="2755779" cy="500341"/>
            <a:chOff x="4811252" y="3172940"/>
            <a:chExt cx="2755779" cy="500341"/>
          </a:xfrm>
        </p:grpSpPr>
        <p:cxnSp>
          <p:nvCxnSpPr>
            <p:cNvPr id="20" name="Elbow Connector 19"/>
            <p:cNvCxnSpPr>
              <a:stCxn id="5122" idx="1"/>
              <a:endCxn id="15" idx="3"/>
            </p:cNvCxnSpPr>
            <p:nvPr/>
          </p:nvCxnSpPr>
          <p:spPr>
            <a:xfrm rot="10800000" flipV="1">
              <a:off x="4811252" y="3673281"/>
              <a:ext cx="2755779" cy="0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666824" y="3172940"/>
              <a:ext cx="12740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smtClean="0">
                  <a:latin typeface="Avenir Heavy" charset="0"/>
                  <a:ea typeface="Avenir Heavy" charset="0"/>
                  <a:cs typeface="Avenir Heavy" charset="0"/>
                </a:rPr>
                <a:t>Reward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4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70DC93-9669-3A43-8726-40C9BD62AE31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B2D4584-B28F-5B4B-A3BE-49160CE3A08D}"/>
                  </a:ext>
                </a:extLst>
              </p:cNvPr>
              <p:cNvSpPr txBox="1"/>
              <p:nvPr/>
            </p:nvSpPr>
            <p:spPr>
              <a:xfrm>
                <a:off x="2216700" y="826405"/>
                <a:ext cx="7758599" cy="188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B2D4584-B28F-5B4B-A3BE-49160CE3A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00" y="826405"/>
                <a:ext cx="7758599" cy="1888594"/>
              </a:xfrm>
              <a:prstGeom prst="rect">
                <a:avLst/>
              </a:prstGeom>
              <a:blipFill>
                <a:blip r:embed="rId3"/>
                <a:stretch>
                  <a:fillRect l="-491" t="-60000" r="-1309" b="-124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FDF223-F234-2A43-8C32-D2B97E4CCAF9}"/>
              </a:ext>
            </a:extLst>
          </p:cNvPr>
          <p:cNvSpPr txBox="1"/>
          <p:nvPr/>
        </p:nvSpPr>
        <p:spPr>
          <a:xfrm>
            <a:off x="780890" y="826405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venir Book" panose="02000503020000020003" pitchFamily="2" charset="0"/>
              </a:rPr>
              <a:t>Intuition: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E8369B-36A2-BF4E-B6AE-12ABBD2A17FE}"/>
              </a:ext>
            </a:extLst>
          </p:cNvPr>
          <p:cNvSpPr txBox="1"/>
          <p:nvPr/>
        </p:nvSpPr>
        <p:spPr>
          <a:xfrm>
            <a:off x="847863" y="3230361"/>
            <a:ext cx="10496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If trajectory </a:t>
            </a:r>
            <a:r>
              <a:rPr lang="en-US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reward</a:t>
            </a:r>
            <a:r>
              <a:rPr lang="en-US" sz="2400" dirty="0">
                <a:latin typeface="Avenir Book" panose="02000503020000020003" pitchFamily="2" charset="0"/>
              </a:rPr>
              <a:t> is positive, push up the </a:t>
            </a:r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probabilities of the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If trajectory </a:t>
            </a:r>
            <a:r>
              <a:rPr lang="en-US" sz="2400" b="1" dirty="0">
                <a:solidFill>
                  <a:srgbClr val="FF0000"/>
                </a:solidFill>
                <a:latin typeface="Avenir Book" panose="02000503020000020003" pitchFamily="2" charset="0"/>
              </a:rPr>
              <a:t>reward</a:t>
            </a:r>
            <a:r>
              <a:rPr lang="en-US" sz="2400" dirty="0">
                <a:latin typeface="Avenir Book" panose="02000503020000020003" pitchFamily="2" charset="0"/>
              </a:rPr>
              <a:t> is negative, push down the </a:t>
            </a:r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probabilities of the 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83A197-170F-FD4A-A41E-75848B6F0AAE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Dhruv Batra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FE5DBF-7481-D041-BE9F-C713E6858822}"/>
              </a:ext>
            </a:extLst>
          </p:cNvPr>
          <p:cNvSpPr txBox="1"/>
          <p:nvPr/>
        </p:nvSpPr>
        <p:spPr>
          <a:xfrm>
            <a:off x="1549980" y="4784271"/>
            <a:ext cx="945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All actions in trajectory move in same direction based on reward?!?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387D8D3-EA45-8F44-91DA-D181543E0EE5}"/>
              </a:ext>
            </a:extLst>
          </p:cNvPr>
          <p:cNvSpPr txBox="1"/>
          <p:nvPr/>
        </p:nvSpPr>
        <p:spPr>
          <a:xfrm>
            <a:off x="2273491" y="5439941"/>
            <a:ext cx="764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venir Book" panose="02000503020000020003" pitchFamily="2" charset="0"/>
              </a:rPr>
              <a:t>I know it seems </a:t>
            </a:r>
            <a:r>
              <a:rPr lang="en-US" sz="2800" dirty="0" smtClean="0">
                <a:solidFill>
                  <a:srgbClr val="FF0000"/>
                </a:solidFill>
                <a:latin typeface="Avenir Book" panose="02000503020000020003" pitchFamily="2" charset="0"/>
              </a:rPr>
              <a:t>too simple but </a:t>
            </a:r>
            <a:r>
              <a:rPr lang="en-US" sz="2800" dirty="0">
                <a:solidFill>
                  <a:srgbClr val="FF0000"/>
                </a:solidFill>
                <a:latin typeface="Avenir Book" panose="02000503020000020003" pitchFamily="2" charset="0"/>
              </a:rPr>
              <a:t>it averages out.</a:t>
            </a:r>
          </a:p>
        </p:txBody>
      </p:sp>
    </p:spTree>
    <p:extLst>
      <p:ext uri="{BB962C8B-B14F-4D97-AF65-F5344CB8AC3E}">
        <p14:creationId xmlns:p14="http://schemas.microsoft.com/office/powerpoint/2010/main" val="69283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70DC93-9669-3A43-8726-40C9BD62AE31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0CCC251-51F1-284F-9EE6-D4154BBBC175}"/>
              </a:ext>
            </a:extLst>
          </p:cNvPr>
          <p:cNvGrpSpPr/>
          <p:nvPr/>
        </p:nvGrpSpPr>
        <p:grpSpPr>
          <a:xfrm>
            <a:off x="492676" y="2257274"/>
            <a:ext cx="11206648" cy="1992085"/>
            <a:chOff x="408214" y="2286000"/>
            <a:chExt cx="11206648" cy="19920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05AB86C-AB74-6A42-994E-2EEC15CB3FCD}"/>
                </a:ext>
              </a:extLst>
            </p:cNvPr>
            <p:cNvGrpSpPr/>
            <p:nvPr/>
          </p:nvGrpSpPr>
          <p:grpSpPr>
            <a:xfrm>
              <a:off x="408214" y="2286000"/>
              <a:ext cx="11206648" cy="1992085"/>
              <a:chOff x="408214" y="2286000"/>
              <a:chExt cx="11206648" cy="199208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6584005-CB9B-184E-8BC8-C71A23704F7A}"/>
                  </a:ext>
                </a:extLst>
              </p:cNvPr>
              <p:cNvSpPr/>
              <p:nvPr/>
            </p:nvSpPr>
            <p:spPr>
              <a:xfrm>
                <a:off x="408214" y="2286000"/>
                <a:ext cx="11206648" cy="199208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xmlns="" id="{EE193396-416D-F24A-BDC6-CCA0644412A0}"/>
                      </a:ext>
                    </a:extLst>
                  </p:cNvPr>
                  <p:cNvSpPr txBox="1"/>
                  <p:nvPr/>
                </p:nvSpPr>
                <p:spPr>
                  <a:xfrm>
                    <a:off x="887566" y="2810818"/>
                    <a:ext cx="10727296" cy="12363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Perform rollout to collect trajectory </a:t>
                    </a:r>
                    <a14:m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,…)</m:t>
                        </m:r>
                      </m:oMath>
                    </a14:m>
                    <a:r>
                      <a:rPr lang="en-US" sz="2400" dirty="0">
                        <a:latin typeface="Avenir Book" panose="02000503020000020003" pitchFamily="2" charset="0"/>
                      </a:rPr>
                      <a:t> and reward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Compute gradient estimate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∈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d>
                                      <m:d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nary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a14:m>
                    <a:endParaRPr lang="en-US" sz="2400" i="1" dirty="0">
                      <a:solidFill>
                        <a:srgbClr val="B58BD5"/>
                      </a:solidFill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Update policy parameters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EE193396-416D-F24A-BDC6-CCA0644412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7566" y="2810818"/>
                    <a:ext cx="10727296" cy="123636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065" t="-17347" b="-397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07FCB59A-DD6D-B446-B004-CBE7F4DF4CA2}"/>
                </a:ext>
              </a:extLst>
            </p:cNvPr>
            <p:cNvSpPr txBox="1">
              <a:spLocks/>
            </p:cNvSpPr>
            <p:nvPr/>
          </p:nvSpPr>
          <p:spPr>
            <a:xfrm>
              <a:off x="577138" y="2452214"/>
              <a:ext cx="9775999" cy="3586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r>
                <a:rPr lang="en-US" dirty="0"/>
                <a:t>While not converged: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84706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/>
              <a:t>REINFORCE Algorithm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F22E9A-5E10-FE4E-B8D8-0F161225B160}"/>
              </a:ext>
            </a:extLst>
          </p:cNvPr>
          <p:cNvSpPr txBox="1"/>
          <p:nvPr/>
        </p:nvSpPr>
        <p:spPr>
          <a:xfrm>
            <a:off x="9891713" y="1913478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</p:spTree>
    <p:extLst>
      <p:ext uri="{BB962C8B-B14F-4D97-AF65-F5344CB8AC3E}">
        <p14:creationId xmlns:p14="http://schemas.microsoft.com/office/powerpoint/2010/main" val="7614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5E7EDB5-1FCC-944B-9660-87B92CFC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In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C79F82-E6CD-9A49-AB17-8E9A742F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72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1026" name="Picture 2" descr="http://karpathy.github.io/assets/rl/pong.gif">
            <a:extLst>
              <a:ext uri="{FF2B5EF4-FFF2-40B4-BE49-F238E27FC236}">
                <a16:creationId xmlns:a16="http://schemas.microsoft.com/office/drawing/2014/main" xmlns="" id="{6C304A69-AEC3-B840-AAB9-ACB4BC18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2120900"/>
            <a:ext cx="48514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xmlns="" id="{1CEBD716-8FB9-B34C-93CC-5DF55F64D259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http://</a:t>
            </a:r>
            <a:r>
              <a:rPr lang="en-US" sz="1200" dirty="0" err="1"/>
              <a:t>karpathy.github.io</a:t>
            </a:r>
            <a:r>
              <a:rPr lang="en-US" sz="1200" dirty="0"/>
              <a:t>/2016/05/31/</a:t>
            </a:r>
            <a:r>
              <a:rPr lang="en-US" sz="1200" dirty="0" err="1"/>
              <a:t>rl</a:t>
            </a:r>
            <a:r>
              <a:rPr lang="en-US" sz="1200" dirty="0"/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EF0AFE-81C6-8043-B0DE-427421D0C92E}"/>
              </a:ext>
            </a:extLst>
          </p:cNvPr>
          <p:cNvSpPr txBox="1"/>
          <p:nvPr/>
        </p:nvSpPr>
        <p:spPr>
          <a:xfrm>
            <a:off x="4624687" y="1224643"/>
            <a:ext cx="2866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Pong from Pixels</a:t>
            </a:r>
          </a:p>
        </p:txBody>
      </p:sp>
    </p:spTree>
    <p:extLst>
      <p:ext uri="{BB962C8B-B14F-4D97-AF65-F5344CB8AC3E}">
        <p14:creationId xmlns:p14="http://schemas.microsoft.com/office/powerpoint/2010/main" val="2928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5E7EDB5-1FCC-944B-9660-87B92CFC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In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C79F82-E6CD-9A49-AB17-8E9A742F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73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xmlns="" id="{1CEBD716-8FB9-B34C-93CC-5DF55F64D259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http://</a:t>
            </a:r>
            <a:r>
              <a:rPr lang="en-US" sz="1200" dirty="0" err="1"/>
              <a:t>karpathy.github.io</a:t>
            </a:r>
            <a:r>
              <a:rPr lang="en-US" sz="1200" dirty="0"/>
              <a:t>/2016/05/31/</a:t>
            </a:r>
            <a:r>
              <a:rPr lang="en-US" sz="1200" dirty="0" err="1"/>
              <a:t>rl</a:t>
            </a:r>
            <a:r>
              <a:rPr lang="en-US" sz="1200" dirty="0"/>
              <a:t>/</a:t>
            </a:r>
          </a:p>
        </p:txBody>
      </p:sp>
      <p:pic>
        <p:nvPicPr>
          <p:cNvPr id="2050" name="Picture 2" descr="http://karpathy.github.io/assets/rl/policy.png">
            <a:extLst>
              <a:ext uri="{FF2B5EF4-FFF2-40B4-BE49-F238E27FC236}">
                <a16:creationId xmlns:a16="http://schemas.microsoft.com/office/drawing/2014/main" xmlns="" id="{BB200C06-70BC-E34B-B0EF-A4A2FE5A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159000"/>
            <a:ext cx="5676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F74E68-220B-EE4F-A1CE-E56A0D877777}"/>
              </a:ext>
            </a:extLst>
          </p:cNvPr>
          <p:cNvSpPr txBox="1"/>
          <p:nvPr/>
        </p:nvSpPr>
        <p:spPr>
          <a:xfrm>
            <a:off x="4624687" y="1224643"/>
            <a:ext cx="2866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Pong from Pixels</a:t>
            </a:r>
          </a:p>
        </p:txBody>
      </p:sp>
    </p:spTree>
    <p:extLst>
      <p:ext uri="{BB962C8B-B14F-4D97-AF65-F5344CB8AC3E}">
        <p14:creationId xmlns:p14="http://schemas.microsoft.com/office/powerpoint/2010/main" val="6690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5E7EDB5-1FCC-944B-9660-87B92CFC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In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C79F82-E6CD-9A49-AB17-8E9A742F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74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xmlns="" id="{1CEBD716-8FB9-B34C-93CC-5DF55F64D259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http://</a:t>
            </a:r>
            <a:r>
              <a:rPr lang="en-US" sz="1200" dirty="0" err="1"/>
              <a:t>karpathy.github.io</a:t>
            </a:r>
            <a:r>
              <a:rPr lang="en-US" sz="1200" dirty="0"/>
              <a:t>/2016/05/31/</a:t>
            </a:r>
            <a:r>
              <a:rPr lang="en-US" sz="1200" dirty="0" err="1"/>
              <a:t>rl</a:t>
            </a:r>
            <a:r>
              <a:rPr lang="en-US" sz="1200" dirty="0"/>
              <a:t>/</a:t>
            </a:r>
          </a:p>
        </p:txBody>
      </p:sp>
      <p:pic>
        <p:nvPicPr>
          <p:cNvPr id="3074" name="Picture 2" descr="http://karpathy.github.io/assets/rl/sl.png">
            <a:extLst>
              <a:ext uri="{FF2B5EF4-FFF2-40B4-BE49-F238E27FC236}">
                <a16:creationId xmlns:a16="http://schemas.microsoft.com/office/drawing/2014/main" xmlns="" id="{D74E4A96-70C0-9D49-96A5-F2FB90E7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1"/>
            <a:ext cx="9144000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arpathy.github.io/assets/rl/rl.png">
            <a:extLst>
              <a:ext uri="{FF2B5EF4-FFF2-40B4-BE49-F238E27FC236}">
                <a16:creationId xmlns:a16="http://schemas.microsoft.com/office/drawing/2014/main" xmlns="" id="{FDFDCB5D-2800-D240-AC95-C1748FBA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37026"/>
            <a:ext cx="9144000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 txBox="1">
            <a:spLocks noGrp="1"/>
          </p:cNvSpPr>
          <p:nvPr>
            <p:ph type="title"/>
          </p:nvPr>
        </p:nvSpPr>
        <p:spPr>
          <a:xfrm>
            <a:off x="1743825" y="80192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sz="2400" dirty="0"/>
              <a:t>REINFORCE in action: Recurrent Attention Model (RAM)</a:t>
            </a:r>
          </a:p>
        </p:txBody>
      </p:sp>
      <p:sp>
        <p:nvSpPr>
          <p:cNvPr id="1097" name="Shape 1097"/>
          <p:cNvSpPr txBox="1"/>
          <p:nvPr/>
        </p:nvSpPr>
        <p:spPr>
          <a:xfrm>
            <a:off x="1833327" y="1659325"/>
            <a:ext cx="6124799" cy="279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Image Classification</a:t>
            </a: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a sequence of “glimpses” selectively focusing on regions of the image, to predict class</a:t>
            </a:r>
          </a:p>
          <a:p>
            <a:pPr marL="457200" indent="-228600"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Inspiration from human perception and eye movements</a:t>
            </a:r>
          </a:p>
          <a:p>
            <a:pPr marL="457200" indent="-228600"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Saves computational resources =&gt; scalability</a:t>
            </a:r>
          </a:p>
          <a:p>
            <a:pPr marL="457200" indent="-228600"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Able to ignore clutter / irrelevant parts of image</a:t>
            </a: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Glimpses seen so far</a:t>
            </a:r>
          </a:p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(x,y) coordinates (center of glimpse) of where to look next in image</a:t>
            </a:r>
          </a:p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at the final timestep if image correctly classified, 0 otherwise</a:t>
            </a: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8" name="Shape 10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776" y="1975452"/>
            <a:ext cx="1904075" cy="19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Shape 1099"/>
          <p:cNvSpPr txBox="1"/>
          <p:nvPr/>
        </p:nvSpPr>
        <p:spPr>
          <a:xfrm>
            <a:off x="8766225" y="3956112"/>
            <a:ext cx="894600" cy="42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</a:t>
            </a:r>
          </a:p>
        </p:txBody>
      </p:sp>
      <p:cxnSp>
        <p:nvCxnSpPr>
          <p:cNvPr id="1100" name="Shape 1100"/>
          <p:cNvCxnSpPr/>
          <p:nvPr/>
        </p:nvCxnSpPr>
        <p:spPr>
          <a:xfrm rot="10800000">
            <a:off x="8996325" y="2929512"/>
            <a:ext cx="217200" cy="110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01" name="Shape 1101"/>
          <p:cNvSpPr txBox="1"/>
          <p:nvPr/>
        </p:nvSpPr>
        <p:spPr>
          <a:xfrm>
            <a:off x="9223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573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>
            <a:spLocks noGrp="1"/>
          </p:cNvSpPr>
          <p:nvPr>
            <p:ph type="title"/>
          </p:nvPr>
        </p:nvSpPr>
        <p:spPr>
          <a:xfrm>
            <a:off x="1743825" y="80192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sz="2400" dirty="0"/>
              <a:t>REINFORCE in action: Recurrent Attention Model (RAM)</a:t>
            </a:r>
          </a:p>
        </p:txBody>
      </p:sp>
      <p:sp>
        <p:nvSpPr>
          <p:cNvPr id="1108" name="Shape 1108"/>
          <p:cNvSpPr txBox="1"/>
          <p:nvPr/>
        </p:nvSpPr>
        <p:spPr>
          <a:xfrm>
            <a:off x="1833327" y="1659325"/>
            <a:ext cx="6124799" cy="279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Image Classification</a:t>
            </a: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a sequence of “glimpses” selectively focusing on regions of the image, to predict class</a:t>
            </a:r>
          </a:p>
          <a:p>
            <a:pPr marL="457200" indent="-228600"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Inspiration from human perception and eye movements</a:t>
            </a:r>
          </a:p>
          <a:p>
            <a:pPr marL="457200" indent="-228600"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Saves computational resources =&gt; scalability</a:t>
            </a:r>
          </a:p>
          <a:p>
            <a:pPr marL="457200" indent="-228600">
              <a:buFontTx/>
              <a:buChar char="-"/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Able to ignore clutter / irrelevant parts of image</a:t>
            </a: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Glimpses seen so far</a:t>
            </a:r>
          </a:p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(x,y) coordinates (center of glimpse) of where to look next in image</a:t>
            </a:r>
          </a:p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at the final timestep if image correctly classified, 0 otherwise</a:t>
            </a: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9" name="Shape 1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776" y="1975452"/>
            <a:ext cx="1904075" cy="19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Shape 1110"/>
          <p:cNvSpPr txBox="1"/>
          <p:nvPr/>
        </p:nvSpPr>
        <p:spPr>
          <a:xfrm>
            <a:off x="1767825" y="4385800"/>
            <a:ext cx="9027300" cy="42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Glimpsing is a non-differentiable operation =&gt; learn policy for how to take glimpse actions using REINFORCE</a:t>
            </a:r>
          </a:p>
          <a:p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state of glimpses seen so far, use RNN to model the state and output next action</a:t>
            </a: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Shape 1111"/>
          <p:cNvSpPr txBox="1"/>
          <p:nvPr/>
        </p:nvSpPr>
        <p:spPr>
          <a:xfrm>
            <a:off x="8766225" y="3956112"/>
            <a:ext cx="894600" cy="42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glimpse</a:t>
            </a:r>
          </a:p>
        </p:txBody>
      </p:sp>
      <p:cxnSp>
        <p:nvCxnSpPr>
          <p:cNvPr id="1112" name="Shape 1112"/>
          <p:cNvCxnSpPr/>
          <p:nvPr/>
        </p:nvCxnSpPr>
        <p:spPr>
          <a:xfrm rot="10800000">
            <a:off x="8996325" y="2929512"/>
            <a:ext cx="217200" cy="110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3" name="Shape 1113"/>
          <p:cNvSpPr txBox="1"/>
          <p:nvPr/>
        </p:nvSpPr>
        <p:spPr>
          <a:xfrm>
            <a:off x="9223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248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>
            <a:spLocks noGrp="1"/>
          </p:cNvSpPr>
          <p:nvPr>
            <p:ph type="title"/>
          </p:nvPr>
        </p:nvSpPr>
        <p:spPr>
          <a:xfrm>
            <a:off x="1743825" y="80192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sz="2400" dirty="0"/>
              <a:t>REINFORCE in action: Recurrent Attention Model (RAM)</a:t>
            </a:r>
          </a:p>
        </p:txBody>
      </p:sp>
      <p:sp>
        <p:nvSpPr>
          <p:cNvPr id="1120" name="Shape 1120"/>
          <p:cNvSpPr/>
          <p:nvPr/>
        </p:nvSpPr>
        <p:spPr>
          <a:xfrm>
            <a:off x="2940275" y="239435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Shape 1121"/>
          <p:cNvSpPr/>
          <p:nvPr/>
        </p:nvSpPr>
        <p:spPr>
          <a:xfrm>
            <a:off x="2909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122" name="Shape 1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3" name="Shape 1123"/>
          <p:cNvCxnSpPr>
            <a:stCxn id="1121" idx="0"/>
            <a:endCxn id="1120" idx="4"/>
          </p:cNvCxnSpPr>
          <p:nvPr/>
        </p:nvCxnSpPr>
        <p:spPr>
          <a:xfrm rot="10800000">
            <a:off x="3270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4" name="Shape 1124"/>
          <p:cNvCxnSpPr>
            <a:stCxn id="1120" idx="0"/>
          </p:cNvCxnSpPr>
          <p:nvPr/>
        </p:nvCxnSpPr>
        <p:spPr>
          <a:xfrm rot="10800000">
            <a:off x="3270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5" name="Shape 1125"/>
          <p:cNvSpPr/>
          <p:nvPr/>
        </p:nvSpPr>
        <p:spPr>
          <a:xfrm>
            <a:off x="2909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26" name="Shape 1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375" y="4850000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Shape 1127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2909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8" name="Shape 1128"/>
          <p:cNvCxnSpPr>
            <a:stCxn id="1127" idx="0"/>
            <a:endCxn id="1121" idx="2"/>
          </p:cNvCxnSpPr>
          <p:nvPr/>
        </p:nvCxnSpPr>
        <p:spPr>
          <a:xfrm rot="10800000" flipH="1">
            <a:off x="3270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9" name="Shape 1129"/>
          <p:cNvSpPr txBox="1"/>
          <p:nvPr/>
        </p:nvSpPr>
        <p:spPr>
          <a:xfrm>
            <a:off x="1773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sp>
        <p:nvSpPr>
          <p:cNvPr id="1130" name="Shape 1130"/>
          <p:cNvSpPr txBox="1"/>
          <p:nvPr/>
        </p:nvSpPr>
        <p:spPr>
          <a:xfrm>
            <a:off x="9223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983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Shape 1135"/>
          <p:cNvSpPr txBox="1">
            <a:spLocks noGrp="1"/>
          </p:cNvSpPr>
          <p:nvPr>
            <p:ph type="title"/>
          </p:nvPr>
        </p:nvSpPr>
        <p:spPr>
          <a:xfrm>
            <a:off x="1743825" y="80192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sz="2400" dirty="0"/>
              <a:t>REINFORCE in action: Recurrent Attention Model (RAM)</a:t>
            </a:r>
          </a:p>
        </p:txBody>
      </p:sp>
      <p:sp>
        <p:nvSpPr>
          <p:cNvPr id="1137" name="Shape 1137"/>
          <p:cNvSpPr/>
          <p:nvPr/>
        </p:nvSpPr>
        <p:spPr>
          <a:xfrm>
            <a:off x="2940275" y="239435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Shape 1138"/>
          <p:cNvSpPr/>
          <p:nvPr/>
        </p:nvSpPr>
        <p:spPr>
          <a:xfrm>
            <a:off x="2909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139" name="Shape 1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0" name="Shape 1140"/>
          <p:cNvCxnSpPr>
            <a:stCxn id="1138" idx="0"/>
            <a:endCxn id="1137" idx="4"/>
          </p:cNvCxnSpPr>
          <p:nvPr/>
        </p:nvCxnSpPr>
        <p:spPr>
          <a:xfrm rot="10800000">
            <a:off x="3270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1" name="Shape 1141"/>
          <p:cNvCxnSpPr>
            <a:stCxn id="1137" idx="0"/>
          </p:cNvCxnSpPr>
          <p:nvPr/>
        </p:nvCxnSpPr>
        <p:spPr>
          <a:xfrm rot="10800000">
            <a:off x="3270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2" name="Shape 1142"/>
          <p:cNvSpPr/>
          <p:nvPr/>
        </p:nvSpPr>
        <p:spPr>
          <a:xfrm>
            <a:off x="2909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43" name="Shape 1143"/>
          <p:cNvSpPr/>
          <p:nvPr/>
        </p:nvSpPr>
        <p:spPr>
          <a:xfrm>
            <a:off x="4301719" y="2394359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Shape 1144"/>
          <p:cNvSpPr/>
          <p:nvPr/>
        </p:nvSpPr>
        <p:spPr>
          <a:xfrm>
            <a:off x="4271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145" name="Shape 1145"/>
          <p:cNvCxnSpPr>
            <a:stCxn id="1144" idx="0"/>
            <a:endCxn id="1143" idx="4"/>
          </p:cNvCxnSpPr>
          <p:nvPr/>
        </p:nvCxnSpPr>
        <p:spPr>
          <a:xfrm rot="10800000">
            <a:off x="4631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6" name="Shape 1146"/>
          <p:cNvCxnSpPr>
            <a:stCxn id="1143" idx="0"/>
          </p:cNvCxnSpPr>
          <p:nvPr/>
        </p:nvCxnSpPr>
        <p:spPr>
          <a:xfrm rot="10800000">
            <a:off x="4631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7" name="Shape 1147"/>
          <p:cNvSpPr/>
          <p:nvPr/>
        </p:nvSpPr>
        <p:spPr>
          <a:xfrm>
            <a:off x="4271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48" name="Shape 1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375" y="4850000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Shape 1149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4270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0" name="Shape 1150"/>
          <p:cNvCxnSpPr>
            <a:stCxn id="1149" idx="0"/>
            <a:endCxn id="1144" idx="2"/>
          </p:cNvCxnSpPr>
          <p:nvPr/>
        </p:nvCxnSpPr>
        <p:spPr>
          <a:xfrm rot="10800000" flipH="1">
            <a:off x="4631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51" name="Shape 1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3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Shape 1152"/>
          <p:cNvPicPr preferRelativeResize="0"/>
          <p:nvPr/>
        </p:nvPicPr>
        <p:blipFill rotWithShape="1">
          <a:blip r:embed="rId6">
            <a:alphaModFix/>
          </a:blip>
          <a:srcRect l="42067" t="32981" r="45960" b="55889"/>
          <a:stretch/>
        </p:blipFill>
        <p:spPr>
          <a:xfrm>
            <a:off x="2909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3" name="Shape 1153"/>
          <p:cNvCxnSpPr>
            <a:stCxn id="1152" idx="0"/>
            <a:endCxn id="1138" idx="2"/>
          </p:cNvCxnSpPr>
          <p:nvPr/>
        </p:nvCxnSpPr>
        <p:spPr>
          <a:xfrm rot="10800000" flipH="1">
            <a:off x="3270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4" name="Shape 1154"/>
          <p:cNvCxnSpPr>
            <a:stCxn id="1142" idx="0"/>
            <a:endCxn id="1149" idx="2"/>
          </p:cNvCxnSpPr>
          <p:nvPr/>
        </p:nvCxnSpPr>
        <p:spPr>
          <a:xfrm rot="-5400000" flipH="1">
            <a:off x="2615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5" name="Shape 1155"/>
          <p:cNvSpPr txBox="1"/>
          <p:nvPr/>
        </p:nvSpPr>
        <p:spPr>
          <a:xfrm>
            <a:off x="1773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cxnSp>
        <p:nvCxnSpPr>
          <p:cNvPr id="1156" name="Shape 1156"/>
          <p:cNvCxnSpPr>
            <a:stCxn id="1137" idx="6"/>
            <a:endCxn id="1143" idx="2"/>
          </p:cNvCxnSpPr>
          <p:nvPr/>
        </p:nvCxnSpPr>
        <p:spPr>
          <a:xfrm>
            <a:off x="3600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7" name="Shape 1157"/>
          <p:cNvSpPr txBox="1"/>
          <p:nvPr/>
        </p:nvSpPr>
        <p:spPr>
          <a:xfrm>
            <a:off x="9223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20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 txBox="1">
            <a:spLocks noGrp="1"/>
          </p:cNvSpPr>
          <p:nvPr>
            <p:ph type="title"/>
          </p:nvPr>
        </p:nvSpPr>
        <p:spPr>
          <a:xfrm>
            <a:off x="1743825" y="80192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sz="2400" dirty="0"/>
              <a:t>REINFORCE in action: Recurrent Attention Model (RAM)</a:t>
            </a:r>
          </a:p>
        </p:txBody>
      </p:sp>
      <p:sp>
        <p:nvSpPr>
          <p:cNvPr id="1164" name="Shape 1164"/>
          <p:cNvSpPr/>
          <p:nvPr/>
        </p:nvSpPr>
        <p:spPr>
          <a:xfrm>
            <a:off x="2940275" y="239435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Shape 1165"/>
          <p:cNvSpPr/>
          <p:nvPr/>
        </p:nvSpPr>
        <p:spPr>
          <a:xfrm>
            <a:off x="2909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166" name="Shape 1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7" name="Shape 1167"/>
          <p:cNvCxnSpPr>
            <a:stCxn id="1165" idx="0"/>
            <a:endCxn id="1164" idx="4"/>
          </p:cNvCxnSpPr>
          <p:nvPr/>
        </p:nvCxnSpPr>
        <p:spPr>
          <a:xfrm rot="10800000">
            <a:off x="3270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8" name="Shape 1168"/>
          <p:cNvCxnSpPr>
            <a:stCxn id="1164" idx="0"/>
          </p:cNvCxnSpPr>
          <p:nvPr/>
        </p:nvCxnSpPr>
        <p:spPr>
          <a:xfrm rot="10800000">
            <a:off x="3270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9" name="Shape 1169"/>
          <p:cNvSpPr/>
          <p:nvPr/>
        </p:nvSpPr>
        <p:spPr>
          <a:xfrm>
            <a:off x="2909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70" name="Shape 1170"/>
          <p:cNvSpPr/>
          <p:nvPr/>
        </p:nvSpPr>
        <p:spPr>
          <a:xfrm>
            <a:off x="4301719" y="2394359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Shape 1171"/>
          <p:cNvSpPr/>
          <p:nvPr/>
        </p:nvSpPr>
        <p:spPr>
          <a:xfrm>
            <a:off x="4271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172" name="Shape 1172"/>
          <p:cNvCxnSpPr>
            <a:stCxn id="1171" idx="0"/>
            <a:endCxn id="1170" idx="4"/>
          </p:cNvCxnSpPr>
          <p:nvPr/>
        </p:nvCxnSpPr>
        <p:spPr>
          <a:xfrm rot="10800000">
            <a:off x="4631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3" name="Shape 1173"/>
          <p:cNvCxnSpPr>
            <a:stCxn id="1170" idx="0"/>
          </p:cNvCxnSpPr>
          <p:nvPr/>
        </p:nvCxnSpPr>
        <p:spPr>
          <a:xfrm rot="10800000">
            <a:off x="4631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4" name="Shape 1174"/>
          <p:cNvSpPr/>
          <p:nvPr/>
        </p:nvSpPr>
        <p:spPr>
          <a:xfrm>
            <a:off x="4271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75" name="Shape 1175"/>
          <p:cNvSpPr/>
          <p:nvPr/>
        </p:nvSpPr>
        <p:spPr>
          <a:xfrm>
            <a:off x="5663223" y="240530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5632775" y="3347100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177" name="Shape 1177"/>
          <p:cNvCxnSpPr>
            <a:stCxn id="1176" idx="0"/>
            <a:endCxn id="1175" idx="4"/>
          </p:cNvCxnSpPr>
          <p:nvPr/>
        </p:nvCxnSpPr>
        <p:spPr>
          <a:xfrm rot="10800000">
            <a:off x="5993375" y="3065700"/>
            <a:ext cx="0" cy="28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8" name="Shape 1178"/>
          <p:cNvCxnSpPr>
            <a:stCxn id="1175" idx="0"/>
          </p:cNvCxnSpPr>
          <p:nvPr/>
        </p:nvCxnSpPr>
        <p:spPr>
          <a:xfrm rot="10800000">
            <a:off x="5993373" y="220940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9" name="Shape 1179"/>
          <p:cNvSpPr/>
          <p:nvPr/>
        </p:nvSpPr>
        <p:spPr>
          <a:xfrm>
            <a:off x="5632725" y="188825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80" name="Shape 1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375" y="4850000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Shape 1181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4270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2" name="Shape 1182"/>
          <p:cNvCxnSpPr>
            <a:stCxn id="1181" idx="0"/>
            <a:endCxn id="1171" idx="2"/>
          </p:cNvCxnSpPr>
          <p:nvPr/>
        </p:nvCxnSpPr>
        <p:spPr>
          <a:xfrm rot="10800000" flipH="1">
            <a:off x="4631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83" name="Shape 1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3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Shape 1184"/>
          <p:cNvPicPr preferRelativeResize="0"/>
          <p:nvPr/>
        </p:nvPicPr>
        <p:blipFill rotWithShape="1">
          <a:blip r:embed="rId6">
            <a:alphaModFix/>
          </a:blip>
          <a:srcRect l="30526" t="24545" r="57718" b="64527"/>
          <a:stretch/>
        </p:blipFill>
        <p:spPr>
          <a:xfrm>
            <a:off x="563228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5" name="Shape 1185"/>
          <p:cNvCxnSpPr>
            <a:stCxn id="1184" idx="0"/>
            <a:endCxn id="1176" idx="2"/>
          </p:cNvCxnSpPr>
          <p:nvPr/>
        </p:nvCxnSpPr>
        <p:spPr>
          <a:xfrm rot="10800000" flipH="1">
            <a:off x="5992887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86" name="Shape 1186"/>
          <p:cNvPicPr preferRelativeResize="0"/>
          <p:nvPr/>
        </p:nvPicPr>
        <p:blipFill rotWithShape="1">
          <a:blip r:embed="rId7">
            <a:alphaModFix/>
          </a:blip>
          <a:srcRect l="42067" t="32981" r="45960" b="55889"/>
          <a:stretch/>
        </p:blipFill>
        <p:spPr>
          <a:xfrm>
            <a:off x="2909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7" name="Shape 1187"/>
          <p:cNvCxnSpPr>
            <a:stCxn id="1186" idx="0"/>
            <a:endCxn id="1165" idx="2"/>
          </p:cNvCxnSpPr>
          <p:nvPr/>
        </p:nvCxnSpPr>
        <p:spPr>
          <a:xfrm rot="10800000" flipH="1">
            <a:off x="3270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8" name="Shape 1188"/>
          <p:cNvCxnSpPr>
            <a:stCxn id="1169" idx="0"/>
            <a:endCxn id="1181" idx="2"/>
          </p:cNvCxnSpPr>
          <p:nvPr/>
        </p:nvCxnSpPr>
        <p:spPr>
          <a:xfrm rot="-5400000" flipH="1">
            <a:off x="2615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9" name="Shape 1189"/>
          <p:cNvCxnSpPr>
            <a:stCxn id="1174" idx="0"/>
            <a:endCxn id="1184" idx="2"/>
          </p:cNvCxnSpPr>
          <p:nvPr/>
        </p:nvCxnSpPr>
        <p:spPr>
          <a:xfrm rot="-5400000" flipH="1">
            <a:off x="3976975" y="2499100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1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190" name="Shape 1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517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Shape 1191"/>
          <p:cNvSpPr txBox="1"/>
          <p:nvPr/>
        </p:nvSpPr>
        <p:spPr>
          <a:xfrm>
            <a:off x="1773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cxnSp>
        <p:nvCxnSpPr>
          <p:cNvPr id="1192" name="Shape 1192"/>
          <p:cNvCxnSpPr>
            <a:stCxn id="1164" idx="6"/>
            <a:endCxn id="1170" idx="2"/>
          </p:cNvCxnSpPr>
          <p:nvPr/>
        </p:nvCxnSpPr>
        <p:spPr>
          <a:xfrm>
            <a:off x="3600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3" name="Shape 1193"/>
          <p:cNvCxnSpPr>
            <a:stCxn id="1170" idx="6"/>
            <a:endCxn id="1175" idx="2"/>
          </p:cNvCxnSpPr>
          <p:nvPr/>
        </p:nvCxnSpPr>
        <p:spPr>
          <a:xfrm>
            <a:off x="4962017" y="2724507"/>
            <a:ext cx="701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4" name="Shape 1194"/>
          <p:cNvSpPr txBox="1"/>
          <p:nvPr/>
        </p:nvSpPr>
        <p:spPr>
          <a:xfrm>
            <a:off x="9223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35" name="Slide Number Placeholder 4"/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8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Embodied Agent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834332" y="2861604"/>
            <a:ext cx="1976919" cy="1623353"/>
          </a:xfrm>
          <a:prstGeom prst="roundRect">
            <a:avLst>
              <a:gd name="adj" fmla="val 7968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rPr>
              <a:t>Agent</a:t>
            </a:r>
            <a:endParaRPr lang="en-US" sz="2400" b="1" dirty="0">
              <a:solidFill>
                <a:schemeClr val="tx1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67030" y="2459056"/>
            <a:ext cx="2435660" cy="2867255"/>
            <a:chOff x="6935570" y="1930159"/>
            <a:chExt cx="2435660" cy="2867255"/>
          </a:xfrm>
        </p:grpSpPr>
        <p:pic>
          <p:nvPicPr>
            <p:cNvPr id="5122" name="Picture 2" descr="mage result for world black and whi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570" y="1930159"/>
              <a:ext cx="2435660" cy="2405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149311" y="4335749"/>
              <a:ext cx="20081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Avenir Heavy" charset="0"/>
                  <a:ea typeface="Avenir Heavy" charset="0"/>
                  <a:cs typeface="Avenir Heavy" charset="0"/>
                </a:rPr>
                <a:t>Environment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22792" y="1570300"/>
            <a:ext cx="4962068" cy="1291304"/>
            <a:chOff x="3191332" y="1029973"/>
            <a:chExt cx="4962068" cy="1291304"/>
          </a:xfrm>
        </p:grpSpPr>
        <p:cxnSp>
          <p:nvCxnSpPr>
            <p:cNvPr id="13" name="Elbow Connector 12"/>
            <p:cNvCxnSpPr/>
            <p:nvPr/>
          </p:nvCxnSpPr>
          <p:spPr>
            <a:xfrm rot="5400000" flipH="1" flipV="1">
              <a:off x="5476807" y="-355316"/>
              <a:ext cx="391118" cy="4962068"/>
            </a:xfrm>
            <a:prstGeom prst="bentConnector3">
              <a:avLst>
                <a:gd name="adj1" fmla="val 211582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5111796" y="1029973"/>
              <a:ext cx="11211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smtClean="0"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22792" y="4484957"/>
            <a:ext cx="4962068" cy="1669153"/>
            <a:chOff x="6329829" y="629469"/>
            <a:chExt cx="4962068" cy="1669153"/>
          </a:xfrm>
        </p:grpSpPr>
        <p:cxnSp>
          <p:nvCxnSpPr>
            <p:cNvPr id="27" name="Elbow Connector 26"/>
            <p:cNvCxnSpPr>
              <a:stCxn id="9" idx="2"/>
              <a:endCxn id="15" idx="2"/>
            </p:cNvCxnSpPr>
            <p:nvPr/>
          </p:nvCxnSpPr>
          <p:spPr>
            <a:xfrm rot="5400000" flipH="1">
              <a:off x="8390186" y="-1430888"/>
              <a:ext cx="841354" cy="4962068"/>
            </a:xfrm>
            <a:prstGeom prst="bentConnector3">
              <a:avLst>
                <a:gd name="adj1" fmla="val -2717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7831908" y="1836957"/>
              <a:ext cx="19579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Avenir Heavy" charset="0"/>
                  <a:ea typeface="Avenir Heavy" charset="0"/>
                  <a:cs typeface="Avenir Heavy" charset="0"/>
                </a:rPr>
                <a:t>Observation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95762" y="2101154"/>
            <a:ext cx="1852425" cy="1572127"/>
            <a:chOff x="3482016" y="2345660"/>
            <a:chExt cx="1852425" cy="1572127"/>
          </a:xfrm>
        </p:grpSpPr>
        <p:cxnSp>
          <p:nvCxnSpPr>
            <p:cNvPr id="36" name="Elbow Connector 35"/>
            <p:cNvCxnSpPr>
              <a:stCxn id="37" idx="2"/>
              <a:endCxn id="15" idx="1"/>
            </p:cNvCxnSpPr>
            <p:nvPr/>
          </p:nvCxnSpPr>
          <p:spPr>
            <a:xfrm rot="16200000" flipH="1">
              <a:off x="4067079" y="2650425"/>
              <a:ext cx="1110462" cy="1424262"/>
            </a:xfrm>
            <a:prstGeom prst="bent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3482016" y="2345660"/>
              <a:ext cx="856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Avenir Heavy" charset="0"/>
                  <a:ea typeface="Avenir Heavy" charset="0"/>
                  <a:cs typeface="Avenir Heavy" charset="0"/>
                </a:rPr>
                <a:t>Goal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11252" y="3172940"/>
            <a:ext cx="2755779" cy="500341"/>
            <a:chOff x="4811252" y="3172940"/>
            <a:chExt cx="2755779" cy="500341"/>
          </a:xfrm>
        </p:grpSpPr>
        <p:cxnSp>
          <p:nvCxnSpPr>
            <p:cNvPr id="20" name="Elbow Connector 19"/>
            <p:cNvCxnSpPr>
              <a:stCxn id="5122" idx="1"/>
              <a:endCxn id="15" idx="3"/>
            </p:cNvCxnSpPr>
            <p:nvPr/>
          </p:nvCxnSpPr>
          <p:spPr>
            <a:xfrm rot="10800000" flipV="1">
              <a:off x="4811252" y="3673281"/>
              <a:ext cx="2755779" cy="0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666824" y="3172940"/>
              <a:ext cx="12740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smtClean="0">
                  <a:latin typeface="Avenir Heavy" charset="0"/>
                  <a:ea typeface="Avenir Heavy" charset="0"/>
                  <a:cs typeface="Avenir Heavy" charset="0"/>
                </a:rPr>
                <a:t>Reward</a:t>
              </a:r>
              <a:endParaRPr lang="en-US" sz="2400" b="1" dirty="0"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00443" y="1040042"/>
                <a:ext cx="1406764" cy="5600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𝒂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443" y="1040042"/>
                <a:ext cx="1406764" cy="5600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FF000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336355" y="4895705"/>
                <a:ext cx="1966587" cy="5600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𝒐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𝒕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(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𝒔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𝒕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)</m:t>
                    </m:r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endParaRPr lang="en-US" sz="2800" b="1" dirty="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355" y="4895705"/>
                <a:ext cx="1966587" cy="5600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rgbClr val="FF000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81478" y="3393278"/>
                <a:ext cx="1406764" cy="5600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𝒔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478" y="3393278"/>
                <a:ext cx="1406764" cy="5600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rgbClr val="FF000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616267" y="2616720"/>
                <a:ext cx="1406764" cy="5600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Avenir Book" charset="0"/>
                              <a:cs typeface="Avenir Book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267" y="2616720"/>
                <a:ext cx="1406764" cy="56000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60288" y="1541150"/>
                <a:ext cx="1406764" cy="5600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charset="0"/>
                          <a:ea typeface="Avenir Book" charset="0"/>
                          <a:cs typeface="Avenir Book" charset="0"/>
                        </a:rPr>
                        <m:t>𝒈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88" y="1541150"/>
                <a:ext cx="1406764" cy="5600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28575">
                <a:solidFill>
                  <a:srgbClr val="FF000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6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 txBox="1">
            <a:spLocks noGrp="1"/>
          </p:cNvSpPr>
          <p:nvPr>
            <p:ph type="title"/>
          </p:nvPr>
        </p:nvSpPr>
        <p:spPr>
          <a:xfrm>
            <a:off x="1743825" y="80192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sz="2400" dirty="0"/>
              <a:t>REINFORCE in action: Recurrent Attention Model (RAM)</a:t>
            </a:r>
          </a:p>
        </p:txBody>
      </p:sp>
      <p:sp>
        <p:nvSpPr>
          <p:cNvPr id="1201" name="Shape 1201"/>
          <p:cNvSpPr/>
          <p:nvPr/>
        </p:nvSpPr>
        <p:spPr>
          <a:xfrm>
            <a:off x="2940275" y="239435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Shape 1202"/>
          <p:cNvSpPr/>
          <p:nvPr/>
        </p:nvSpPr>
        <p:spPr>
          <a:xfrm>
            <a:off x="2909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203" name="Shape 1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4" name="Shape 1204"/>
          <p:cNvCxnSpPr>
            <a:stCxn id="1202" idx="0"/>
            <a:endCxn id="1201" idx="4"/>
          </p:cNvCxnSpPr>
          <p:nvPr/>
        </p:nvCxnSpPr>
        <p:spPr>
          <a:xfrm rot="10800000">
            <a:off x="3270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5" name="Shape 1205"/>
          <p:cNvCxnSpPr>
            <a:stCxn id="1201" idx="0"/>
          </p:cNvCxnSpPr>
          <p:nvPr/>
        </p:nvCxnSpPr>
        <p:spPr>
          <a:xfrm rot="10800000">
            <a:off x="3270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6" name="Shape 1206"/>
          <p:cNvSpPr/>
          <p:nvPr/>
        </p:nvSpPr>
        <p:spPr>
          <a:xfrm>
            <a:off x="2909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07" name="Shape 1207"/>
          <p:cNvSpPr/>
          <p:nvPr/>
        </p:nvSpPr>
        <p:spPr>
          <a:xfrm>
            <a:off x="4301719" y="2394359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4271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09" name="Shape 1209"/>
          <p:cNvCxnSpPr>
            <a:stCxn id="1208" idx="0"/>
            <a:endCxn id="1207" idx="4"/>
          </p:cNvCxnSpPr>
          <p:nvPr/>
        </p:nvCxnSpPr>
        <p:spPr>
          <a:xfrm rot="10800000">
            <a:off x="4631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0" name="Shape 1210"/>
          <p:cNvCxnSpPr>
            <a:stCxn id="1207" idx="0"/>
          </p:cNvCxnSpPr>
          <p:nvPr/>
        </p:nvCxnSpPr>
        <p:spPr>
          <a:xfrm rot="10800000">
            <a:off x="4631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1" name="Shape 1211"/>
          <p:cNvSpPr/>
          <p:nvPr/>
        </p:nvSpPr>
        <p:spPr>
          <a:xfrm>
            <a:off x="4271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12" name="Shape 1212"/>
          <p:cNvSpPr/>
          <p:nvPr/>
        </p:nvSpPr>
        <p:spPr>
          <a:xfrm>
            <a:off x="5663223" y="240530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Shape 1213"/>
          <p:cNvSpPr/>
          <p:nvPr/>
        </p:nvSpPr>
        <p:spPr>
          <a:xfrm>
            <a:off x="5632775" y="3347100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14" name="Shape 1214"/>
          <p:cNvCxnSpPr>
            <a:stCxn id="1213" idx="0"/>
            <a:endCxn id="1212" idx="4"/>
          </p:cNvCxnSpPr>
          <p:nvPr/>
        </p:nvCxnSpPr>
        <p:spPr>
          <a:xfrm rot="10800000">
            <a:off x="5993375" y="3065700"/>
            <a:ext cx="0" cy="28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5" name="Shape 1215"/>
          <p:cNvCxnSpPr>
            <a:stCxn id="1212" idx="0"/>
          </p:cNvCxnSpPr>
          <p:nvPr/>
        </p:nvCxnSpPr>
        <p:spPr>
          <a:xfrm rot="10800000">
            <a:off x="5993373" y="220940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6" name="Shape 1216"/>
          <p:cNvSpPr/>
          <p:nvPr/>
        </p:nvSpPr>
        <p:spPr>
          <a:xfrm>
            <a:off x="5632725" y="188825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17" name="Shape 1217"/>
          <p:cNvSpPr/>
          <p:nvPr/>
        </p:nvSpPr>
        <p:spPr>
          <a:xfrm>
            <a:off x="7024716" y="2390234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Shape 1218"/>
          <p:cNvSpPr/>
          <p:nvPr/>
        </p:nvSpPr>
        <p:spPr>
          <a:xfrm>
            <a:off x="69943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19" name="Shape 1219"/>
          <p:cNvCxnSpPr>
            <a:stCxn id="1218" idx="0"/>
            <a:endCxn id="1217" idx="4"/>
          </p:cNvCxnSpPr>
          <p:nvPr/>
        </p:nvCxnSpPr>
        <p:spPr>
          <a:xfrm rot="10800000">
            <a:off x="7354925" y="3050387"/>
            <a:ext cx="0" cy="2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0" name="Shape 1220"/>
          <p:cNvCxnSpPr>
            <a:stCxn id="1217" idx="0"/>
          </p:cNvCxnSpPr>
          <p:nvPr/>
        </p:nvCxnSpPr>
        <p:spPr>
          <a:xfrm rot="10800000">
            <a:off x="7354866" y="2194332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1" name="Shape 1221"/>
          <p:cNvSpPr/>
          <p:nvPr/>
        </p:nvSpPr>
        <p:spPr>
          <a:xfrm>
            <a:off x="6994325" y="188823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222" name="Shape 1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375" y="4850000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Shape 1223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4270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4" name="Shape 1224"/>
          <p:cNvCxnSpPr>
            <a:stCxn id="1223" idx="0"/>
            <a:endCxn id="1208" idx="2"/>
          </p:cNvCxnSpPr>
          <p:nvPr/>
        </p:nvCxnSpPr>
        <p:spPr>
          <a:xfrm rot="10800000" flipH="1">
            <a:off x="4631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25" name="Shape 1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3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Shape 1226"/>
          <p:cNvPicPr preferRelativeResize="0"/>
          <p:nvPr/>
        </p:nvPicPr>
        <p:blipFill rotWithShape="1">
          <a:blip r:embed="rId6">
            <a:alphaModFix/>
          </a:blip>
          <a:srcRect l="30526" t="24545" r="57718" b="64527"/>
          <a:stretch/>
        </p:blipFill>
        <p:spPr>
          <a:xfrm>
            <a:off x="563228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7" name="Shape 1227"/>
          <p:cNvCxnSpPr>
            <a:stCxn id="1226" idx="0"/>
            <a:endCxn id="1213" idx="2"/>
          </p:cNvCxnSpPr>
          <p:nvPr/>
        </p:nvCxnSpPr>
        <p:spPr>
          <a:xfrm rot="10800000" flipH="1">
            <a:off x="5992887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28" name="Shape 1228"/>
          <p:cNvPicPr preferRelativeResize="0"/>
          <p:nvPr/>
        </p:nvPicPr>
        <p:blipFill rotWithShape="1">
          <a:blip r:embed="rId7">
            <a:alphaModFix/>
          </a:blip>
          <a:srcRect l="18266" t="28941" r="70049" b="60196"/>
          <a:stretch/>
        </p:blipFill>
        <p:spPr>
          <a:xfrm>
            <a:off x="6993712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Shape 1229"/>
          <p:cNvPicPr preferRelativeResize="0"/>
          <p:nvPr/>
        </p:nvPicPr>
        <p:blipFill rotWithShape="1">
          <a:blip r:embed="rId8">
            <a:alphaModFix/>
          </a:blip>
          <a:srcRect l="42067" t="32981" r="45960" b="55889"/>
          <a:stretch/>
        </p:blipFill>
        <p:spPr>
          <a:xfrm>
            <a:off x="2909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0" name="Shape 1230"/>
          <p:cNvCxnSpPr>
            <a:stCxn id="1229" idx="0"/>
            <a:endCxn id="1202" idx="2"/>
          </p:cNvCxnSpPr>
          <p:nvPr/>
        </p:nvCxnSpPr>
        <p:spPr>
          <a:xfrm rot="10800000" flipH="1">
            <a:off x="3270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1" name="Shape 1231"/>
          <p:cNvCxnSpPr>
            <a:stCxn id="1228" idx="0"/>
            <a:endCxn id="1218" idx="2"/>
          </p:cNvCxnSpPr>
          <p:nvPr/>
        </p:nvCxnSpPr>
        <p:spPr>
          <a:xfrm rot="10800000" flipH="1">
            <a:off x="7354312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2" name="Shape 1232"/>
          <p:cNvCxnSpPr>
            <a:stCxn id="1206" idx="0"/>
            <a:endCxn id="1223" idx="2"/>
          </p:cNvCxnSpPr>
          <p:nvPr/>
        </p:nvCxnSpPr>
        <p:spPr>
          <a:xfrm rot="-5400000" flipH="1">
            <a:off x="2615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3" name="Shape 1233"/>
          <p:cNvCxnSpPr>
            <a:stCxn id="1211" idx="0"/>
            <a:endCxn id="1226" idx="2"/>
          </p:cNvCxnSpPr>
          <p:nvPr/>
        </p:nvCxnSpPr>
        <p:spPr>
          <a:xfrm rot="-5400000" flipH="1">
            <a:off x="3976975" y="2499100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1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4" name="Shape 1234"/>
          <p:cNvCxnSpPr>
            <a:stCxn id="1216" idx="0"/>
            <a:endCxn id="1228" idx="2"/>
          </p:cNvCxnSpPr>
          <p:nvPr/>
        </p:nvCxnSpPr>
        <p:spPr>
          <a:xfrm rot="-5400000" flipH="1">
            <a:off x="5360325" y="2521250"/>
            <a:ext cx="2627100" cy="1361100"/>
          </a:xfrm>
          <a:prstGeom prst="curvedConnector5">
            <a:avLst>
              <a:gd name="adj1" fmla="val -9064"/>
              <a:gd name="adj2" fmla="val 49996"/>
              <a:gd name="adj3" fmla="val 10905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35" name="Shape 1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517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Shape 12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572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Shape 1237"/>
          <p:cNvSpPr txBox="1"/>
          <p:nvPr/>
        </p:nvSpPr>
        <p:spPr>
          <a:xfrm>
            <a:off x="1773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cxnSp>
        <p:nvCxnSpPr>
          <p:cNvPr id="1238" name="Shape 1238"/>
          <p:cNvCxnSpPr>
            <a:stCxn id="1201" idx="6"/>
            <a:endCxn id="1207" idx="2"/>
          </p:cNvCxnSpPr>
          <p:nvPr/>
        </p:nvCxnSpPr>
        <p:spPr>
          <a:xfrm>
            <a:off x="3600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9" name="Shape 1239"/>
          <p:cNvCxnSpPr>
            <a:stCxn id="1207" idx="6"/>
            <a:endCxn id="1212" idx="2"/>
          </p:cNvCxnSpPr>
          <p:nvPr/>
        </p:nvCxnSpPr>
        <p:spPr>
          <a:xfrm>
            <a:off x="4962017" y="2724507"/>
            <a:ext cx="701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40" name="Shape 1240"/>
          <p:cNvCxnSpPr>
            <a:stCxn id="1212" idx="6"/>
            <a:endCxn id="1217" idx="2"/>
          </p:cNvCxnSpPr>
          <p:nvPr/>
        </p:nvCxnSpPr>
        <p:spPr>
          <a:xfrm rot="10800000" flipH="1">
            <a:off x="6323523" y="2720457"/>
            <a:ext cx="7011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41" name="Shape 1241"/>
          <p:cNvSpPr txBox="1"/>
          <p:nvPr/>
        </p:nvSpPr>
        <p:spPr>
          <a:xfrm>
            <a:off x="9223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45" name="Slide Number Placeholder 4"/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096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Shape 1301"/>
          <p:cNvSpPr txBox="1">
            <a:spLocks noGrp="1"/>
          </p:cNvSpPr>
          <p:nvPr>
            <p:ph type="title"/>
          </p:nvPr>
        </p:nvSpPr>
        <p:spPr>
          <a:xfrm>
            <a:off x="1743825" y="80192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sz="2400" dirty="0"/>
              <a:t>REINFORCE in action: Recurrent Attention Model (RAM)</a:t>
            </a:r>
          </a:p>
        </p:txBody>
      </p:sp>
      <p:sp>
        <p:nvSpPr>
          <p:cNvPr id="1247" name="Shape 1247"/>
          <p:cNvSpPr/>
          <p:nvPr/>
        </p:nvSpPr>
        <p:spPr>
          <a:xfrm>
            <a:off x="2940275" y="239435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Shape 1248"/>
          <p:cNvSpPr/>
          <p:nvPr/>
        </p:nvSpPr>
        <p:spPr>
          <a:xfrm>
            <a:off x="29098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pic>
        <p:nvPicPr>
          <p:cNvPr id="1249" name="Shape 1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197" y="2385925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0" name="Shape 1250"/>
          <p:cNvCxnSpPr>
            <a:stCxn id="1248" idx="0"/>
            <a:endCxn id="1247" idx="4"/>
          </p:cNvCxnSpPr>
          <p:nvPr/>
        </p:nvCxnSpPr>
        <p:spPr>
          <a:xfrm rot="10800000">
            <a:off x="32704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1" name="Shape 1251"/>
          <p:cNvCxnSpPr>
            <a:stCxn id="1247" idx="0"/>
          </p:cNvCxnSpPr>
          <p:nvPr/>
        </p:nvCxnSpPr>
        <p:spPr>
          <a:xfrm rot="10800000">
            <a:off x="3270425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2" name="Shape 1252"/>
          <p:cNvSpPr/>
          <p:nvPr/>
        </p:nvSpPr>
        <p:spPr>
          <a:xfrm>
            <a:off x="2909825" y="184418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53" name="Shape 1253"/>
          <p:cNvSpPr/>
          <p:nvPr/>
        </p:nvSpPr>
        <p:spPr>
          <a:xfrm>
            <a:off x="4301719" y="2394359"/>
            <a:ext cx="660299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Shape 1254"/>
          <p:cNvSpPr/>
          <p:nvPr/>
        </p:nvSpPr>
        <p:spPr>
          <a:xfrm>
            <a:off x="42712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55" name="Shape 1255"/>
          <p:cNvCxnSpPr>
            <a:stCxn id="1254" idx="0"/>
            <a:endCxn id="1253" idx="4"/>
          </p:cNvCxnSpPr>
          <p:nvPr/>
        </p:nvCxnSpPr>
        <p:spPr>
          <a:xfrm rot="10800000">
            <a:off x="4631825" y="3054587"/>
            <a:ext cx="0" cy="29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6" name="Shape 1256"/>
          <p:cNvCxnSpPr>
            <a:stCxn id="1253" idx="0"/>
          </p:cNvCxnSpPr>
          <p:nvPr/>
        </p:nvCxnSpPr>
        <p:spPr>
          <a:xfrm rot="10800000">
            <a:off x="4631867" y="219845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7" name="Shape 1257"/>
          <p:cNvSpPr/>
          <p:nvPr/>
        </p:nvSpPr>
        <p:spPr>
          <a:xfrm>
            <a:off x="4271275" y="184420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58" name="Shape 1258"/>
          <p:cNvSpPr/>
          <p:nvPr/>
        </p:nvSpPr>
        <p:spPr>
          <a:xfrm>
            <a:off x="5663223" y="2405309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5632775" y="3347100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60" name="Shape 1260"/>
          <p:cNvCxnSpPr>
            <a:stCxn id="1259" idx="0"/>
            <a:endCxn id="1258" idx="4"/>
          </p:cNvCxnSpPr>
          <p:nvPr/>
        </p:nvCxnSpPr>
        <p:spPr>
          <a:xfrm rot="10800000">
            <a:off x="5993375" y="3065700"/>
            <a:ext cx="0" cy="28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1" name="Shape 1261"/>
          <p:cNvCxnSpPr>
            <a:stCxn id="1258" idx="0"/>
          </p:cNvCxnSpPr>
          <p:nvPr/>
        </p:nvCxnSpPr>
        <p:spPr>
          <a:xfrm rot="10800000">
            <a:off x="5993373" y="2209407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2" name="Shape 1262"/>
          <p:cNvSpPr/>
          <p:nvPr/>
        </p:nvSpPr>
        <p:spPr>
          <a:xfrm>
            <a:off x="5632725" y="1888250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63" name="Shape 1263"/>
          <p:cNvSpPr/>
          <p:nvPr/>
        </p:nvSpPr>
        <p:spPr>
          <a:xfrm>
            <a:off x="7024716" y="2390234"/>
            <a:ext cx="660300" cy="660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Shape 1264"/>
          <p:cNvSpPr/>
          <p:nvPr/>
        </p:nvSpPr>
        <p:spPr>
          <a:xfrm>
            <a:off x="6994325" y="3347087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65" name="Shape 1265"/>
          <p:cNvCxnSpPr>
            <a:stCxn id="1264" idx="0"/>
            <a:endCxn id="1263" idx="4"/>
          </p:cNvCxnSpPr>
          <p:nvPr/>
        </p:nvCxnSpPr>
        <p:spPr>
          <a:xfrm rot="10800000">
            <a:off x="7354925" y="3050387"/>
            <a:ext cx="0" cy="2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6" name="Shape 1266"/>
          <p:cNvCxnSpPr>
            <a:stCxn id="1263" idx="0"/>
          </p:cNvCxnSpPr>
          <p:nvPr/>
        </p:nvCxnSpPr>
        <p:spPr>
          <a:xfrm rot="10800000">
            <a:off x="7354866" y="2194332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7" name="Shape 1267"/>
          <p:cNvSpPr/>
          <p:nvPr/>
        </p:nvSpPr>
        <p:spPr>
          <a:xfrm>
            <a:off x="6994325" y="1888237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268" name="Shape 1268"/>
          <p:cNvSpPr/>
          <p:nvPr/>
        </p:nvSpPr>
        <p:spPr>
          <a:xfrm>
            <a:off x="8386220" y="2390224"/>
            <a:ext cx="660300" cy="66030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9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Shape 1269"/>
          <p:cNvSpPr/>
          <p:nvPr/>
        </p:nvSpPr>
        <p:spPr>
          <a:xfrm>
            <a:off x="8355875" y="3325062"/>
            <a:ext cx="721200" cy="257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NN</a:t>
            </a:r>
          </a:p>
        </p:txBody>
      </p:sp>
      <p:cxnSp>
        <p:nvCxnSpPr>
          <p:cNvPr id="1270" name="Shape 1270"/>
          <p:cNvCxnSpPr>
            <a:stCxn id="1269" idx="0"/>
            <a:endCxn id="1268" idx="4"/>
          </p:cNvCxnSpPr>
          <p:nvPr/>
        </p:nvCxnSpPr>
        <p:spPr>
          <a:xfrm rot="10800000">
            <a:off x="8716475" y="3050562"/>
            <a:ext cx="0" cy="27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71" name="Shape 1271"/>
          <p:cNvCxnSpPr>
            <a:stCxn id="1268" idx="0"/>
          </p:cNvCxnSpPr>
          <p:nvPr/>
        </p:nvCxnSpPr>
        <p:spPr>
          <a:xfrm rot="10800000">
            <a:off x="8716370" y="2194324"/>
            <a:ext cx="0" cy="19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2" name="Shape 1272"/>
          <p:cNvSpPr/>
          <p:nvPr/>
        </p:nvSpPr>
        <p:spPr>
          <a:xfrm>
            <a:off x="8356025" y="1888262"/>
            <a:ext cx="721200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en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273" name="Shape 1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375" y="4850000"/>
            <a:ext cx="597200" cy="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Shape 1274"/>
          <p:cNvPicPr preferRelativeResize="0"/>
          <p:nvPr/>
        </p:nvPicPr>
        <p:blipFill rotWithShape="1">
          <a:blip r:embed="rId5">
            <a:alphaModFix/>
          </a:blip>
          <a:srcRect l="42067" t="32981" r="45960" b="55889"/>
          <a:stretch/>
        </p:blipFill>
        <p:spPr>
          <a:xfrm>
            <a:off x="427083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5" name="Shape 1275"/>
          <p:cNvCxnSpPr>
            <a:stCxn id="1274" idx="0"/>
            <a:endCxn id="1254" idx="2"/>
          </p:cNvCxnSpPr>
          <p:nvPr/>
        </p:nvCxnSpPr>
        <p:spPr>
          <a:xfrm rot="10800000" flipH="1">
            <a:off x="4631437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76" name="Shape 1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3273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Shape 1277"/>
          <p:cNvPicPr preferRelativeResize="0"/>
          <p:nvPr/>
        </p:nvPicPr>
        <p:blipFill rotWithShape="1">
          <a:blip r:embed="rId6">
            <a:alphaModFix/>
          </a:blip>
          <a:srcRect l="30526" t="24545" r="57718" b="64527"/>
          <a:stretch/>
        </p:blipFill>
        <p:spPr>
          <a:xfrm>
            <a:off x="5632287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8" name="Shape 1278"/>
          <p:cNvCxnSpPr>
            <a:stCxn id="1277" idx="0"/>
            <a:endCxn id="1259" idx="2"/>
          </p:cNvCxnSpPr>
          <p:nvPr/>
        </p:nvCxnSpPr>
        <p:spPr>
          <a:xfrm rot="10800000" flipH="1">
            <a:off x="5992887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279" name="Shape 1279"/>
          <p:cNvPicPr preferRelativeResize="0"/>
          <p:nvPr/>
        </p:nvPicPr>
        <p:blipFill rotWithShape="1">
          <a:blip r:embed="rId7">
            <a:alphaModFix/>
          </a:blip>
          <a:srcRect l="18266" t="28941" r="70049" b="60196"/>
          <a:stretch/>
        </p:blipFill>
        <p:spPr>
          <a:xfrm>
            <a:off x="6993712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Shape 1280"/>
          <p:cNvPicPr preferRelativeResize="0"/>
          <p:nvPr/>
        </p:nvPicPr>
        <p:blipFill rotWithShape="1">
          <a:blip r:embed="rId8">
            <a:alphaModFix/>
          </a:blip>
          <a:srcRect l="26637" t="10985" r="61680" b="78154"/>
          <a:stretch/>
        </p:blipFill>
        <p:spPr>
          <a:xfrm>
            <a:off x="8355150" y="3844763"/>
            <a:ext cx="721200" cy="67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Shape 1281"/>
          <p:cNvPicPr preferRelativeResize="0"/>
          <p:nvPr/>
        </p:nvPicPr>
        <p:blipFill rotWithShape="1">
          <a:blip r:embed="rId9">
            <a:alphaModFix/>
          </a:blip>
          <a:srcRect l="42067" t="32981" r="45960" b="55889"/>
          <a:stretch/>
        </p:blipFill>
        <p:spPr>
          <a:xfrm>
            <a:off x="2909400" y="3844750"/>
            <a:ext cx="721200" cy="6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2" name="Shape 1282"/>
          <p:cNvCxnSpPr>
            <a:stCxn id="1281" idx="0"/>
            <a:endCxn id="1248" idx="2"/>
          </p:cNvCxnSpPr>
          <p:nvPr/>
        </p:nvCxnSpPr>
        <p:spPr>
          <a:xfrm rot="10800000" flipH="1">
            <a:off x="3270000" y="3604750"/>
            <a:ext cx="3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3" name="Shape 1283"/>
          <p:cNvCxnSpPr>
            <a:stCxn id="1279" idx="0"/>
            <a:endCxn id="1264" idx="2"/>
          </p:cNvCxnSpPr>
          <p:nvPr/>
        </p:nvCxnSpPr>
        <p:spPr>
          <a:xfrm rot="10800000" flipH="1">
            <a:off x="7354312" y="3604750"/>
            <a:ext cx="600" cy="24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4" name="Shape 1284"/>
          <p:cNvCxnSpPr>
            <a:stCxn id="1280" idx="0"/>
            <a:endCxn id="1269" idx="2"/>
          </p:cNvCxnSpPr>
          <p:nvPr/>
        </p:nvCxnSpPr>
        <p:spPr>
          <a:xfrm rot="10800000" flipH="1">
            <a:off x="8715750" y="3582861"/>
            <a:ext cx="600" cy="26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5" name="Shape 1285"/>
          <p:cNvCxnSpPr>
            <a:stCxn id="1252" idx="0"/>
            <a:endCxn id="1274" idx="2"/>
          </p:cNvCxnSpPr>
          <p:nvPr/>
        </p:nvCxnSpPr>
        <p:spPr>
          <a:xfrm rot="-5400000" flipH="1">
            <a:off x="2615525" y="2499087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6" name="Shape 1286"/>
          <p:cNvCxnSpPr>
            <a:stCxn id="1257" idx="0"/>
            <a:endCxn id="1277" idx="2"/>
          </p:cNvCxnSpPr>
          <p:nvPr/>
        </p:nvCxnSpPr>
        <p:spPr>
          <a:xfrm rot="-5400000" flipH="1">
            <a:off x="3976975" y="2499100"/>
            <a:ext cx="2670900" cy="1361100"/>
          </a:xfrm>
          <a:prstGeom prst="curvedConnector5">
            <a:avLst>
              <a:gd name="adj1" fmla="val -8916"/>
              <a:gd name="adj2" fmla="val 49997"/>
              <a:gd name="adj3" fmla="val 10891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7" name="Shape 1287"/>
          <p:cNvCxnSpPr>
            <a:stCxn id="1262" idx="0"/>
            <a:endCxn id="1279" idx="2"/>
          </p:cNvCxnSpPr>
          <p:nvPr/>
        </p:nvCxnSpPr>
        <p:spPr>
          <a:xfrm rot="-5400000" flipH="1">
            <a:off x="5360325" y="2521250"/>
            <a:ext cx="2627100" cy="1361100"/>
          </a:xfrm>
          <a:prstGeom prst="curvedConnector5">
            <a:avLst>
              <a:gd name="adj1" fmla="val -9064"/>
              <a:gd name="adj2" fmla="val 49996"/>
              <a:gd name="adj3" fmla="val 10905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8" name="Shape 1288"/>
          <p:cNvCxnSpPr>
            <a:stCxn id="1267" idx="0"/>
            <a:endCxn id="1280" idx="2"/>
          </p:cNvCxnSpPr>
          <p:nvPr/>
        </p:nvCxnSpPr>
        <p:spPr>
          <a:xfrm rot="-5400000" flipH="1">
            <a:off x="6721775" y="2521387"/>
            <a:ext cx="2627100" cy="1360800"/>
          </a:xfrm>
          <a:prstGeom prst="curvedConnector5">
            <a:avLst>
              <a:gd name="adj1" fmla="val -9064"/>
              <a:gd name="adj2" fmla="val 50001"/>
              <a:gd name="adj3" fmla="val 10905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9" name="Shape 1289"/>
          <p:cNvCxnSpPr>
            <a:stCxn id="1268" idx="6"/>
            <a:endCxn id="1290" idx="1"/>
          </p:cNvCxnSpPr>
          <p:nvPr/>
        </p:nvCxnSpPr>
        <p:spPr>
          <a:xfrm>
            <a:off x="9046520" y="2720374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90" name="Shape 1290"/>
          <p:cNvSpPr/>
          <p:nvPr/>
        </p:nvSpPr>
        <p:spPr>
          <a:xfrm>
            <a:off x="9483325" y="2591525"/>
            <a:ext cx="857400" cy="257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4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pic>
        <p:nvPicPr>
          <p:cNvPr id="1291" name="Shape 12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517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Shape 12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5725" y="4850000"/>
            <a:ext cx="597200" cy="5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Shape 12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84050" y="4849987"/>
            <a:ext cx="597200" cy="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Shape 1294"/>
          <p:cNvSpPr txBox="1"/>
          <p:nvPr/>
        </p:nvSpPr>
        <p:spPr>
          <a:xfrm>
            <a:off x="1773900" y="3243325"/>
            <a:ext cx="10440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image</a:t>
            </a:r>
          </a:p>
        </p:txBody>
      </p:sp>
      <p:sp>
        <p:nvSpPr>
          <p:cNvPr id="1295" name="Shape 1295"/>
          <p:cNvSpPr txBox="1"/>
          <p:nvPr/>
        </p:nvSpPr>
        <p:spPr>
          <a:xfrm>
            <a:off x="9279625" y="3188525"/>
            <a:ext cx="1264800" cy="7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y=2</a:t>
            </a:r>
          </a:p>
        </p:txBody>
      </p:sp>
      <p:cxnSp>
        <p:nvCxnSpPr>
          <p:cNvPr id="1296" name="Shape 1296"/>
          <p:cNvCxnSpPr>
            <a:stCxn id="1247" idx="6"/>
            <a:endCxn id="1253" idx="2"/>
          </p:cNvCxnSpPr>
          <p:nvPr/>
        </p:nvCxnSpPr>
        <p:spPr>
          <a:xfrm>
            <a:off x="3600575" y="2724507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7" name="Shape 1297"/>
          <p:cNvCxnSpPr>
            <a:stCxn id="1253" idx="6"/>
            <a:endCxn id="1258" idx="2"/>
          </p:cNvCxnSpPr>
          <p:nvPr/>
        </p:nvCxnSpPr>
        <p:spPr>
          <a:xfrm>
            <a:off x="4962017" y="2724507"/>
            <a:ext cx="7011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8" name="Shape 1298"/>
          <p:cNvCxnSpPr>
            <a:stCxn id="1258" idx="6"/>
            <a:endCxn id="1263" idx="2"/>
          </p:cNvCxnSpPr>
          <p:nvPr/>
        </p:nvCxnSpPr>
        <p:spPr>
          <a:xfrm rot="10800000" flipH="1">
            <a:off x="6323523" y="2720457"/>
            <a:ext cx="7011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9" name="Shape 1299"/>
          <p:cNvCxnSpPr>
            <a:stCxn id="1263" idx="6"/>
            <a:endCxn id="1268" idx="2"/>
          </p:cNvCxnSpPr>
          <p:nvPr/>
        </p:nvCxnSpPr>
        <p:spPr>
          <a:xfrm>
            <a:off x="7685016" y="2720382"/>
            <a:ext cx="701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00" name="Shape 1300"/>
          <p:cNvCxnSpPr>
            <a:stCxn id="1290" idx="2"/>
            <a:endCxn id="1295" idx="0"/>
          </p:cNvCxnSpPr>
          <p:nvPr/>
        </p:nvCxnSpPr>
        <p:spPr>
          <a:xfrm>
            <a:off x="9912025" y="2849225"/>
            <a:ext cx="0" cy="33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02" name="Shape 1302"/>
          <p:cNvSpPr txBox="1"/>
          <p:nvPr/>
        </p:nvSpPr>
        <p:spPr>
          <a:xfrm>
            <a:off x="9223200" y="5103525"/>
            <a:ext cx="1396200" cy="40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[Mnih et al. 2014]</a:t>
            </a:r>
          </a:p>
        </p:txBody>
      </p:sp>
      <p:sp>
        <p:nvSpPr>
          <p:cNvPr id="59" name="Slide Number Placeholder 4"/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84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policy gradients?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B2D4584-B28F-5B4B-A3BE-49160CE3A08D}"/>
                  </a:ext>
                </a:extLst>
              </p:cNvPr>
              <p:cNvSpPr txBox="1"/>
              <p:nvPr/>
            </p:nvSpPr>
            <p:spPr>
              <a:xfrm>
                <a:off x="1950600" y="647236"/>
                <a:ext cx="7758599" cy="188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B2D4584-B28F-5B4B-A3BE-49160CE3A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600" y="647236"/>
                <a:ext cx="7758599" cy="1888594"/>
              </a:xfrm>
              <a:prstGeom prst="rect">
                <a:avLst/>
              </a:prstGeom>
              <a:blipFill>
                <a:blip r:embed="rId2"/>
                <a:stretch>
                  <a:fillRect l="-490" t="-60000" r="-1144" b="-124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1129897" y="3637190"/>
            <a:ext cx="99322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High variance! </a:t>
            </a:r>
            <a:r>
              <a:rPr lang="en-US" sz="3200" dirty="0">
                <a:latin typeface="Avenir Book" panose="02000503020000020003" pitchFamily="2" charset="0"/>
              </a:rPr>
              <a:t>Trajectories are long samples.</a:t>
            </a:r>
          </a:p>
          <a:p>
            <a:pPr algn="ctr"/>
            <a:r>
              <a:rPr lang="en-US" sz="3200" dirty="0">
                <a:latin typeface="Avenir Book" panose="02000503020000020003" pitchFamily="2" charset="0"/>
              </a:rPr>
              <a:t>Rewards are often sparse and for the whole trajectory.</a:t>
            </a:r>
          </a:p>
        </p:txBody>
      </p:sp>
    </p:spTree>
    <p:extLst>
      <p:ext uri="{BB962C8B-B14F-4D97-AF65-F5344CB8AC3E}">
        <p14:creationId xmlns:p14="http://schemas.microsoft.com/office/powerpoint/2010/main" val="5820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Variance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B2D4584-B28F-5B4B-A3BE-49160CE3A08D}"/>
                  </a:ext>
                </a:extLst>
              </p:cNvPr>
              <p:cNvSpPr txBox="1"/>
              <p:nvPr/>
            </p:nvSpPr>
            <p:spPr>
              <a:xfrm>
                <a:off x="2703244" y="1727203"/>
                <a:ext cx="6785512" cy="165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B2D4584-B28F-5B4B-A3BE-49160CE3A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44" y="1727203"/>
                <a:ext cx="6785512" cy="1652568"/>
              </a:xfrm>
              <a:prstGeom prst="rect">
                <a:avLst/>
              </a:prstGeom>
              <a:blipFill>
                <a:blip r:embed="rId2"/>
                <a:stretch>
                  <a:fillRect l="-561" t="-59542" r="-1308" b="-1244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627432" y="1050834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Causality: </a:t>
            </a:r>
            <a:endParaRPr lang="en-US" sz="3200" dirty="0"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E04BE5D-2364-7E4F-ADAA-BE57E010CD93}"/>
                  </a:ext>
                </a:extLst>
              </p:cNvPr>
              <p:cNvSpPr txBox="1"/>
              <p:nvPr/>
            </p:nvSpPr>
            <p:spPr>
              <a:xfrm>
                <a:off x="1484129" y="1574371"/>
                <a:ext cx="92237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latin typeface="Avenir Book" panose="02000503020000020003" pitchFamily="2" charset="0"/>
                  </a:rPr>
                  <a:t>Policy at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200" dirty="0">
                    <a:latin typeface="Avenir Book" panose="02000503020000020003" pitchFamily="2" charset="0"/>
                  </a:rPr>
                  <a:t>can’t affect rewards at time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32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200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3200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32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04BE5D-2364-7E4F-ADAA-BE57E010C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129" y="1574371"/>
                <a:ext cx="9223743" cy="584775"/>
              </a:xfrm>
              <a:prstGeom prst="rect">
                <a:avLst/>
              </a:prstGeom>
              <a:blipFill>
                <a:blip r:embed="rId3"/>
                <a:stretch>
                  <a:fillRect l="-550" t="-1276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xmlns="" id="{D3E47F00-244C-9543-A1A6-29ABD8A24DFE}"/>
              </a:ext>
            </a:extLst>
          </p:cNvPr>
          <p:cNvSpPr/>
          <p:nvPr/>
        </p:nvSpPr>
        <p:spPr>
          <a:xfrm>
            <a:off x="5924438" y="3656173"/>
            <a:ext cx="343123" cy="44542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CD4EE987-AE05-2A42-A8F3-931C83EABF59}"/>
                  </a:ext>
                </a:extLst>
              </p:cNvPr>
              <p:cNvSpPr txBox="1"/>
              <p:nvPr/>
            </p:nvSpPr>
            <p:spPr>
              <a:xfrm>
                <a:off x="1691974" y="3575367"/>
                <a:ext cx="8808052" cy="18027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d>
                            <m:dPr>
                              <m:ctrlPr>
                                <a:rPr lang="en-US" sz="28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E987-AE05-2A42-A8F3-931C83EAB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74" y="3575367"/>
                <a:ext cx="8808052" cy="1802738"/>
              </a:xfrm>
              <a:prstGeom prst="rect">
                <a:avLst/>
              </a:prstGeom>
              <a:blipFill>
                <a:blip r:embed="rId4"/>
                <a:stretch>
                  <a:fillRect l="-719" t="-47183" b="-1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D58C98-AD35-9E42-8F30-BB50CF02119A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Variance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599382" y="1050834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Baselines: 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3B53E6-CDFB-2944-958E-E573B494A9AD}"/>
              </a:ext>
            </a:extLst>
          </p:cNvPr>
          <p:cNvSpPr txBox="1"/>
          <p:nvPr/>
        </p:nvSpPr>
        <p:spPr>
          <a:xfrm>
            <a:off x="538404" y="1574371"/>
            <a:ext cx="11115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venir Book" panose="02000503020000020003" pitchFamily="2" charset="0"/>
              </a:rPr>
              <a:t>What happens if the reward of “good samples” is negative?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E86C03-E05D-8C4E-A8C3-CE13C02C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19064"/>
            <a:ext cx="9144000" cy="38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Variance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599382" y="1050834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Baselines: 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3B53E6-CDFB-2944-958E-E573B494A9AD}"/>
              </a:ext>
            </a:extLst>
          </p:cNvPr>
          <p:cNvSpPr txBox="1"/>
          <p:nvPr/>
        </p:nvSpPr>
        <p:spPr>
          <a:xfrm>
            <a:off x="2475642" y="1574371"/>
            <a:ext cx="724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venir Book" panose="02000503020000020003" pitchFamily="2" charset="0"/>
              </a:rPr>
              <a:t>What if the variance in reward is huge?</a:t>
            </a:r>
            <a:endParaRPr lang="en-US" sz="3200" dirty="0"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B2D4584-B28F-5B4B-A3BE-49160CE3A08D}"/>
                  </a:ext>
                </a:extLst>
              </p:cNvPr>
              <p:cNvSpPr txBox="1"/>
              <p:nvPr/>
            </p:nvSpPr>
            <p:spPr>
              <a:xfrm>
                <a:off x="2703244" y="2439854"/>
                <a:ext cx="6785512" cy="165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B2D4584-B28F-5B4B-A3BE-49160CE3A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44" y="2439854"/>
                <a:ext cx="6785512" cy="16525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7362497" y="3783724"/>
            <a:ext cx="1608082" cy="1166648"/>
          </a:xfrm>
          <a:prstGeom prst="straightConnector1">
            <a:avLst/>
          </a:prstGeom>
          <a:ln w="38100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50908" y="5032618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-0.01</a:t>
            </a:r>
            <a:endParaRPr lang="en-US" sz="320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144001" y="3783724"/>
            <a:ext cx="961696" cy="1166648"/>
          </a:xfrm>
          <a:prstGeom prst="straightConnector1">
            <a:avLst/>
          </a:prstGeom>
          <a:ln w="38100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58111" y="500026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1000</a:t>
            </a:r>
            <a:endParaRPr lang="en-US" sz="320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Variance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599382" y="1050834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Baselines: 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D58C98-AD35-9E42-8F30-BB50CF02119A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5FD94DA-AF00-CF43-B83C-470C6E3F7BF1}"/>
                  </a:ext>
                </a:extLst>
              </p:cNvPr>
              <p:cNvSpPr txBox="1"/>
              <p:nvPr/>
            </p:nvSpPr>
            <p:spPr>
              <a:xfrm>
                <a:off x="2263028" y="1081229"/>
                <a:ext cx="7665945" cy="165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FD94DA-AF00-CF43-B83C-470C6E3F7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028" y="1081229"/>
                <a:ext cx="7665945" cy="1652568"/>
              </a:xfrm>
              <a:prstGeom prst="rect">
                <a:avLst/>
              </a:prstGeom>
              <a:blipFill>
                <a:blip r:embed="rId2"/>
                <a:stretch>
                  <a:fillRect l="-331" t="-59542" b="-1244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1076C2-4647-1F45-A1C0-4E04C50C8F6E}"/>
              </a:ext>
            </a:extLst>
          </p:cNvPr>
          <p:cNvSpPr txBox="1"/>
          <p:nvPr/>
        </p:nvSpPr>
        <p:spPr>
          <a:xfrm>
            <a:off x="9075329" y="153818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Baseline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EC71AB1-63DE-D743-8A90-135DC89F6626}"/>
                  </a:ext>
                </a:extLst>
              </p:cNvPr>
              <p:cNvSpPr/>
              <p:nvPr/>
            </p:nvSpPr>
            <p:spPr>
              <a:xfrm>
                <a:off x="3482817" y="2929074"/>
                <a:ext cx="2128083" cy="986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EC71AB1-63DE-D743-8A90-135DC89F66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817" y="2929074"/>
                <a:ext cx="2128083" cy="986552"/>
              </a:xfrm>
              <a:prstGeom prst="rect">
                <a:avLst/>
              </a:prstGeom>
              <a:blipFill>
                <a:blip r:embed="rId3"/>
                <a:stretch>
                  <a:fillRect l="-8284" t="-130769" r="-1183" b="-18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0850BB-5DE2-5F4B-AA92-7C662FC0D143}"/>
              </a:ext>
            </a:extLst>
          </p:cNvPr>
          <p:cNvSpPr txBox="1"/>
          <p:nvPr/>
        </p:nvSpPr>
        <p:spPr>
          <a:xfrm>
            <a:off x="1043238" y="3191518"/>
            <a:ext cx="24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Average reward: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285E92A-A0DD-F14B-8CEC-86EE13A68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68" y="4677835"/>
            <a:ext cx="10573265" cy="6777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1200B2-5F12-484E-94F3-1C4E139761D9}"/>
              </a:ext>
            </a:extLst>
          </p:cNvPr>
          <p:cNvSpPr txBox="1"/>
          <p:nvPr/>
        </p:nvSpPr>
        <p:spPr>
          <a:xfrm>
            <a:off x="1988850" y="4124204"/>
            <a:ext cx="821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Book" panose="02000503020000020003" pitchFamily="2" charset="0"/>
              </a:rPr>
              <a:t>Are we allowed to do this? Still solving the same problem?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FB79F2-9EEA-2746-B4C6-81F59CC916F1}"/>
              </a:ext>
            </a:extLst>
          </p:cNvPr>
          <p:cNvSpPr txBox="1"/>
          <p:nvPr/>
        </p:nvSpPr>
        <p:spPr>
          <a:xfrm>
            <a:off x="4222745" y="5670652"/>
            <a:ext cx="374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rPr>
              <a:t>Unbiased in Expectation</a:t>
            </a:r>
            <a:r>
              <a:rPr lang="en-US" sz="2400" dirty="0" smtClean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rPr>
              <a:t>!</a:t>
            </a:r>
            <a:endParaRPr lang="en-US" sz="2400" dirty="0">
              <a:solidFill>
                <a:srgbClr val="FF0000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465B8-F1E3-AA4D-95F3-735D191B7F66}"/>
              </a:ext>
            </a:extLst>
          </p:cNvPr>
          <p:cNvSpPr txBox="1"/>
          <p:nvPr/>
        </p:nvSpPr>
        <p:spPr>
          <a:xfrm>
            <a:off x="360102" y="859797"/>
            <a:ext cx="38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latin typeface="Avenir Book" panose="02000503020000020003" pitchFamily="2" charset="0"/>
              </a:rPr>
              <a:t>REINFORCE Recap: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E8369B-36A2-BF4E-B6AE-12ABBD2A17FE}"/>
              </a:ext>
            </a:extLst>
          </p:cNvPr>
          <p:cNvSpPr txBox="1"/>
          <p:nvPr/>
        </p:nvSpPr>
        <p:spPr>
          <a:xfrm>
            <a:off x="1063220" y="1649042"/>
            <a:ext cx="10065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venir Book" panose="02000503020000020003" pitchFamily="2" charset="0"/>
              </a:rPr>
              <a:t>Simple algorithm that formalizes the notion ”repeat actions that lead to high rewards, avoid actions that lead to low rewards”. The approach is model-free. Big problems are with variance of the estimate, applying causality and baselines can help.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363" y="4195895"/>
            <a:ext cx="1072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When to use this?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When reward functions are well-defined and simulation is cheap.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If you don’t have time to implement the next thing we will talk about.</a:t>
            </a:r>
          </a:p>
        </p:txBody>
      </p:sp>
    </p:spTree>
    <p:extLst>
      <p:ext uri="{BB962C8B-B14F-4D97-AF65-F5344CB8AC3E}">
        <p14:creationId xmlns:p14="http://schemas.microsoft.com/office/powerpoint/2010/main" val="18150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Policy-Based RL</a:t>
            </a:r>
            <a:br>
              <a:rPr lang="en-US" dirty="0"/>
            </a:br>
            <a:r>
              <a:rPr lang="en-US" sz="4000" dirty="0"/>
              <a:t>Actor-Critic Methods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832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Algorithm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70DC93-9669-3A43-8726-40C9BD62AE31}"/>
              </a:ext>
            </a:extLst>
          </p:cNvPr>
          <p:cNvSpPr txBox="1"/>
          <p:nvPr/>
        </p:nvSpPr>
        <p:spPr>
          <a:xfrm>
            <a:off x="3690257" y="76339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0CCC251-51F1-284F-9EE6-D4154BBBC175}"/>
              </a:ext>
            </a:extLst>
          </p:cNvPr>
          <p:cNvGrpSpPr/>
          <p:nvPr/>
        </p:nvGrpSpPr>
        <p:grpSpPr>
          <a:xfrm>
            <a:off x="492676" y="1332241"/>
            <a:ext cx="11206648" cy="1992085"/>
            <a:chOff x="408214" y="2286000"/>
            <a:chExt cx="11206648" cy="19920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05AB86C-AB74-6A42-994E-2EEC15CB3FCD}"/>
                </a:ext>
              </a:extLst>
            </p:cNvPr>
            <p:cNvGrpSpPr/>
            <p:nvPr/>
          </p:nvGrpSpPr>
          <p:grpSpPr>
            <a:xfrm>
              <a:off x="408214" y="2286000"/>
              <a:ext cx="11206648" cy="1992085"/>
              <a:chOff x="408214" y="2286000"/>
              <a:chExt cx="11206648" cy="199208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6584005-CB9B-184E-8BC8-C71A23704F7A}"/>
                  </a:ext>
                </a:extLst>
              </p:cNvPr>
              <p:cNvSpPr/>
              <p:nvPr/>
            </p:nvSpPr>
            <p:spPr>
              <a:xfrm>
                <a:off x="408214" y="2286000"/>
                <a:ext cx="11206648" cy="199208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xmlns="" id="{EE193396-416D-F24A-BDC6-CCA0644412A0}"/>
                      </a:ext>
                    </a:extLst>
                  </p:cNvPr>
                  <p:cNvSpPr txBox="1"/>
                  <p:nvPr/>
                </p:nvSpPr>
                <p:spPr>
                  <a:xfrm>
                    <a:off x="887566" y="2810818"/>
                    <a:ext cx="10727296" cy="12363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Perform rollout to collect trajectory </a:t>
                    </a:r>
                    <a14:m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,…)</m:t>
                        </m:r>
                      </m:oMath>
                    </a14:m>
                    <a:r>
                      <a:rPr lang="en-US" sz="2400" dirty="0">
                        <a:latin typeface="Avenir Book" panose="02000503020000020003" pitchFamily="2" charset="0"/>
                      </a:rPr>
                      <a:t> and reward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Compute gradient estimate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∈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d>
                                      <m:d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nary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a14:m>
                    <a:endParaRPr lang="en-US" sz="2400" i="1" dirty="0">
                      <a:solidFill>
                        <a:srgbClr val="B58BD5"/>
                      </a:solidFill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Update policy parameters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EE193396-416D-F24A-BDC6-CCA0644412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7566" y="2810818"/>
                    <a:ext cx="10727296" cy="123636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065" t="-17347" b="-397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07FCB59A-DD6D-B446-B004-CBE7F4DF4CA2}"/>
                </a:ext>
              </a:extLst>
            </p:cNvPr>
            <p:cNvSpPr txBox="1">
              <a:spLocks/>
            </p:cNvSpPr>
            <p:nvPr/>
          </p:nvSpPr>
          <p:spPr>
            <a:xfrm>
              <a:off x="577138" y="2452214"/>
              <a:ext cx="9775999" cy="3586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r>
                <a:rPr lang="en-US" dirty="0"/>
                <a:t>While not converged: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922036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/>
              <a:t>REINFORCE Algorithm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F22E9A-5E10-FE4E-B8D8-0F161225B160}"/>
              </a:ext>
            </a:extLst>
          </p:cNvPr>
          <p:cNvSpPr txBox="1"/>
          <p:nvPr/>
        </p:nvSpPr>
        <p:spPr>
          <a:xfrm>
            <a:off x="9891713" y="988445"/>
            <a:ext cx="18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(Williams, 1992)</a:t>
            </a:r>
          </a:p>
        </p:txBody>
      </p:sp>
    </p:spTree>
    <p:extLst>
      <p:ext uri="{BB962C8B-B14F-4D97-AF65-F5344CB8AC3E}">
        <p14:creationId xmlns:p14="http://schemas.microsoft.com/office/powerpoint/2010/main" val="20535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6002" y="764161"/>
            <a:ext cx="549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Avenir Heavy" charset="0"/>
                <a:ea typeface="Avenir Heavy" charset="0"/>
                <a:cs typeface="Avenir Heavy" charset="0"/>
              </a:rPr>
              <a:t>Markov Decision Process (MDP)</a:t>
            </a:r>
            <a:endParaRPr lang="en-US" sz="28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55783" y="1584163"/>
                <a:ext cx="11199476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Defined 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𝒮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𝒜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ℛ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ℙ</m:t>
                        </m:r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𝛾</m:t>
                        </m:r>
                      </m:e>
                    </m:d>
                  </m:oMath>
                </a14:m>
                <a:endParaRPr lang="en-US" sz="2800" b="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914400" lvl="1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 Set of possible </a:t>
                </a:r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states</a:t>
                </a:r>
              </a:p>
              <a:p>
                <a:pPr marL="914400" lvl="1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𝒜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 Set of possible </a:t>
                </a:r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actions</a:t>
                </a:r>
              </a:p>
              <a:p>
                <a:pPr marL="914400" lvl="1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R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: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𝒜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 Distribution of </a:t>
                </a:r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reward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given state-action pair</a:t>
                </a:r>
              </a:p>
              <a:p>
                <a:pPr marL="914400" lvl="1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ℙ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: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𝒜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𝒮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 </a:t>
                </a:r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Transition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function </a:t>
                </a:r>
                <a:r>
                  <a:rPr lang="mr-IN" sz="2800" dirty="0" smtClean="0">
                    <a:latin typeface="Avenir Book" charset="0"/>
                    <a:ea typeface="Avenir Book" charset="0"/>
                    <a:cs typeface="Avenir Book" charset="0"/>
                  </a:rPr>
                  <a:t>–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distribution over next states</a:t>
                </a:r>
              </a:p>
              <a:p>
                <a:pPr marL="914400" lvl="1" indent="-4572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𝛾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 </a:t>
                </a:r>
                <a:r>
                  <a:rPr lang="en-US" sz="2800" b="1" dirty="0" smtClean="0">
                    <a:latin typeface="Avenir Heavy" charset="0"/>
                    <a:ea typeface="Avenir Heavy" charset="0"/>
                    <a:cs typeface="Avenir Heavy" charset="0"/>
                  </a:rPr>
                  <a:t>Discount</a:t>
                </a: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factor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83" y="1584163"/>
                <a:ext cx="11199476" cy="2677656"/>
              </a:xfrm>
              <a:prstGeom prst="rect">
                <a:avLst/>
              </a:prstGeom>
              <a:blipFill rotWithShape="0">
                <a:blip r:embed="rId2"/>
                <a:stretch>
                  <a:fillRect l="-1088" t="-2278" r="-871" b="-5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55783" y="4760079"/>
                <a:ext cx="977472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Life looks like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, …) </m:t>
                    </m:r>
                  </m:oMath>
                </a14:m>
                <a:endParaRPr lang="en-US" sz="2800" b="0" dirty="0" smtClean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342900" lvl="0" indent="-342900"/>
                <a:r>
                  <a:rPr lang="en-US" sz="2800" b="0" dirty="0" smtClean="0">
                    <a:ea typeface="Avenir Book" charset="0"/>
                    <a:cs typeface="Avenir Book" charset="0"/>
                  </a:rPr>
                  <a:t>			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∼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ℙ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Avenir Book" charset="0"/>
                    <a:ea typeface="Avenir Book" charset="0"/>
                    <a:cs typeface="Avenir Book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𝑟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Avenir Book" charset="0"/>
                        <a:cs typeface="Avenir Book" charset="0"/>
                      </a:rPr>
                      <m:t>∼</m:t>
                    </m:r>
                    <m:r>
                      <a:rPr lang="en-US" sz="28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𝑅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|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endParaRPr lang="en-US" sz="2800" dirty="0" smtClean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83" y="4760079"/>
                <a:ext cx="9774727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1247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53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59105FB-0EC9-C842-8EDB-6CC736021993}"/>
                  </a:ext>
                </a:extLst>
              </p:cNvPr>
              <p:cNvSpPr txBox="1"/>
              <p:nvPr/>
            </p:nvSpPr>
            <p:spPr>
              <a:xfrm>
                <a:off x="1691974" y="414735"/>
                <a:ext cx="8808052" cy="18027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d>
                            <m:dPr>
                              <m:ctrlPr>
                                <a:rPr lang="en-US" sz="28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9105FB-0EC9-C842-8EDB-6CC736021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74" y="414735"/>
                <a:ext cx="8808052" cy="1802738"/>
              </a:xfrm>
              <a:prstGeom prst="rect">
                <a:avLst/>
              </a:prstGeom>
              <a:blipFill>
                <a:blip r:embed="rId2"/>
                <a:stretch>
                  <a:fillRect l="-288" t="-46154" b="-112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BB34A3F-8F70-4B45-98F5-A402A55BDAB3}"/>
              </a:ext>
            </a:extLst>
          </p:cNvPr>
          <p:cNvGrpSpPr/>
          <p:nvPr/>
        </p:nvGrpSpPr>
        <p:grpSpPr>
          <a:xfrm>
            <a:off x="7204921" y="2123450"/>
            <a:ext cx="3650379" cy="1080906"/>
            <a:chOff x="6163087" y="2742571"/>
            <a:chExt cx="1994160" cy="1080906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xmlns="" id="{E633E2D7-8298-564B-92D9-D9C1C393CD7F}"/>
                </a:ext>
              </a:extLst>
            </p:cNvPr>
            <p:cNvSpPr/>
            <p:nvPr/>
          </p:nvSpPr>
          <p:spPr>
            <a:xfrm rot="16200000">
              <a:off x="6881324" y="2298660"/>
              <a:ext cx="557686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689D76F-EBFC-4E4C-B07B-4615B5353E35}"/>
                </a:ext>
              </a:extLst>
            </p:cNvPr>
            <p:cNvSpPr/>
            <p:nvPr/>
          </p:nvSpPr>
          <p:spPr>
            <a:xfrm>
              <a:off x="6163087" y="3300257"/>
              <a:ext cx="19941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dirty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“reward from here”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87B53B-DEDA-8640-A6DB-E65F8E4D4444}"/>
              </a:ext>
            </a:extLst>
          </p:cNvPr>
          <p:cNvSpPr txBox="1">
            <a:spLocks/>
          </p:cNvSpPr>
          <p:nvPr/>
        </p:nvSpPr>
        <p:spPr>
          <a:xfrm>
            <a:off x="2237450" y="6447361"/>
            <a:ext cx="36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Slides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uFillTx/>
                <a:latin typeface="Avenir Book" charset="0"/>
                <a:ea typeface="Avenir Book" charset="0"/>
                <a:cs typeface="Avenir Book" charset="0"/>
              </a:rPr>
              <a:t>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Sergey Levine</a:t>
            </a:r>
            <a:endParaRPr lang="en-US" dirty="0">
              <a:solidFill>
                <a:schemeClr val="bg1">
                  <a:lumMod val="65000"/>
                </a:schemeClr>
              </a:solidFill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57982BF-3F02-2745-808C-B504BFD95253}"/>
              </a:ext>
            </a:extLst>
          </p:cNvPr>
          <p:cNvSpPr txBox="1"/>
          <p:nvPr/>
        </p:nvSpPr>
        <p:spPr>
          <a:xfrm>
            <a:off x="627432" y="551760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Causality: 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8A0965A8-BDBA-C04B-8042-286D4AA71AA3}"/>
              </a:ext>
            </a:extLst>
          </p:cNvPr>
          <p:cNvSpPr txBox="1">
            <a:spLocks/>
          </p:cNvSpPr>
          <p:nvPr/>
        </p:nvSpPr>
        <p:spPr>
          <a:xfrm>
            <a:off x="661600" y="3800901"/>
            <a:ext cx="9775999" cy="3586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dirty="0"/>
              <a:t>Better estimate of expected rewards from a state-action pair?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8DB371B4-FAE8-FA4E-869B-A2154F15C1D6}"/>
                  </a:ext>
                </a:extLst>
              </p:cNvPr>
              <p:cNvSpPr/>
              <p:nvPr/>
            </p:nvSpPr>
            <p:spPr>
              <a:xfrm>
                <a:off x="2213559" y="4566079"/>
                <a:ext cx="7764883" cy="6315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B371B4-FAE8-FA4E-869B-A2154F15C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559" y="4566079"/>
                <a:ext cx="7764883" cy="631520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327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59105FB-0EC9-C842-8EDB-6CC736021993}"/>
                  </a:ext>
                </a:extLst>
              </p:cNvPr>
              <p:cNvSpPr txBox="1"/>
              <p:nvPr/>
            </p:nvSpPr>
            <p:spPr>
              <a:xfrm>
                <a:off x="2067942" y="440395"/>
                <a:ext cx="8056116" cy="165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d>
                            <m:dPr>
                              <m:ctrlPr>
                                <a:rPr lang="en-US" sz="28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9105FB-0EC9-C842-8EDB-6CC736021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942" y="440395"/>
                <a:ext cx="8056116" cy="1652568"/>
              </a:xfrm>
              <a:prstGeom prst="rect">
                <a:avLst/>
              </a:prstGeom>
              <a:blipFill>
                <a:blip r:embed="rId2"/>
                <a:stretch>
                  <a:fillRect t="-58779" b="-1236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FF858CC-F6EF-4748-B223-8522CC881B2E}"/>
              </a:ext>
            </a:extLst>
          </p:cNvPr>
          <p:cNvSpPr txBox="1">
            <a:spLocks/>
          </p:cNvSpPr>
          <p:nvPr/>
        </p:nvSpPr>
        <p:spPr>
          <a:xfrm>
            <a:off x="661600" y="2715448"/>
            <a:ext cx="9775999" cy="3586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dirty="0"/>
              <a:t>What about a baseline?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8BEC23-0C80-764F-84D6-E2CCD563285A}"/>
                  </a:ext>
                </a:extLst>
              </p:cNvPr>
              <p:cNvSpPr/>
              <p:nvPr/>
            </p:nvSpPr>
            <p:spPr>
              <a:xfrm>
                <a:off x="3550335" y="3027169"/>
                <a:ext cx="5091330" cy="1239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8BEC23-0C80-764F-84D6-E2CCD5632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335" y="3027169"/>
                <a:ext cx="5091330" cy="1239891"/>
              </a:xfrm>
              <a:prstGeom prst="rect">
                <a:avLst/>
              </a:prstGeom>
              <a:blipFill>
                <a:blip r:embed="rId3"/>
                <a:stretch>
                  <a:fillRect t="-110101" b="-165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291A2627-AE18-AD43-8B18-DAB46EBEB009}"/>
                  </a:ext>
                </a:extLst>
              </p:cNvPr>
              <p:cNvSpPr/>
              <p:nvPr/>
            </p:nvSpPr>
            <p:spPr>
              <a:xfrm>
                <a:off x="3488427" y="4877457"/>
                <a:ext cx="52151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1A2627-AE18-AD43-8B18-DAB46EBEB0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427" y="4877457"/>
                <a:ext cx="5215146" cy="52322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3B93D7F-15AA-894F-9FDF-7175A776A7FC}"/>
              </a:ext>
            </a:extLst>
          </p:cNvPr>
          <p:cNvSpPr txBox="1">
            <a:spLocks/>
          </p:cNvSpPr>
          <p:nvPr/>
        </p:nvSpPr>
        <p:spPr>
          <a:xfrm>
            <a:off x="1276840" y="4972122"/>
            <a:ext cx="1921220" cy="3586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dirty="0"/>
              <a:t>Advantage: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8C54F26-FE94-DA41-845A-42F6182C4EAE}"/>
              </a:ext>
            </a:extLst>
          </p:cNvPr>
          <p:cNvCxnSpPr/>
          <p:nvPr/>
        </p:nvCxnSpPr>
        <p:spPr>
          <a:xfrm>
            <a:off x="1272746" y="2261287"/>
            <a:ext cx="98359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908643D-0353-4D44-97E4-238234DB7CE0}"/>
              </a:ext>
            </a:extLst>
          </p:cNvPr>
          <p:cNvSpPr/>
          <p:nvPr/>
        </p:nvSpPr>
        <p:spPr>
          <a:xfrm>
            <a:off x="1501420" y="5641910"/>
            <a:ext cx="9189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venir Book" panose="02000503020000020003" pitchFamily="2" charset="0"/>
              </a:rPr>
              <a:t>How much better than average is this action?</a:t>
            </a:r>
          </a:p>
        </p:txBody>
      </p:sp>
    </p:spTree>
    <p:extLst>
      <p:ext uri="{BB962C8B-B14F-4D97-AF65-F5344CB8AC3E}">
        <p14:creationId xmlns:p14="http://schemas.microsoft.com/office/powerpoint/2010/main" val="2141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BDC8B9C6-6BBF-9E47-BAB7-271FF0C0383E}"/>
                  </a:ext>
                </a:extLst>
              </p:cNvPr>
              <p:cNvSpPr txBox="1"/>
              <p:nvPr/>
            </p:nvSpPr>
            <p:spPr>
              <a:xfrm>
                <a:off x="2067942" y="440395"/>
                <a:ext cx="8056116" cy="165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d>
                            <m:dPr>
                              <m:ctrlPr>
                                <a:rPr lang="en-US" sz="28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>
                  <a:solidFill>
                    <a:srgbClr val="B58BD5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C8B9C6-6BBF-9E47-BAB7-271FF0C03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942" y="440395"/>
                <a:ext cx="8056116" cy="1652568"/>
              </a:xfrm>
              <a:prstGeom prst="rect">
                <a:avLst/>
              </a:prstGeom>
              <a:blipFill>
                <a:blip r:embed="rId2"/>
                <a:stretch>
                  <a:fillRect t="-58779" b="-1236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3F4B116-9F84-8F44-82E1-0B67036C42A1}"/>
                  </a:ext>
                </a:extLst>
              </p:cNvPr>
              <p:cNvSpPr/>
              <p:nvPr/>
            </p:nvSpPr>
            <p:spPr>
              <a:xfrm>
                <a:off x="1933684" y="4251061"/>
                <a:ext cx="8324633" cy="523221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3F4B116-9F84-8F44-82E1-0B67036C4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84" y="4251061"/>
                <a:ext cx="8324633" cy="5232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A40896-0C57-5E42-9E99-CF4F7D7ACECD}"/>
              </a:ext>
            </a:extLst>
          </p:cNvPr>
          <p:cNvGrpSpPr/>
          <p:nvPr/>
        </p:nvGrpSpPr>
        <p:grpSpPr>
          <a:xfrm rot="10800000">
            <a:off x="4070132" y="2703712"/>
            <a:ext cx="4569372" cy="1080906"/>
            <a:chOff x="6163087" y="2742571"/>
            <a:chExt cx="1994160" cy="1080906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xmlns="" id="{A1CC347A-A967-8945-8059-584900E82CDE}"/>
                </a:ext>
              </a:extLst>
            </p:cNvPr>
            <p:cNvSpPr/>
            <p:nvPr/>
          </p:nvSpPr>
          <p:spPr>
            <a:xfrm rot="16200000">
              <a:off x="6881324" y="2298660"/>
              <a:ext cx="557686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C00226EC-6D7D-ED44-BC5D-C9042EB5E645}"/>
                    </a:ext>
                  </a:extLst>
                </p:cNvPr>
                <p:cNvSpPr/>
                <p:nvPr/>
              </p:nvSpPr>
              <p:spPr>
                <a:xfrm rot="10800000">
                  <a:off x="6163087" y="3300257"/>
                  <a:ext cx="199416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  <a:latin typeface="Avenir Book" panose="02000503020000020003" pitchFamily="2" charset="0"/>
                  </a:endParaRP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00226EC-6D7D-ED44-BC5D-C9042EB5E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6163087" y="3300257"/>
                  <a:ext cx="1994160" cy="523220"/>
                </a:xfrm>
                <a:prstGeom prst="rect">
                  <a:avLst/>
                </a:prstGeom>
                <a:blipFill>
                  <a:blip r:embed="rId4"/>
                  <a:stretch>
                    <a:fillRect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D163C3F-3386-F241-A887-5D16F1AA7B0F}"/>
              </a:ext>
            </a:extLst>
          </p:cNvPr>
          <p:cNvCxnSpPr/>
          <p:nvPr/>
        </p:nvCxnSpPr>
        <p:spPr>
          <a:xfrm>
            <a:off x="1272746" y="2261287"/>
            <a:ext cx="98359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6F62C0DC-6C4C-434F-BD98-6CD2389F4A21}"/>
              </a:ext>
            </a:extLst>
          </p:cNvPr>
          <p:cNvSpPr txBox="1">
            <a:spLocks/>
          </p:cNvSpPr>
          <p:nvPr/>
        </p:nvSpPr>
        <p:spPr>
          <a:xfrm>
            <a:off x="1208001" y="5139349"/>
            <a:ext cx="9775999" cy="96179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ctr"/>
            <a:r>
              <a:rPr lang="en-US" sz="2800" dirty="0"/>
              <a:t>Just need to estimate the value function!</a:t>
            </a:r>
            <a:br>
              <a:rPr lang="en-US" sz="2800" dirty="0"/>
            </a:br>
            <a:r>
              <a:rPr lang="en-US" sz="2800" dirty="0"/>
              <a:t>Let’s throw a neural network at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13F4B116-9F84-8F44-82E1-0B67036C42A1}"/>
                  </a:ext>
                </a:extLst>
              </p:cNvPr>
              <p:cNvSpPr/>
              <p:nvPr/>
            </p:nvSpPr>
            <p:spPr>
              <a:xfrm>
                <a:off x="1933683" y="3597720"/>
                <a:ext cx="8324633" cy="523221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3F4B116-9F84-8F44-82E1-0B67036C4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83" y="3597720"/>
                <a:ext cx="8324633" cy="52322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6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1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93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529769F-89E6-554C-903F-AE6FE62D7A31}"/>
              </a:ext>
            </a:extLst>
          </p:cNvPr>
          <p:cNvGrpSpPr/>
          <p:nvPr/>
        </p:nvGrpSpPr>
        <p:grpSpPr>
          <a:xfrm>
            <a:off x="1867934" y="1757434"/>
            <a:ext cx="2170666" cy="3445386"/>
            <a:chOff x="1041117" y="1921065"/>
            <a:chExt cx="2170666" cy="34453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0C40464-F84C-394E-B96D-78150C26E670}"/>
                </a:ext>
              </a:extLst>
            </p:cNvPr>
            <p:cNvGrpSpPr/>
            <p:nvPr/>
          </p:nvGrpSpPr>
          <p:grpSpPr>
            <a:xfrm>
              <a:off x="1892056" y="4484957"/>
              <a:ext cx="537262" cy="881494"/>
              <a:chOff x="5463752" y="629469"/>
              <a:chExt cx="537262" cy="881494"/>
            </a:xfrm>
          </p:grpSpPr>
          <p:cxnSp>
            <p:nvCxnSpPr>
              <p:cNvPr id="19" name="Elbow Connector 18">
                <a:extLst>
                  <a:ext uri="{FF2B5EF4-FFF2-40B4-BE49-F238E27FC236}">
                    <a16:creationId xmlns:a16="http://schemas.microsoft.com/office/drawing/2014/main" xmlns="" id="{379B04B3-BA57-B14C-9117-1A4BCBDC9EAE}"/>
                  </a:ext>
                </a:extLst>
              </p:cNvPr>
              <p:cNvCxnSpPr>
                <a:cxnSpLocks/>
                <a:stCxn id="20" idx="0"/>
                <a:endCxn id="14" idx="2"/>
              </p:cNvCxnSpPr>
              <p:nvPr/>
            </p:nvCxnSpPr>
            <p:spPr>
              <a:xfrm flipH="1" flipV="1">
                <a:off x="5726648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F2C9B11A-5F23-B044-80DB-0E3E6FD64FF4}"/>
                      </a:ext>
                    </a:extLst>
                  </p:cNvPr>
                  <p:cNvSpPr/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2C9B11A-5F23-B044-80DB-0E3E6FD64F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" name="Elbow Connector 18">
              <a:extLst>
                <a:ext uri="{FF2B5EF4-FFF2-40B4-BE49-F238E27FC236}">
                  <a16:creationId xmlns:a16="http://schemas.microsoft.com/office/drawing/2014/main" xmlns="" id="{76F1B495-ADF2-FD46-9B81-273FEFEEF3C9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V="1">
              <a:off x="1566325" y="2321175"/>
              <a:ext cx="0" cy="72237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0B760F8D-B461-7043-9C12-FEDA46FDC4CF}"/>
                    </a:ext>
                  </a:extLst>
                </p:cNvPr>
                <p:cNvSpPr txBox="1"/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B760F8D-B461-7043-9C12-FEDA46FDC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Elbow Connector 18">
              <a:extLst>
                <a:ext uri="{FF2B5EF4-FFF2-40B4-BE49-F238E27FC236}">
                  <a16:creationId xmlns:a16="http://schemas.microsoft.com/office/drawing/2014/main" xmlns="" id="{DA5431D4-B02D-BD42-8B23-04E625291D4B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V="1">
              <a:off x="2679997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7DB0ED53-1171-0B46-9461-DBB9CDCB1950}"/>
                    </a:ext>
                  </a:extLst>
                </p:cNvPr>
                <p:cNvSpPr txBox="1"/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0ED53-1171-0B46-9461-DBB9CDCB1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blipFill>
                  <a:blip r:embed="rId4"/>
                  <a:stretch>
                    <a:fillRect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78970BBE-7437-5749-BED2-693502248843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8035A44A-DD98-C34E-B5A1-58CD5D2A29C5}"/>
              </a:ext>
            </a:extLst>
          </p:cNvPr>
          <p:cNvSpPr txBox="1">
            <a:spLocks/>
          </p:cNvSpPr>
          <p:nvPr/>
        </p:nvSpPr>
        <p:spPr>
          <a:xfrm>
            <a:off x="4829277" y="2948102"/>
            <a:ext cx="5808244" cy="96179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ctr"/>
            <a:r>
              <a:rPr lang="en-US" sz="2800" dirty="0"/>
              <a:t>Agent predicts both action probabilities and value estimates</a:t>
            </a:r>
          </a:p>
        </p:txBody>
      </p:sp>
    </p:spTree>
    <p:extLst>
      <p:ext uri="{BB962C8B-B14F-4D97-AF65-F5344CB8AC3E}">
        <p14:creationId xmlns:p14="http://schemas.microsoft.com/office/powerpoint/2010/main" val="11820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89D06D67-728E-8043-BF61-EDD586DE8095}"/>
                  </a:ext>
                </a:extLst>
              </p:cNvPr>
              <p:cNvSpPr txBox="1"/>
              <p:nvPr/>
            </p:nvSpPr>
            <p:spPr>
              <a:xfrm>
                <a:off x="4518491" y="1033744"/>
                <a:ext cx="6678944" cy="141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9D06D67-728E-8043-BF61-EDD586DE8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491" y="1033744"/>
                <a:ext cx="6678944" cy="1416478"/>
              </a:xfrm>
              <a:prstGeom prst="rect">
                <a:avLst/>
              </a:prstGeom>
              <a:blipFill>
                <a:blip r:embed="rId2"/>
                <a:stretch>
                  <a:fillRect l="-380" t="-60177" b="-1247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itle 1">
            <a:extLst>
              <a:ext uri="{FF2B5EF4-FFF2-40B4-BE49-F238E27FC236}">
                <a16:creationId xmlns:a16="http://schemas.microsoft.com/office/drawing/2014/main" xmlns="" id="{EC5D97B8-1F8A-7C43-BFF1-1AC41212F570}"/>
              </a:ext>
            </a:extLst>
          </p:cNvPr>
          <p:cNvSpPr txBox="1">
            <a:spLocks/>
          </p:cNvSpPr>
          <p:nvPr/>
        </p:nvSpPr>
        <p:spPr>
          <a:xfrm>
            <a:off x="3376701" y="1005677"/>
            <a:ext cx="7352259" cy="5222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000" dirty="0"/>
              <a:t>Gradient step for parameters with respect to policy parameters: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B8A1B168-D5CE-AD44-B753-432C0644EF44}"/>
              </a:ext>
            </a:extLst>
          </p:cNvPr>
          <p:cNvSpPr txBox="1">
            <a:spLocks/>
          </p:cNvSpPr>
          <p:nvPr/>
        </p:nvSpPr>
        <p:spPr>
          <a:xfrm>
            <a:off x="3376700" y="2674187"/>
            <a:ext cx="7352259" cy="5222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000" dirty="0"/>
              <a:t>How to train the value estimator?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59F2C064-6FF5-6640-B206-1490A8CDBC7C}"/>
                  </a:ext>
                </a:extLst>
              </p:cNvPr>
              <p:cNvSpPr/>
              <p:nvPr/>
            </p:nvSpPr>
            <p:spPr>
              <a:xfrm>
                <a:off x="3991317" y="4340395"/>
                <a:ext cx="6123023" cy="9120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9F2C064-6FF5-6640-B206-1490A8CDB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317" y="4340395"/>
                <a:ext cx="6123023" cy="91204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4784775" y="3295129"/>
                <a:ext cx="4516173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775" y="3295129"/>
                <a:ext cx="4516173" cy="663771"/>
              </a:xfrm>
              <a:prstGeom prst="rect">
                <a:avLst/>
              </a:prstGeom>
              <a:blipFill>
                <a:blip r:embed="rId4"/>
                <a:stretch>
                  <a:fillRect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7CF3D3-25D2-D749-9B3F-8BFC3B6F9497}"/>
              </a:ext>
            </a:extLst>
          </p:cNvPr>
          <p:cNvGrpSpPr/>
          <p:nvPr/>
        </p:nvGrpSpPr>
        <p:grpSpPr>
          <a:xfrm>
            <a:off x="721077" y="951494"/>
            <a:ext cx="2170666" cy="3445386"/>
            <a:chOff x="1041117" y="1921065"/>
            <a:chExt cx="2170666" cy="34453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89F894E-0817-E744-A75A-359C9F1FD7EA}"/>
                </a:ext>
              </a:extLst>
            </p:cNvPr>
            <p:cNvGrpSpPr/>
            <p:nvPr/>
          </p:nvGrpSpPr>
          <p:grpSpPr>
            <a:xfrm>
              <a:off x="1892056" y="4484957"/>
              <a:ext cx="537262" cy="881494"/>
              <a:chOff x="5463752" y="629469"/>
              <a:chExt cx="537262" cy="881494"/>
            </a:xfrm>
          </p:grpSpPr>
          <p:cxnSp>
            <p:nvCxnSpPr>
              <p:cNvPr id="28" name="Elbow Connector 18">
                <a:extLst>
                  <a:ext uri="{FF2B5EF4-FFF2-40B4-BE49-F238E27FC236}">
                    <a16:creationId xmlns:a16="http://schemas.microsoft.com/office/drawing/2014/main" xmlns="" id="{A2564EEE-A8E1-B04D-817E-818FEB5F1DB5}"/>
                  </a:ext>
                </a:extLst>
              </p:cNvPr>
              <p:cNvCxnSpPr>
                <a:cxnSpLocks/>
                <a:stCxn id="29" idx="0"/>
                <a:endCxn id="27" idx="2"/>
              </p:cNvCxnSpPr>
              <p:nvPr/>
            </p:nvCxnSpPr>
            <p:spPr>
              <a:xfrm flipH="1" flipV="1">
                <a:off x="5726648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xmlns="" id="{88D26E16-0CD2-D34C-849C-F3155B8BC9ED}"/>
                      </a:ext>
                    </a:extLst>
                  </p:cNvPr>
                  <p:cNvSpPr/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8D26E16-0CD2-D34C-849C-F3155B8BC9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" name="Elbow Connector 18">
              <a:extLst>
                <a:ext uri="{FF2B5EF4-FFF2-40B4-BE49-F238E27FC236}">
                  <a16:creationId xmlns:a16="http://schemas.microsoft.com/office/drawing/2014/main" xmlns="" id="{F844A114-5792-6948-B368-F2374243224B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1566325" y="2321175"/>
              <a:ext cx="0" cy="72237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D96ED04E-6946-964F-A916-CCD6540CC336}"/>
                    </a:ext>
                  </a:extLst>
                </p:cNvPr>
                <p:cNvSpPr txBox="1"/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96ED04E-6946-964F-A916-CCD6540CC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Elbow Connector 18">
              <a:extLst>
                <a:ext uri="{FF2B5EF4-FFF2-40B4-BE49-F238E27FC236}">
                  <a16:creationId xmlns:a16="http://schemas.microsoft.com/office/drawing/2014/main" xmlns="" id="{6127C324-6FF8-8D4E-B677-23170E53AD81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 flipV="1">
              <a:off x="2679997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153BF1F9-16F8-2745-A236-31E2CDA0FBE3}"/>
                    </a:ext>
                  </a:extLst>
                </p:cNvPr>
                <p:cNvSpPr txBox="1"/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53BF1F9-16F8-2745-A236-31E2CDA0FB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blipFill>
                  <a:blip r:embed="rId8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9C9E370F-608F-3C48-87E8-F1907054BA94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62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89D06D67-728E-8043-BF61-EDD586DE8095}"/>
                  </a:ext>
                </a:extLst>
              </p:cNvPr>
              <p:cNvSpPr txBox="1"/>
              <p:nvPr/>
            </p:nvSpPr>
            <p:spPr>
              <a:xfrm>
                <a:off x="4518491" y="1033744"/>
                <a:ext cx="6678944" cy="1416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9D06D67-728E-8043-BF61-EDD586DE8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491" y="1033744"/>
                <a:ext cx="6678944" cy="1416478"/>
              </a:xfrm>
              <a:prstGeom prst="rect">
                <a:avLst/>
              </a:prstGeom>
              <a:blipFill>
                <a:blip r:embed="rId2"/>
                <a:stretch>
                  <a:fillRect l="-380" t="-60177" b="-1247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itle 1">
            <a:extLst>
              <a:ext uri="{FF2B5EF4-FFF2-40B4-BE49-F238E27FC236}">
                <a16:creationId xmlns:a16="http://schemas.microsoft.com/office/drawing/2014/main" xmlns="" id="{EC5D97B8-1F8A-7C43-BFF1-1AC41212F570}"/>
              </a:ext>
            </a:extLst>
          </p:cNvPr>
          <p:cNvSpPr txBox="1">
            <a:spLocks/>
          </p:cNvSpPr>
          <p:nvPr/>
        </p:nvSpPr>
        <p:spPr>
          <a:xfrm>
            <a:off x="3376701" y="1005677"/>
            <a:ext cx="7352259" cy="5222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000" dirty="0"/>
              <a:t>Gradient step for parameters with respect to policy parameters: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B8A1B168-D5CE-AD44-B753-432C0644EF44}"/>
              </a:ext>
            </a:extLst>
          </p:cNvPr>
          <p:cNvSpPr txBox="1">
            <a:spLocks/>
          </p:cNvSpPr>
          <p:nvPr/>
        </p:nvSpPr>
        <p:spPr>
          <a:xfrm>
            <a:off x="3376700" y="2674187"/>
            <a:ext cx="7352259" cy="5222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000" dirty="0"/>
              <a:t>How to train the value estimator?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4107696" y="2982745"/>
                <a:ext cx="6006644" cy="1324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696" y="2982745"/>
                <a:ext cx="6006644" cy="13249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le 1">
                <a:extLst>
                  <a:ext uri="{FF2B5EF4-FFF2-40B4-BE49-F238E27FC236}">
                    <a16:creationId xmlns:a16="http://schemas.microsoft.com/office/drawing/2014/main" xmlns="" id="{9A015D33-023F-504C-8669-2D793271AE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5889" y="5589177"/>
                <a:ext cx="10080222" cy="52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</a:lstStyle>
              <a:p>
                <a:pPr algn="ctr"/>
                <a:r>
                  <a:rPr lang="en-US" sz="2800" b="1" dirty="0"/>
                  <a:t>Just supervised regression with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1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800" b="1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𝜸</m:t>
                                </m:r>
                              </m:e>
                              <m:sup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sup>
                            </m:sSup>
                          </m:e>
                        </m:nary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d>
                          <m:dPr>
                            <m:ctrlPr>
                              <a:rPr lang="en-US" sz="2800" b="1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1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7" name="Title 1">
                <a:extLst>
                  <a:ext uri="{FF2B5EF4-FFF2-40B4-BE49-F238E27FC236}">
                    <a16:creationId xmlns:a16="http://schemas.microsoft.com/office/drawing/2014/main" id="{9A015D33-023F-504C-8669-2D793271A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889" y="5589177"/>
                <a:ext cx="10080222" cy="522203"/>
              </a:xfrm>
              <a:prstGeom prst="rect">
                <a:avLst/>
              </a:prstGeom>
              <a:blipFill>
                <a:blip r:embed="rId5"/>
                <a:stretch>
                  <a:fillRect t="-130952" b="-1880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7CF3D3-25D2-D749-9B3F-8BFC3B6F9497}"/>
              </a:ext>
            </a:extLst>
          </p:cNvPr>
          <p:cNvGrpSpPr/>
          <p:nvPr/>
        </p:nvGrpSpPr>
        <p:grpSpPr>
          <a:xfrm>
            <a:off x="721077" y="951494"/>
            <a:ext cx="2170666" cy="3445386"/>
            <a:chOff x="1041117" y="1921065"/>
            <a:chExt cx="2170666" cy="34453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89F894E-0817-E744-A75A-359C9F1FD7EA}"/>
                </a:ext>
              </a:extLst>
            </p:cNvPr>
            <p:cNvGrpSpPr/>
            <p:nvPr/>
          </p:nvGrpSpPr>
          <p:grpSpPr>
            <a:xfrm>
              <a:off x="1892056" y="4484957"/>
              <a:ext cx="537262" cy="881494"/>
              <a:chOff x="5463752" y="629469"/>
              <a:chExt cx="537262" cy="881494"/>
            </a:xfrm>
          </p:grpSpPr>
          <p:cxnSp>
            <p:nvCxnSpPr>
              <p:cNvPr id="28" name="Elbow Connector 18">
                <a:extLst>
                  <a:ext uri="{FF2B5EF4-FFF2-40B4-BE49-F238E27FC236}">
                    <a16:creationId xmlns:a16="http://schemas.microsoft.com/office/drawing/2014/main" xmlns="" id="{A2564EEE-A8E1-B04D-817E-818FEB5F1DB5}"/>
                  </a:ext>
                </a:extLst>
              </p:cNvPr>
              <p:cNvCxnSpPr>
                <a:cxnSpLocks/>
                <a:stCxn id="29" idx="0"/>
                <a:endCxn id="27" idx="2"/>
              </p:cNvCxnSpPr>
              <p:nvPr/>
            </p:nvCxnSpPr>
            <p:spPr>
              <a:xfrm flipH="1" flipV="1">
                <a:off x="5726648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xmlns="" id="{88D26E16-0CD2-D34C-849C-F3155B8BC9ED}"/>
                      </a:ext>
                    </a:extLst>
                  </p:cNvPr>
                  <p:cNvSpPr/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8D26E16-0CD2-D34C-849C-F3155B8BC9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" name="Elbow Connector 18">
              <a:extLst>
                <a:ext uri="{FF2B5EF4-FFF2-40B4-BE49-F238E27FC236}">
                  <a16:creationId xmlns:a16="http://schemas.microsoft.com/office/drawing/2014/main" xmlns="" id="{F844A114-5792-6948-B368-F2374243224B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1566325" y="2321175"/>
              <a:ext cx="0" cy="72237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D96ED04E-6946-964F-A916-CCD6540CC336}"/>
                    </a:ext>
                  </a:extLst>
                </p:cNvPr>
                <p:cNvSpPr txBox="1"/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96ED04E-6946-964F-A916-CCD6540CC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Elbow Connector 18">
              <a:extLst>
                <a:ext uri="{FF2B5EF4-FFF2-40B4-BE49-F238E27FC236}">
                  <a16:creationId xmlns:a16="http://schemas.microsoft.com/office/drawing/2014/main" xmlns="" id="{6127C324-6FF8-8D4E-B677-23170E53AD81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 flipV="1">
              <a:off x="2679997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153BF1F9-16F8-2745-A236-31E2CDA0FBE3}"/>
                    </a:ext>
                  </a:extLst>
                </p:cNvPr>
                <p:cNvSpPr txBox="1"/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53BF1F9-16F8-2745-A236-31E2CDA0FB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blipFill>
                  <a:blip r:embed="rId8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9C9E370F-608F-3C48-87E8-F1907054BA94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59F2C064-6FF5-6640-B206-1490A8CDBC7C}"/>
                  </a:ext>
                </a:extLst>
              </p:cNvPr>
              <p:cNvSpPr/>
              <p:nvPr/>
            </p:nvSpPr>
            <p:spPr>
              <a:xfrm>
                <a:off x="3991317" y="4340395"/>
                <a:ext cx="6123023" cy="9120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9F2C064-6FF5-6640-B206-1490A8CDB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317" y="4340395"/>
                <a:ext cx="6123023" cy="91204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56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Actor-Critic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96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0CCC251-51F1-284F-9EE6-D4154BBBC175}"/>
              </a:ext>
            </a:extLst>
          </p:cNvPr>
          <p:cNvGrpSpPr/>
          <p:nvPr/>
        </p:nvGrpSpPr>
        <p:grpSpPr>
          <a:xfrm>
            <a:off x="492676" y="2257274"/>
            <a:ext cx="11364448" cy="2680486"/>
            <a:chOff x="408214" y="2286000"/>
            <a:chExt cx="11364448" cy="2680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05AB86C-AB74-6A42-994E-2EEC15CB3FCD}"/>
                </a:ext>
              </a:extLst>
            </p:cNvPr>
            <p:cNvGrpSpPr/>
            <p:nvPr/>
          </p:nvGrpSpPr>
          <p:grpSpPr>
            <a:xfrm>
              <a:off x="408214" y="2286000"/>
              <a:ext cx="11364448" cy="2680486"/>
              <a:chOff x="408214" y="2286000"/>
              <a:chExt cx="11364448" cy="268048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6584005-CB9B-184E-8BC8-C71A23704F7A}"/>
                  </a:ext>
                </a:extLst>
              </p:cNvPr>
              <p:cNvSpPr/>
              <p:nvPr/>
            </p:nvSpPr>
            <p:spPr>
              <a:xfrm>
                <a:off x="408214" y="2286000"/>
                <a:ext cx="11364448" cy="268048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xmlns="" id="{EE193396-416D-F24A-BDC6-CCA0644412A0}"/>
                      </a:ext>
                    </a:extLst>
                  </p:cNvPr>
                  <p:cNvSpPr txBox="1"/>
                  <p:nvPr/>
                </p:nvSpPr>
                <p:spPr>
                  <a:xfrm>
                    <a:off x="887566" y="2810818"/>
                    <a:ext cx="10885096" cy="20184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Perform rollout to collect trajectory </a:t>
                    </a:r>
                    <a14:m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,…)</m:t>
                        </m:r>
                      </m:oMath>
                    </a14:m>
                    <a:r>
                      <a:rPr lang="en-US" sz="2400" dirty="0">
                        <a:latin typeface="Avenir Book" panose="02000503020000020003" pitchFamily="2" charset="0"/>
                      </a:rPr>
                      <a:t> and reward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Fit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a14:m>
                    <a:r>
                      <a:rPr lang="en-US" sz="2400" dirty="0">
                        <a:latin typeface="Avenir Book" panose="02000503020000020003" pitchFamily="2" charset="0"/>
                      </a:rPr>
                      <a:t> to sampled rewards</a:t>
                    </a: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Evaluate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latin typeface="Avenir Book" panose="02000503020000020003" pitchFamily="2" charset="0"/>
                      </a:rPr>
                      <a:t> </a:t>
                    </a: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Compute gradient estimate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∈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d>
                                      <m:d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nary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a14:m>
                    <a:endParaRPr lang="en-US" sz="2400" i="1" dirty="0">
                      <a:solidFill>
                        <a:srgbClr val="B58BD5"/>
                      </a:solidFill>
                      <a:latin typeface="Avenir Book" panose="02000503020000020003" pitchFamily="2" charset="0"/>
                    </a:endParaRPr>
                  </a:p>
                  <a:p>
                    <a:pPr marL="342900" indent="-342900">
                      <a:buFont typeface="+mj-lt"/>
                      <a:buAutoNum type="arabicPeriod"/>
                    </a:pPr>
                    <a:r>
                      <a:rPr lang="en-US" sz="2400" dirty="0">
                        <a:latin typeface="Avenir Book" panose="02000503020000020003" pitchFamily="2" charset="0"/>
                      </a:rPr>
                      <a:t>Update policy parameters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a14:m>
                    <a:endParaRPr lang="en-US" sz="2400" dirty="0">
                      <a:latin typeface="Avenir Book" panose="02000503020000020003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EE193396-416D-F24A-BDC6-CCA0644412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7566" y="2810818"/>
                    <a:ext cx="10885096" cy="2018438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1064" t="-4532" b="-2870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07FCB59A-DD6D-B446-B004-CBE7F4DF4CA2}"/>
                </a:ext>
              </a:extLst>
            </p:cNvPr>
            <p:cNvSpPr txBox="1">
              <a:spLocks/>
            </p:cNvSpPr>
            <p:nvPr/>
          </p:nvSpPr>
          <p:spPr>
            <a:xfrm>
              <a:off x="577138" y="2452214"/>
              <a:ext cx="9775999" cy="3586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tx1"/>
                  </a:solidFill>
                  <a:latin typeface="Avenir Book" charset="0"/>
                  <a:ea typeface="Avenir Book" charset="0"/>
                  <a:cs typeface="Avenir Book" charset="0"/>
                </a:defRPr>
              </a:lvl1pPr>
            </a:lstStyle>
            <a:p>
              <a:r>
                <a:rPr lang="en-US" dirty="0"/>
                <a:t>While not converged: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BD7127B-122B-0E41-9247-8ACE6F0350E0}"/>
              </a:ext>
            </a:extLst>
          </p:cNvPr>
          <p:cNvSpPr txBox="1">
            <a:spLocks/>
          </p:cNvSpPr>
          <p:nvPr/>
        </p:nvSpPr>
        <p:spPr>
          <a:xfrm>
            <a:off x="-225781" y="1847069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b="1" dirty="0" smtClean="0"/>
              <a:t>Advantage Actor-Critic (A2C) Algorithm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957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 </a:t>
            </a:r>
            <a:r>
              <a:rPr lang="mr-IN" dirty="0" smtClean="0"/>
              <a:t>–</a:t>
            </a:r>
            <a:r>
              <a:rPr lang="en-US" dirty="0" smtClean="0"/>
              <a:t> Bootstrap Targets / Temporal Differences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97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529769F-89E6-554C-903F-AE6FE62D7A31}"/>
              </a:ext>
            </a:extLst>
          </p:cNvPr>
          <p:cNvGrpSpPr/>
          <p:nvPr/>
        </p:nvGrpSpPr>
        <p:grpSpPr>
          <a:xfrm>
            <a:off x="721077" y="951494"/>
            <a:ext cx="2170666" cy="3445386"/>
            <a:chOff x="1041117" y="1921065"/>
            <a:chExt cx="2170666" cy="34453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0C40464-F84C-394E-B96D-78150C26E670}"/>
                </a:ext>
              </a:extLst>
            </p:cNvPr>
            <p:cNvGrpSpPr/>
            <p:nvPr/>
          </p:nvGrpSpPr>
          <p:grpSpPr>
            <a:xfrm>
              <a:off x="1892056" y="4484957"/>
              <a:ext cx="537262" cy="881494"/>
              <a:chOff x="5463752" y="629469"/>
              <a:chExt cx="537262" cy="881494"/>
            </a:xfrm>
          </p:grpSpPr>
          <p:cxnSp>
            <p:nvCxnSpPr>
              <p:cNvPr id="19" name="Elbow Connector 18">
                <a:extLst>
                  <a:ext uri="{FF2B5EF4-FFF2-40B4-BE49-F238E27FC236}">
                    <a16:creationId xmlns:a16="http://schemas.microsoft.com/office/drawing/2014/main" xmlns="" id="{379B04B3-BA57-B14C-9117-1A4BCBDC9EAE}"/>
                  </a:ext>
                </a:extLst>
              </p:cNvPr>
              <p:cNvCxnSpPr>
                <a:cxnSpLocks/>
                <a:stCxn id="20" idx="0"/>
                <a:endCxn id="14" idx="2"/>
              </p:cNvCxnSpPr>
              <p:nvPr/>
            </p:nvCxnSpPr>
            <p:spPr>
              <a:xfrm flipH="1" flipV="1">
                <a:off x="5726648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F2C9B11A-5F23-B044-80DB-0E3E6FD64FF4}"/>
                      </a:ext>
                    </a:extLst>
                  </p:cNvPr>
                  <p:cNvSpPr/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2C9B11A-5F23-B044-80DB-0E3E6FD64F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" name="Elbow Connector 18">
              <a:extLst>
                <a:ext uri="{FF2B5EF4-FFF2-40B4-BE49-F238E27FC236}">
                  <a16:creationId xmlns:a16="http://schemas.microsoft.com/office/drawing/2014/main" xmlns="" id="{76F1B495-ADF2-FD46-9B81-273FEFEEF3C9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V="1">
              <a:off x="1566325" y="2321175"/>
              <a:ext cx="0" cy="72237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0B760F8D-B461-7043-9C12-FEDA46FDC4CF}"/>
                    </a:ext>
                  </a:extLst>
                </p:cNvPr>
                <p:cNvSpPr txBox="1"/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B760F8D-B461-7043-9C12-FEDA46FDC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Elbow Connector 18">
              <a:extLst>
                <a:ext uri="{FF2B5EF4-FFF2-40B4-BE49-F238E27FC236}">
                  <a16:creationId xmlns:a16="http://schemas.microsoft.com/office/drawing/2014/main" xmlns="" id="{DA5431D4-B02D-BD42-8B23-04E625291D4B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V="1">
              <a:off x="2679997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7DB0ED53-1171-0B46-9461-DBB9CDCB1950}"/>
                    </a:ext>
                  </a:extLst>
                </p:cNvPr>
                <p:cNvSpPr txBox="1"/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0ED53-1171-0B46-9461-DBB9CDCB1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blipFill>
                  <a:blip r:embed="rId4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78970BBE-7437-5749-BED2-693502248843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59F2C064-6FF5-6640-B206-1490A8CDBC7C}"/>
                  </a:ext>
                </a:extLst>
              </p:cNvPr>
              <p:cNvSpPr/>
              <p:nvPr/>
            </p:nvSpPr>
            <p:spPr>
              <a:xfrm>
                <a:off x="3991317" y="1969221"/>
                <a:ext cx="6123023" cy="9120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9F2C064-6FF5-6640-B206-1490A8CDB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317" y="1969221"/>
                <a:ext cx="6123023" cy="9120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4878323" y="1185071"/>
                <a:ext cx="4516173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323" y="1185071"/>
                <a:ext cx="4516173" cy="6637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3775187" y="3595736"/>
                <a:ext cx="6006644" cy="1324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187" y="3595736"/>
                <a:ext cx="6006644" cy="132497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BB34A3F-8F70-4B45-98F5-A402A55BDAB3}"/>
              </a:ext>
            </a:extLst>
          </p:cNvPr>
          <p:cNvGrpSpPr/>
          <p:nvPr/>
        </p:nvGrpSpPr>
        <p:grpSpPr>
          <a:xfrm>
            <a:off x="6092083" y="4757565"/>
            <a:ext cx="3783438" cy="796372"/>
            <a:chOff x="6055594" y="2835424"/>
            <a:chExt cx="2209147" cy="796372"/>
          </a:xfrm>
        </p:grpSpPr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xmlns="" id="{E633E2D7-8298-564B-92D9-D9C1C393CD7F}"/>
                </a:ext>
              </a:extLst>
            </p:cNvPr>
            <p:cNvSpPr/>
            <p:nvPr/>
          </p:nvSpPr>
          <p:spPr>
            <a:xfrm rot="16200000">
              <a:off x="6988926" y="2283912"/>
              <a:ext cx="342483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689D76F-EBFC-4E4C-B07B-4615B5353E35}"/>
                </a:ext>
              </a:extLst>
            </p:cNvPr>
            <p:cNvSpPr/>
            <p:nvPr/>
          </p:nvSpPr>
          <p:spPr>
            <a:xfrm>
              <a:off x="6055594" y="3108576"/>
              <a:ext cx="220914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high variance!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3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 </a:t>
            </a:r>
            <a:r>
              <a:rPr lang="mr-IN" dirty="0"/>
              <a:t>–</a:t>
            </a:r>
            <a:r>
              <a:rPr lang="en-US" dirty="0"/>
              <a:t> Bootstrap Targets / Temporal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98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529769F-89E6-554C-903F-AE6FE62D7A31}"/>
              </a:ext>
            </a:extLst>
          </p:cNvPr>
          <p:cNvGrpSpPr/>
          <p:nvPr/>
        </p:nvGrpSpPr>
        <p:grpSpPr>
          <a:xfrm>
            <a:off x="721077" y="951494"/>
            <a:ext cx="2170666" cy="3445386"/>
            <a:chOff x="1041117" y="1921065"/>
            <a:chExt cx="2170666" cy="34453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0C40464-F84C-394E-B96D-78150C26E670}"/>
                </a:ext>
              </a:extLst>
            </p:cNvPr>
            <p:cNvGrpSpPr/>
            <p:nvPr/>
          </p:nvGrpSpPr>
          <p:grpSpPr>
            <a:xfrm>
              <a:off x="1892056" y="4484957"/>
              <a:ext cx="537262" cy="881494"/>
              <a:chOff x="5463752" y="629469"/>
              <a:chExt cx="537262" cy="881494"/>
            </a:xfrm>
          </p:grpSpPr>
          <p:cxnSp>
            <p:nvCxnSpPr>
              <p:cNvPr id="19" name="Elbow Connector 18">
                <a:extLst>
                  <a:ext uri="{FF2B5EF4-FFF2-40B4-BE49-F238E27FC236}">
                    <a16:creationId xmlns:a16="http://schemas.microsoft.com/office/drawing/2014/main" xmlns="" id="{379B04B3-BA57-B14C-9117-1A4BCBDC9EAE}"/>
                  </a:ext>
                </a:extLst>
              </p:cNvPr>
              <p:cNvCxnSpPr>
                <a:cxnSpLocks/>
                <a:stCxn id="20" idx="0"/>
                <a:endCxn id="14" idx="2"/>
              </p:cNvCxnSpPr>
              <p:nvPr/>
            </p:nvCxnSpPr>
            <p:spPr>
              <a:xfrm flipH="1" flipV="1">
                <a:off x="5726648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F2C9B11A-5F23-B044-80DB-0E3E6FD64FF4}"/>
                      </a:ext>
                    </a:extLst>
                  </p:cNvPr>
                  <p:cNvSpPr/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2C9B11A-5F23-B044-80DB-0E3E6FD64F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" name="Elbow Connector 18">
              <a:extLst>
                <a:ext uri="{FF2B5EF4-FFF2-40B4-BE49-F238E27FC236}">
                  <a16:creationId xmlns:a16="http://schemas.microsoft.com/office/drawing/2014/main" xmlns="" id="{76F1B495-ADF2-FD46-9B81-273FEFEEF3C9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V="1">
              <a:off x="1566325" y="2321175"/>
              <a:ext cx="0" cy="72237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0B760F8D-B461-7043-9C12-FEDA46FDC4CF}"/>
                    </a:ext>
                  </a:extLst>
                </p:cNvPr>
                <p:cNvSpPr txBox="1"/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B760F8D-B461-7043-9C12-FEDA46FDC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Elbow Connector 18">
              <a:extLst>
                <a:ext uri="{FF2B5EF4-FFF2-40B4-BE49-F238E27FC236}">
                  <a16:creationId xmlns:a16="http://schemas.microsoft.com/office/drawing/2014/main" xmlns="" id="{DA5431D4-B02D-BD42-8B23-04E625291D4B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V="1">
              <a:off x="2679997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7DB0ED53-1171-0B46-9461-DBB9CDCB1950}"/>
                    </a:ext>
                  </a:extLst>
                </p:cNvPr>
                <p:cNvSpPr txBox="1"/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0ED53-1171-0B46-9461-DBB9CDCB1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blipFill>
                  <a:blip r:embed="rId4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78970BBE-7437-5749-BED2-693502248843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xmlns="" id="{EC5D97B8-1F8A-7C43-BFF1-1AC41212F570}"/>
              </a:ext>
            </a:extLst>
          </p:cNvPr>
          <p:cNvSpPr txBox="1">
            <a:spLocks/>
          </p:cNvSpPr>
          <p:nvPr/>
        </p:nvSpPr>
        <p:spPr>
          <a:xfrm>
            <a:off x="3376701" y="732548"/>
            <a:ext cx="7352259" cy="5222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b="1" dirty="0"/>
              <a:t>Bootstrap target: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4878323" y="1185071"/>
                <a:ext cx="4516173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323" y="1185071"/>
                <a:ext cx="4516173" cy="66377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6CB62757-F570-4D4B-BC03-3F8ED1FB31D3}"/>
                  </a:ext>
                </a:extLst>
              </p:cNvPr>
              <p:cNvSpPr/>
              <p:nvPr/>
            </p:nvSpPr>
            <p:spPr>
              <a:xfrm>
                <a:off x="4197207" y="1999953"/>
                <a:ext cx="59409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CB62757-F570-4D4B-BC03-3F8ED1FB31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07" y="1999953"/>
                <a:ext cx="5940985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BB34A3F-8F70-4B45-98F5-A402A55BDAB3}"/>
              </a:ext>
            </a:extLst>
          </p:cNvPr>
          <p:cNvGrpSpPr/>
          <p:nvPr/>
        </p:nvGrpSpPr>
        <p:grpSpPr>
          <a:xfrm>
            <a:off x="4965192" y="3815918"/>
            <a:ext cx="5392468" cy="796372"/>
            <a:chOff x="6055594" y="2835424"/>
            <a:chExt cx="2209147" cy="796372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xmlns="" id="{E633E2D7-8298-564B-92D9-D9C1C393CD7F}"/>
                </a:ext>
              </a:extLst>
            </p:cNvPr>
            <p:cNvSpPr/>
            <p:nvPr/>
          </p:nvSpPr>
          <p:spPr>
            <a:xfrm rot="16200000">
              <a:off x="6988926" y="2283912"/>
              <a:ext cx="342483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689D76F-EBFC-4E4C-B07B-4615B5353E35}"/>
                </a:ext>
              </a:extLst>
            </p:cNvPr>
            <p:cNvSpPr/>
            <p:nvPr/>
          </p:nvSpPr>
          <p:spPr>
            <a:xfrm>
              <a:off x="6055594" y="3108576"/>
              <a:ext cx="220914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”biased bootstrap estimate”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689D76F-EBFC-4E4C-B07B-4615B5353E35}"/>
              </a:ext>
            </a:extLst>
          </p:cNvPr>
          <p:cNvSpPr/>
          <p:nvPr/>
        </p:nvSpPr>
        <p:spPr>
          <a:xfrm>
            <a:off x="0" y="5216748"/>
            <a:ext cx="12155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venir Book" panose="02000503020000020003" pitchFamily="2" charset="0"/>
                <a:ea typeface="Cambria Math" panose="02040503050406030204" pitchFamily="18" charset="0"/>
              </a:rPr>
              <a:t>This is a </a:t>
            </a:r>
            <a:r>
              <a:rPr lang="en-US" sz="2800" b="1" dirty="0" smtClean="0">
                <a:latin typeface="Avenir Book" panose="02000503020000020003" pitchFamily="2" charset="0"/>
                <a:ea typeface="Cambria Math" panose="02040503050406030204" pitchFamily="18" charset="0"/>
              </a:rPr>
              <a:t>temporal difference </a:t>
            </a:r>
            <a:r>
              <a:rPr lang="en-US" sz="2800" dirty="0" smtClean="0">
                <a:latin typeface="Avenir Book" panose="02000503020000020003" pitchFamily="2" charset="0"/>
                <a:ea typeface="Cambria Math" panose="02040503050406030204" pitchFamily="18" charset="0"/>
              </a:rPr>
              <a:t>target. Biased but lower variance.</a:t>
            </a:r>
            <a:endParaRPr lang="en-US" sz="2800" dirty="0"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317007" y="2751388"/>
                <a:ext cx="433682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Sup>
                        <m:sSubSup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007" y="2751388"/>
                <a:ext cx="4336828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366882" y="3366972"/>
                <a:ext cx="4390176" cy="598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882" y="3366972"/>
                <a:ext cx="4390176" cy="5981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689D76F-EBFC-4E4C-B07B-4615B5353E35}"/>
              </a:ext>
            </a:extLst>
          </p:cNvPr>
          <p:cNvSpPr/>
          <p:nvPr/>
        </p:nvSpPr>
        <p:spPr>
          <a:xfrm>
            <a:off x="3034842" y="2857068"/>
            <a:ext cx="2356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Avenir Book" panose="02000503020000020003" pitchFamily="2" charset="0"/>
                <a:ea typeface="Cambria Math" panose="02040503050406030204" pitchFamily="18" charset="0"/>
              </a:rPr>
              <a:t>Monte Carlo</a:t>
            </a:r>
            <a:endParaRPr lang="en-US" sz="20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689D76F-EBFC-4E4C-B07B-4615B5353E35}"/>
              </a:ext>
            </a:extLst>
          </p:cNvPr>
          <p:cNvSpPr/>
          <p:nvPr/>
        </p:nvSpPr>
        <p:spPr>
          <a:xfrm>
            <a:off x="3474723" y="3482533"/>
            <a:ext cx="19665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Avenir Book" panose="02000503020000020003" pitchFamily="2" charset="0"/>
                <a:ea typeface="Cambria Math" panose="02040503050406030204" pitchFamily="18" charset="0"/>
              </a:rPr>
              <a:t>Value Estimate</a:t>
            </a:r>
            <a:endParaRPr lang="en-US" sz="20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3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</a:t>
            </a:r>
            <a:r>
              <a:rPr lang="en-US" dirty="0" smtClean="0"/>
              <a:t>Methods </a:t>
            </a:r>
            <a:r>
              <a:rPr lang="mr-IN" dirty="0"/>
              <a:t>–</a:t>
            </a:r>
            <a:r>
              <a:rPr lang="en-US" dirty="0"/>
              <a:t> Bootstrap Targets / Temporal Differences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Fall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99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529769F-89E6-554C-903F-AE6FE62D7A31}"/>
              </a:ext>
            </a:extLst>
          </p:cNvPr>
          <p:cNvGrpSpPr/>
          <p:nvPr/>
        </p:nvGrpSpPr>
        <p:grpSpPr>
          <a:xfrm>
            <a:off x="721077" y="951494"/>
            <a:ext cx="2170666" cy="3445386"/>
            <a:chOff x="1041117" y="1921065"/>
            <a:chExt cx="2170666" cy="34453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0C40464-F84C-394E-B96D-78150C26E670}"/>
                </a:ext>
              </a:extLst>
            </p:cNvPr>
            <p:cNvGrpSpPr/>
            <p:nvPr/>
          </p:nvGrpSpPr>
          <p:grpSpPr>
            <a:xfrm>
              <a:off x="1892056" y="4484957"/>
              <a:ext cx="537262" cy="881494"/>
              <a:chOff x="5463752" y="629469"/>
              <a:chExt cx="537262" cy="881494"/>
            </a:xfrm>
          </p:grpSpPr>
          <p:cxnSp>
            <p:nvCxnSpPr>
              <p:cNvPr id="19" name="Elbow Connector 18">
                <a:extLst>
                  <a:ext uri="{FF2B5EF4-FFF2-40B4-BE49-F238E27FC236}">
                    <a16:creationId xmlns:a16="http://schemas.microsoft.com/office/drawing/2014/main" xmlns="" id="{379B04B3-BA57-B14C-9117-1A4BCBDC9EAE}"/>
                  </a:ext>
                </a:extLst>
              </p:cNvPr>
              <p:cNvCxnSpPr>
                <a:cxnSpLocks/>
                <a:stCxn id="20" idx="0"/>
                <a:endCxn id="14" idx="2"/>
              </p:cNvCxnSpPr>
              <p:nvPr/>
            </p:nvCxnSpPr>
            <p:spPr>
              <a:xfrm flipH="1" flipV="1">
                <a:off x="5726648" y="629469"/>
                <a:ext cx="5735" cy="419829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F2C9B11A-5F23-B044-80DB-0E3E6FD64FF4}"/>
                      </a:ext>
                    </a:extLst>
                  </p:cNvPr>
                  <p:cNvSpPr/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dirty="0" smtClean="0">
                                  <a:latin typeface="Cambria Math" charset="0"/>
                                  <a:ea typeface="Avenir Heavy" charset="0"/>
                                  <a:cs typeface="Avenir Heavy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  <a:ea typeface="Avenir Heavy" charset="0"/>
                                  <a:cs typeface="Avenir Heavy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latin typeface="Avenir Heavy" charset="0"/>
                      <a:ea typeface="Avenir Heavy" charset="0"/>
                      <a:cs typeface="Avenir Heavy" charset="0"/>
                    </a:endParaRPr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2C9B11A-5F23-B044-80DB-0E3E6FD64F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3752" y="1049298"/>
                    <a:ext cx="537262" cy="4616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" name="Elbow Connector 18">
              <a:extLst>
                <a:ext uri="{FF2B5EF4-FFF2-40B4-BE49-F238E27FC236}">
                  <a16:creationId xmlns:a16="http://schemas.microsoft.com/office/drawing/2014/main" xmlns="" id="{76F1B495-ADF2-FD46-9B81-273FEFEEF3C9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 flipV="1">
              <a:off x="1566325" y="2321175"/>
              <a:ext cx="0" cy="72237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0B760F8D-B461-7043-9C12-FEDA46FDC4CF}"/>
                    </a:ext>
                  </a:extLst>
                </p:cNvPr>
                <p:cNvSpPr txBox="1"/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B760F8D-B461-7043-9C12-FEDA46FDC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117" y="1921065"/>
                  <a:ext cx="1177374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Elbow Connector 18">
              <a:extLst>
                <a:ext uri="{FF2B5EF4-FFF2-40B4-BE49-F238E27FC236}">
                  <a16:creationId xmlns:a16="http://schemas.microsoft.com/office/drawing/2014/main" xmlns="" id="{DA5431D4-B02D-BD42-8B23-04E625291D4B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 flipV="1">
              <a:off x="2679997" y="2329510"/>
              <a:ext cx="0" cy="7140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7DB0ED53-1171-0B46-9461-DBB9CDCB1950}"/>
                    </a:ext>
                  </a:extLst>
                </p:cNvPr>
                <p:cNvSpPr txBox="1"/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0ED53-1171-0B46-9461-DBB9CDCB1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7564" y="1921065"/>
                  <a:ext cx="894219" cy="408445"/>
                </a:xfrm>
                <a:prstGeom prst="rect">
                  <a:avLst/>
                </a:prstGeom>
                <a:blipFill>
                  <a:blip r:embed="rId5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78970BBE-7437-5749-BED2-693502248843}"/>
                </a:ext>
              </a:extLst>
            </p:cNvPr>
            <p:cNvSpPr/>
            <p:nvPr/>
          </p:nvSpPr>
          <p:spPr>
            <a:xfrm>
              <a:off x="1166492" y="2861604"/>
              <a:ext cx="1976919" cy="1623353"/>
            </a:xfrm>
            <a:prstGeom prst="roundRect">
              <a:avLst>
                <a:gd name="adj" fmla="val 7968"/>
              </a:avLst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Agent</a:t>
              </a: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xmlns="" id="{EC5D97B8-1F8A-7C43-BFF1-1AC41212F570}"/>
              </a:ext>
            </a:extLst>
          </p:cNvPr>
          <p:cNvSpPr txBox="1">
            <a:spLocks/>
          </p:cNvSpPr>
          <p:nvPr/>
        </p:nvSpPr>
        <p:spPr>
          <a:xfrm>
            <a:off x="3376701" y="1005677"/>
            <a:ext cx="7352259" cy="5222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b="1" dirty="0"/>
              <a:t>Bootstrap target: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269BA5B-3791-EC4A-9D62-D9E242C13F41}"/>
                  </a:ext>
                </a:extLst>
              </p:cNvPr>
              <p:cNvSpPr/>
              <p:nvPr/>
            </p:nvSpPr>
            <p:spPr>
              <a:xfrm>
                <a:off x="3620702" y="1648919"/>
                <a:ext cx="7013780" cy="66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mr-IN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69BA5B-3791-EC4A-9D62-D9E242C13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702" y="1648919"/>
                <a:ext cx="7013780" cy="6637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le 1">
                <a:extLst>
                  <a:ext uri="{FF2B5EF4-FFF2-40B4-BE49-F238E27FC236}">
                    <a16:creationId xmlns:a16="http://schemas.microsoft.com/office/drawing/2014/main" xmlns="" id="{9A015D33-023F-504C-8669-2D793271AE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5889" y="5273090"/>
                <a:ext cx="10080222" cy="52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kern="12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lvl1pPr>
              </a:lstStyle>
              <a:p>
                <a:pPr algn="ctr"/>
                <a:r>
                  <a:rPr lang="en-US" sz="2800" b="1" dirty="0"/>
                  <a:t>Just supervised regression with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d>
                          <m:dPr>
                            <m:ctrlPr>
                              <a:rPr lang="en-US" sz="2800" b="1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1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sSub>
                          <m:sSubPr>
                            <m:ctrlPr>
                              <a:rPr lang="en-US" sz="2800" b="1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b="1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sub>
                        </m:sSub>
                        <m:d>
                          <m:dPr>
                            <m:ctrlPr>
                              <a:rPr lang="en-US" sz="2800" b="1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7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A015D33-023F-504C-8669-2D793271A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889" y="5273090"/>
                <a:ext cx="10080222" cy="522203"/>
              </a:xfrm>
              <a:prstGeom prst="rect">
                <a:avLst/>
              </a:prstGeom>
              <a:blipFill rotWithShape="0">
                <a:blip r:embed="rId7"/>
                <a:stretch>
                  <a:fillRect l="-1028" t="-10465" b="-337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6CB62757-F570-4D4B-BC03-3F8ED1FB31D3}"/>
                  </a:ext>
                </a:extLst>
              </p:cNvPr>
              <p:cNvSpPr/>
              <p:nvPr/>
            </p:nvSpPr>
            <p:spPr>
              <a:xfrm>
                <a:off x="4565481" y="2764272"/>
                <a:ext cx="51577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sz="20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CB62757-F570-4D4B-BC03-3F8ED1FB31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481" y="2764272"/>
                <a:ext cx="5157758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BB34A3F-8F70-4B45-98F5-A402A55BDAB3}"/>
              </a:ext>
            </a:extLst>
          </p:cNvPr>
          <p:cNvGrpSpPr/>
          <p:nvPr/>
        </p:nvGrpSpPr>
        <p:grpSpPr>
          <a:xfrm>
            <a:off x="4971605" y="3669823"/>
            <a:ext cx="5013629" cy="796372"/>
            <a:chOff x="5991585" y="2835424"/>
            <a:chExt cx="2337164" cy="796372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xmlns="" id="{E633E2D7-8298-564B-92D9-D9C1C393CD7F}"/>
                </a:ext>
              </a:extLst>
            </p:cNvPr>
            <p:cNvSpPr/>
            <p:nvPr/>
          </p:nvSpPr>
          <p:spPr>
            <a:xfrm rot="16200000">
              <a:off x="6988926" y="2283912"/>
              <a:ext cx="342483" cy="1445507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689D76F-EBFC-4E4C-B07B-4615B5353E35}"/>
                </a:ext>
              </a:extLst>
            </p:cNvPr>
            <p:cNvSpPr/>
            <p:nvPr/>
          </p:nvSpPr>
          <p:spPr>
            <a:xfrm>
              <a:off x="5991585" y="3108576"/>
              <a:ext cx="233716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dirty="0" smtClean="0">
                  <a:solidFill>
                    <a:srgbClr val="FF0000"/>
                  </a:solidFill>
                  <a:latin typeface="Avenir Book" panose="02000503020000020003" pitchFamily="2" charset="0"/>
                  <a:ea typeface="Cambria Math" panose="02040503050406030204" pitchFamily="18" charset="0"/>
                </a:rPr>
                <a:t>”biased bootstrap estimate”</a:t>
              </a:r>
              <a:endParaRPr lang="en-US" sz="2800" dirty="0">
                <a:solidFill>
                  <a:srgbClr val="FF0000"/>
                </a:solidFill>
                <a:latin typeface="Avenir Book" panose="02000503020000020003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6CB62757-F570-4D4B-BC03-3F8ED1FB31D3}"/>
                  </a:ext>
                </a:extLst>
              </p:cNvPr>
              <p:cNvSpPr/>
              <p:nvPr/>
            </p:nvSpPr>
            <p:spPr>
              <a:xfrm>
                <a:off x="5472539" y="3257411"/>
                <a:ext cx="3872342" cy="534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CB62757-F570-4D4B-BC03-3F8ED1FB31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539" y="3257411"/>
                <a:ext cx="3872342" cy="53476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6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25989</TotalTime>
  <Words>4213</Words>
  <Application>Microsoft Macintosh PowerPoint</Application>
  <PresentationFormat>Widescreen</PresentationFormat>
  <Paragraphs>1254</Paragraphs>
  <Slides>134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3" baseType="lpstr">
      <vt:lpstr>Avenir Book</vt:lpstr>
      <vt:lpstr>Avenir Heavy</vt:lpstr>
      <vt:lpstr>Avenir Medium</vt:lpstr>
      <vt:lpstr>Avenir Next</vt:lpstr>
      <vt:lpstr>Calibri</vt:lpstr>
      <vt:lpstr>Cambria Math</vt:lpstr>
      <vt:lpstr>Mangal</vt:lpstr>
      <vt:lpstr>Arial</vt:lpstr>
      <vt:lpstr>Office Theme</vt:lpstr>
      <vt:lpstr>How to Train Your Agent (A Crash Course in Sequential Decision Making with Deep Nets)</vt:lpstr>
      <vt:lpstr>Administrative Bits</vt:lpstr>
      <vt:lpstr>Discussion Lead Signup</vt:lpstr>
      <vt:lpstr>Team Signup</vt:lpstr>
      <vt:lpstr>Plan for Today</vt:lpstr>
      <vt:lpstr>Intro and Notation</vt:lpstr>
      <vt:lpstr>A General Embodied Agent</vt:lpstr>
      <vt:lpstr>A General Embodied Agent</vt:lpstr>
      <vt:lpstr>Some Notation</vt:lpstr>
      <vt:lpstr>Some Notation</vt:lpstr>
      <vt:lpstr>Examples MDPs</vt:lpstr>
      <vt:lpstr>Examples MDPs</vt:lpstr>
      <vt:lpstr>Examples MDPs</vt:lpstr>
      <vt:lpstr>Some Notation</vt:lpstr>
      <vt:lpstr>Some Notation</vt:lpstr>
      <vt:lpstr>Some Notation</vt:lpstr>
      <vt:lpstr>Some Notation</vt:lpstr>
      <vt:lpstr>Some Notation</vt:lpstr>
      <vt:lpstr>Some Notation</vt:lpstr>
      <vt:lpstr>Getting a Handle on These Definitions</vt:lpstr>
      <vt:lpstr>Getting a Handle on These Definitions</vt:lpstr>
      <vt:lpstr>Getting a Handle on These Definitions</vt:lpstr>
      <vt:lpstr>Getting a Handle on These Definitions</vt:lpstr>
      <vt:lpstr>Getting a Handle on These Definitions</vt:lpstr>
      <vt:lpstr>Markov Decision Processes</vt:lpstr>
      <vt:lpstr>Markov Decision Processes</vt:lpstr>
      <vt:lpstr>Markov Decision Processes</vt:lpstr>
      <vt:lpstr>Markov Decision Processes</vt:lpstr>
      <vt:lpstr>A General Embodied Agent</vt:lpstr>
      <vt:lpstr>A General Embodied Agent</vt:lpstr>
      <vt:lpstr>Imitation Learning</vt:lpstr>
      <vt:lpstr>Imitation Learning</vt:lpstr>
      <vt:lpstr>Imitation Learning</vt:lpstr>
      <vt:lpstr>Imitation Learning</vt:lpstr>
      <vt:lpstr>Imitation Learning Behavior Cloning</vt:lpstr>
      <vt:lpstr>Imitation Learning – Behavior Cloning</vt:lpstr>
      <vt:lpstr>Imitation Learning – Behavior Cloning</vt:lpstr>
      <vt:lpstr>Imitation Learning – Behavior Cloning</vt:lpstr>
      <vt:lpstr>Imitation Learning – Behavior Cloning</vt:lpstr>
      <vt:lpstr>Imitation Learning – Behavior Cloning</vt:lpstr>
      <vt:lpstr>Imitation Learning – Behavior Cloning</vt:lpstr>
      <vt:lpstr>Imitation Learning – Behavior Cloning</vt:lpstr>
      <vt:lpstr>Imitation Learning – Behavior Cloning</vt:lpstr>
      <vt:lpstr>Imitation Learning Direct Policy Learning</vt:lpstr>
      <vt:lpstr>Imitation Learning – Direct Policy Learning</vt:lpstr>
      <vt:lpstr>Imitation Learning – Interactive Direct Policy Learning</vt:lpstr>
      <vt:lpstr>Imitation Learning – Interactive Direct Policy Learning</vt:lpstr>
      <vt:lpstr>Imitation Learning – Interactive Direct Policy Learning</vt:lpstr>
      <vt:lpstr>Imitation Learning – Interactive Direct Policy Learning</vt:lpstr>
      <vt:lpstr>Imitation Learning – Interactive Direct Policy Learning</vt:lpstr>
      <vt:lpstr>Imitation Learning – Interactive Direct Policy Learning</vt:lpstr>
      <vt:lpstr>Imitation Learning – Interactive Direct Policy Learning</vt:lpstr>
      <vt:lpstr>Imitation Learning Inverse Reinforcement Learning</vt:lpstr>
      <vt:lpstr>Imitation Learning – Inverse Reinforcement Learning</vt:lpstr>
      <vt:lpstr>Imitation Learning – Inverse Reinforcement Learning</vt:lpstr>
      <vt:lpstr>Reinforcement Learning</vt:lpstr>
      <vt:lpstr>A General Embodied Agent</vt:lpstr>
      <vt:lpstr>Reinforcement Learning</vt:lpstr>
      <vt:lpstr>Reinforcement Learning</vt:lpstr>
      <vt:lpstr>Policy-Based RL REINFORCE</vt:lpstr>
      <vt:lpstr>Policy-Based Reinforcement Learning</vt:lpstr>
      <vt:lpstr>Policy Gradient Methods</vt:lpstr>
      <vt:lpstr>Policy Gradient Methods</vt:lpstr>
      <vt:lpstr>REINFORCE Algorithm</vt:lpstr>
      <vt:lpstr>REINFORCE Algorithm</vt:lpstr>
      <vt:lpstr>REINFORCE Algorithm</vt:lpstr>
      <vt:lpstr>REINFORCE Algorithm</vt:lpstr>
      <vt:lpstr>REINFORCE Algorithm</vt:lpstr>
      <vt:lpstr>REINFORCE Algorithm</vt:lpstr>
      <vt:lpstr>REINFORCE Algorithm</vt:lpstr>
      <vt:lpstr>REINFORCE Algorithm</vt:lpstr>
      <vt:lpstr>REINFORCE In Action</vt:lpstr>
      <vt:lpstr>REINFORCE In Action</vt:lpstr>
      <vt:lpstr>REINFORCE In Action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REINFORCE in action: Recurrent Attention Model (RAM)</vt:lpstr>
      <vt:lpstr>What’s wrong with policy gradients?</vt:lpstr>
      <vt:lpstr>Reducing Variance</vt:lpstr>
      <vt:lpstr>Reducing Variance</vt:lpstr>
      <vt:lpstr>Reducing Variance</vt:lpstr>
      <vt:lpstr>Reducing Variance</vt:lpstr>
      <vt:lpstr>Policy Gradient Methods</vt:lpstr>
      <vt:lpstr>Policy-Based RL Actor-Critic Methods</vt:lpstr>
      <vt:lpstr>REINFORCE Algorithm</vt:lpstr>
      <vt:lpstr>Actor-Critic Methods</vt:lpstr>
      <vt:lpstr>Actor-Critic Methods</vt:lpstr>
      <vt:lpstr>Actor-Critic Methods</vt:lpstr>
      <vt:lpstr>Actor-Critic Methods</vt:lpstr>
      <vt:lpstr>Actor-Critic Methods</vt:lpstr>
      <vt:lpstr>Actor-Critic Methods</vt:lpstr>
      <vt:lpstr>Actor-Critic Methods</vt:lpstr>
      <vt:lpstr>Actor-Critic Methods – Bootstrap Targets / Temporal Differences</vt:lpstr>
      <vt:lpstr>Actor-Critic Methods – Bootstrap Targets / Temporal Differences</vt:lpstr>
      <vt:lpstr>Actor-Critic Methods – Bootstrap Targets / Temporal Differences</vt:lpstr>
      <vt:lpstr>Actor-Critic Methods – Bootstrap Targets / Temporal Differences</vt:lpstr>
      <vt:lpstr>Actor-Critic Methods – Bootstrap Targets / Temporal Differences</vt:lpstr>
      <vt:lpstr>Actor-Critic Methods – Bootstrap Targets / Temporal Differences</vt:lpstr>
      <vt:lpstr>Policy Gradient Methods</vt:lpstr>
      <vt:lpstr>Policy Gradient Methods</vt:lpstr>
      <vt:lpstr>Value-Based RL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Deep Q-Learning</vt:lpstr>
      <vt:lpstr>Value-Based RL – Double Q-Learning</vt:lpstr>
      <vt:lpstr>Value-Based RL – Deep Q-Learning</vt:lpstr>
      <vt:lpstr>Model-based RL</vt:lpstr>
      <vt:lpstr>Model-based RL</vt:lpstr>
      <vt:lpstr>Model-based RL</vt:lpstr>
      <vt:lpstr>Model-based RL</vt:lpstr>
      <vt:lpstr>Model-based RL</vt:lpstr>
      <vt:lpstr>Model-based RL</vt:lpstr>
      <vt:lpstr>Value-Based RL – Deep Q-Learning</vt:lpstr>
      <vt:lpstr>Value-Based RL – Deep Q-Learning</vt:lpstr>
      <vt:lpstr>Model-based RL:</vt:lpstr>
      <vt:lpstr>Plan for Today – Deep Reinforcement Learning</vt:lpstr>
      <vt:lpstr>Paper for this Module</vt:lpstr>
      <vt:lpstr>Paper: Proximal Policy Optimization Algorithms</vt:lpstr>
      <vt:lpstr>Paper: Proximal Policy Optimization Algorithms</vt:lpstr>
      <vt:lpstr>Paper: Proximal Policy Optimization Algorithms</vt:lpstr>
      <vt:lpstr>Paper: Proximal Policy Optimization Algorithms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Lee</dc:creator>
  <cp:lastModifiedBy>Stefan Lee</cp:lastModifiedBy>
  <cp:revision>352</cp:revision>
  <dcterms:created xsi:type="dcterms:W3CDTF">2019-09-10T17:53:43Z</dcterms:created>
  <dcterms:modified xsi:type="dcterms:W3CDTF">2019-10-08T17:03:03Z</dcterms:modified>
</cp:coreProperties>
</file>