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8" r:id="rId3"/>
    <p:sldId id="274" r:id="rId4"/>
    <p:sldId id="277" r:id="rId5"/>
    <p:sldId id="276" r:id="rId6"/>
    <p:sldId id="275" r:id="rId7"/>
    <p:sldId id="278" r:id="rId8"/>
    <p:sldId id="272" r:id="rId9"/>
    <p:sldId id="259" r:id="rId10"/>
    <p:sldId id="260" r:id="rId11"/>
    <p:sldId id="290" r:id="rId12"/>
    <p:sldId id="291" r:id="rId13"/>
    <p:sldId id="261" r:id="rId14"/>
    <p:sldId id="284" r:id="rId15"/>
    <p:sldId id="295" r:id="rId16"/>
    <p:sldId id="286" r:id="rId17"/>
    <p:sldId id="288" r:id="rId18"/>
    <p:sldId id="262" r:id="rId19"/>
    <p:sldId id="289" r:id="rId20"/>
    <p:sldId id="281" r:id="rId21"/>
    <p:sldId id="282" r:id="rId22"/>
    <p:sldId id="283" r:id="rId23"/>
    <p:sldId id="263" r:id="rId24"/>
    <p:sldId id="294" r:id="rId25"/>
    <p:sldId id="293" r:id="rId26"/>
    <p:sldId id="292" r:id="rId27"/>
    <p:sldId id="298" r:id="rId28"/>
    <p:sldId id="299" r:id="rId29"/>
    <p:sldId id="301" r:id="rId30"/>
    <p:sldId id="297" r:id="rId31"/>
    <p:sldId id="300" r:id="rId32"/>
    <p:sldId id="306" r:id="rId33"/>
    <p:sldId id="303" r:id="rId34"/>
    <p:sldId id="304" r:id="rId35"/>
    <p:sldId id="305" r:id="rId36"/>
    <p:sldId id="308" r:id="rId37"/>
    <p:sldId id="309" r:id="rId38"/>
    <p:sldId id="310" r:id="rId39"/>
    <p:sldId id="311" r:id="rId40"/>
    <p:sldId id="312" r:id="rId41"/>
    <p:sldId id="314" r:id="rId42"/>
    <p:sldId id="315" r:id="rId43"/>
    <p:sldId id="316" r:id="rId44"/>
    <p:sldId id="317" r:id="rId45"/>
    <p:sldId id="318" r:id="rId46"/>
    <p:sldId id="319" r:id="rId47"/>
    <p:sldId id="320" r:id="rId48"/>
    <p:sldId id="321" r:id="rId49"/>
    <p:sldId id="322" r:id="rId50"/>
    <p:sldId id="323" r:id="rId51"/>
    <p:sldId id="266" r:id="rId52"/>
    <p:sldId id="26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FF00"/>
    <a:srgbClr val="FF0004"/>
    <a:srgbClr val="FE3E09"/>
    <a:srgbClr val="FFFFFF"/>
    <a:srgbClr val="D5D5D5"/>
    <a:srgbClr val="D73F09"/>
    <a:srgbClr val="FE3F09"/>
    <a:srgbClr val="FDF100"/>
    <a:srgbClr val="B58BD5"/>
    <a:srgbClr val="FF4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34"/>
    <p:restoredTop sz="84615"/>
  </p:normalViewPr>
  <p:slideViewPr>
    <p:cSldViewPr snapToGrid="0" snapToObjects="1">
      <p:cViewPr>
        <p:scale>
          <a:sx n="100" d="100"/>
          <a:sy n="100" d="100"/>
        </p:scale>
        <p:origin x="144"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7FCFE-4073-274D-960D-4D005636C394}" type="datetimeFigureOut">
              <a:rPr lang="en-US" smtClean="0"/>
              <a:t>10/30/19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009D9-EC03-E640-B732-0F2A9EB0F0F8}" type="slidenum">
              <a:rPr lang="en-US" smtClean="0"/>
              <a:t>‹#›</a:t>
            </a:fld>
            <a:endParaRPr lang="en-US"/>
          </a:p>
        </p:txBody>
      </p:sp>
    </p:spTree>
    <p:extLst>
      <p:ext uri="{BB962C8B-B14F-4D97-AF65-F5344CB8AC3E}">
        <p14:creationId xmlns:p14="http://schemas.microsoft.com/office/powerpoint/2010/main" val="832687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10</a:t>
            </a:fld>
            <a:endParaRPr lang="en-US"/>
          </a:p>
        </p:txBody>
      </p:sp>
    </p:spTree>
    <p:extLst>
      <p:ext uri="{BB962C8B-B14F-4D97-AF65-F5344CB8AC3E}">
        <p14:creationId xmlns:p14="http://schemas.microsoft.com/office/powerpoint/2010/main" val="193551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31</a:t>
            </a:fld>
            <a:endParaRPr lang="en-US"/>
          </a:p>
        </p:txBody>
      </p:sp>
    </p:spTree>
    <p:extLst>
      <p:ext uri="{BB962C8B-B14F-4D97-AF65-F5344CB8AC3E}">
        <p14:creationId xmlns:p14="http://schemas.microsoft.com/office/powerpoint/2010/main" val="114051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32</a:t>
            </a:fld>
            <a:endParaRPr lang="en-US"/>
          </a:p>
        </p:txBody>
      </p:sp>
    </p:spTree>
    <p:extLst>
      <p:ext uri="{BB962C8B-B14F-4D97-AF65-F5344CB8AC3E}">
        <p14:creationId xmlns:p14="http://schemas.microsoft.com/office/powerpoint/2010/main" val="15869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33</a:t>
            </a:fld>
            <a:endParaRPr lang="en-US"/>
          </a:p>
        </p:txBody>
      </p:sp>
    </p:spTree>
    <p:extLst>
      <p:ext uri="{BB962C8B-B14F-4D97-AF65-F5344CB8AC3E}">
        <p14:creationId xmlns:p14="http://schemas.microsoft.com/office/powerpoint/2010/main" val="142214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34</a:t>
            </a:fld>
            <a:endParaRPr lang="en-US"/>
          </a:p>
        </p:txBody>
      </p:sp>
    </p:spTree>
    <p:extLst>
      <p:ext uri="{BB962C8B-B14F-4D97-AF65-F5344CB8AC3E}">
        <p14:creationId xmlns:p14="http://schemas.microsoft.com/office/powerpoint/2010/main" val="201612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35</a:t>
            </a:fld>
            <a:endParaRPr lang="en-US"/>
          </a:p>
        </p:txBody>
      </p:sp>
    </p:spTree>
    <p:extLst>
      <p:ext uri="{BB962C8B-B14F-4D97-AF65-F5344CB8AC3E}">
        <p14:creationId xmlns:p14="http://schemas.microsoft.com/office/powerpoint/2010/main" val="209904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36</a:t>
            </a:fld>
            <a:endParaRPr lang="en-US"/>
          </a:p>
        </p:txBody>
      </p:sp>
    </p:spTree>
    <p:extLst>
      <p:ext uri="{BB962C8B-B14F-4D97-AF65-F5344CB8AC3E}">
        <p14:creationId xmlns:p14="http://schemas.microsoft.com/office/powerpoint/2010/main" val="41589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37</a:t>
            </a:fld>
            <a:endParaRPr lang="en-US"/>
          </a:p>
        </p:txBody>
      </p:sp>
    </p:spTree>
    <p:extLst>
      <p:ext uri="{BB962C8B-B14F-4D97-AF65-F5344CB8AC3E}">
        <p14:creationId xmlns:p14="http://schemas.microsoft.com/office/powerpoint/2010/main" val="131219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1009D9-EC03-E640-B732-0F2A9EB0F0F8}" type="slidenum">
              <a:rPr lang="en-US" smtClean="0"/>
              <a:t>38</a:t>
            </a:fld>
            <a:endParaRPr lang="en-US"/>
          </a:p>
        </p:txBody>
      </p:sp>
    </p:spTree>
    <p:extLst>
      <p:ext uri="{BB962C8B-B14F-4D97-AF65-F5344CB8AC3E}">
        <p14:creationId xmlns:p14="http://schemas.microsoft.com/office/powerpoint/2010/main" val="29089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de-DE" smtClean="0"/>
              <a:t>Fall 2019</a:t>
            </a:r>
            <a:endParaRPr lang="en-US"/>
          </a:p>
        </p:txBody>
      </p:sp>
    </p:spTree>
    <p:extLst>
      <p:ext uri="{BB962C8B-B14F-4D97-AF65-F5344CB8AC3E}">
        <p14:creationId xmlns:p14="http://schemas.microsoft.com/office/powerpoint/2010/main" val="19473221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0" y="108775"/>
            <a:ext cx="10353137" cy="358604"/>
          </a:xfrm>
          <a:prstGeom prst="rect">
            <a:avLst/>
          </a:prstGeom>
          <a:noFill/>
          <a:ln>
            <a:noFill/>
          </a:ln>
        </p:spPr>
        <p:txBody>
          <a:bodyPr vert="horz" lIns="548640" tIns="45720" rIns="45720" bIns="45720" rtlCol="0" anchor="ctr">
            <a:noAutofit/>
          </a:body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Book" charset="0"/>
                <a:ea typeface="Avenir Book" charset="0"/>
                <a:cs typeface="Avenir Book" charset="0"/>
              </a:defRPr>
            </a:lvl1pPr>
          </a:lstStyle>
          <a:p>
            <a:r>
              <a:rPr lang="de-DE" smtClean="0"/>
              <a:t>Fall 2019</a:t>
            </a:r>
            <a:endParaRPr lang="en-US" dirty="0"/>
          </a:p>
        </p:txBody>
      </p:sp>
      <p:sp>
        <p:nvSpPr>
          <p:cNvPr id="13" name="Slide Number Placeholder 5"/>
          <p:cNvSpPr>
            <a:spLocks noGrp="1"/>
          </p:cNvSpPr>
          <p:nvPr>
            <p:ph type="sldNum" sz="quarter" idx="4"/>
          </p:nvPr>
        </p:nvSpPr>
        <p:spPr>
          <a:xfrm>
            <a:off x="11786616" y="6534181"/>
            <a:ext cx="368808" cy="282512"/>
          </a:xfrm>
          <a:prstGeom prst="rect">
            <a:avLst/>
          </a:prstGeom>
          <a:noFill/>
          <a:ln>
            <a:noFill/>
          </a:ln>
        </p:spPr>
        <p:txBody>
          <a:bodyPr vert="horz" lIns="91440" tIns="45720" rIns="91440" bIns="45720" rtlCol="0" anchor="ctr"/>
          <a:lstStyle>
            <a:lvl1pPr algn="ctr">
              <a:defRPr sz="1200">
                <a:solidFill>
                  <a:schemeClr val="bg1"/>
                </a:solidFill>
                <a:latin typeface="Avenir Book" charset="0"/>
                <a:ea typeface="Avenir Book" charset="0"/>
                <a:cs typeface="Avenir Book" charset="0"/>
              </a:defRPr>
            </a:lvl1pPr>
          </a:lstStyle>
          <a:p>
            <a:fld id="{E091FA35-6F5C-024C-BA55-01A105EB73A6}" type="slidenum">
              <a:rPr lang="en-US" smtClean="0"/>
              <a:pPr/>
              <a:t>‹#›</a:t>
            </a:fld>
            <a:endParaRPr lang="en-US" dirty="0"/>
          </a:p>
        </p:txBody>
      </p:sp>
    </p:spTree>
    <p:extLst>
      <p:ext uri="{BB962C8B-B14F-4D97-AF65-F5344CB8AC3E}">
        <p14:creationId xmlns:p14="http://schemas.microsoft.com/office/powerpoint/2010/main" val="9985687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08775"/>
            <a:ext cx="10353137" cy="358604"/>
          </a:xfrm>
          <a:prstGeom prst="rect">
            <a:avLst/>
          </a:prstGeom>
          <a:noFill/>
          <a:ln>
            <a:noFill/>
          </a:ln>
        </p:spPr>
        <p:txBody>
          <a:bodyPr vert="horz" lIns="548640" tIns="45720" rIns="45720" bIns="45720" rtlCol="0" anchor="ctr">
            <a:noAutofit/>
          </a:bodyPr>
          <a:lstStyle/>
          <a:p>
            <a:r>
              <a:rPr lang="en-US" dirty="0" smtClean="0"/>
              <a:t>Click to edit Master title style</a:t>
            </a:r>
            <a:endParaRPr lang="en-US" dirty="0"/>
          </a:p>
        </p:txBody>
      </p:sp>
      <p:sp>
        <p:nvSpPr>
          <p:cNvPr id="9" name="Snip Diagonal Corner Rectangle 8"/>
          <p:cNvSpPr/>
          <p:nvPr userDrawn="1"/>
        </p:nvSpPr>
        <p:spPr>
          <a:xfrm flipH="1">
            <a:off x="11786616" y="6534181"/>
            <a:ext cx="493776" cy="365125"/>
          </a:xfrm>
          <a:prstGeom prst="snip2DiagRect">
            <a:avLst>
              <a:gd name="adj1" fmla="val 50000"/>
              <a:gd name="adj2" fmla="val 0"/>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solidFill>
                <a:schemeClr val="bg1"/>
              </a:solidFill>
              <a:latin typeface="Avenir Book" charset="0"/>
              <a:ea typeface="Avenir Book" charset="0"/>
              <a:cs typeface="Avenir Book" charset="0"/>
            </a:endParaRPr>
          </a:p>
        </p:txBody>
      </p:sp>
      <p:sp>
        <p:nvSpPr>
          <p:cNvPr id="5" name="Footer Placeholder 4"/>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Book" charset="0"/>
                <a:ea typeface="Avenir Book" charset="0"/>
                <a:cs typeface="Avenir Book" charset="0"/>
              </a:defRPr>
            </a:lvl1pPr>
          </a:lstStyle>
          <a:p>
            <a:r>
              <a:rPr lang="de-DE" smtClean="0"/>
              <a:t>Fall 2019</a:t>
            </a:r>
            <a:endParaRPr lang="en-US" dirty="0"/>
          </a:p>
        </p:txBody>
      </p:sp>
      <p:sp>
        <p:nvSpPr>
          <p:cNvPr id="6" name="Slide Number Placeholder 5"/>
          <p:cNvSpPr>
            <a:spLocks noGrp="1"/>
          </p:cNvSpPr>
          <p:nvPr>
            <p:ph type="sldNum" sz="quarter" idx="4"/>
          </p:nvPr>
        </p:nvSpPr>
        <p:spPr>
          <a:xfrm>
            <a:off x="11786616" y="6534181"/>
            <a:ext cx="368808" cy="282512"/>
          </a:xfrm>
          <a:prstGeom prst="rect">
            <a:avLst/>
          </a:prstGeom>
          <a:noFill/>
          <a:ln>
            <a:noFill/>
          </a:ln>
        </p:spPr>
        <p:txBody>
          <a:bodyPr vert="horz" lIns="91440" tIns="45720" rIns="91440" bIns="45720" rtlCol="0" anchor="ctr"/>
          <a:lstStyle>
            <a:lvl1pPr algn="ctr">
              <a:defRPr sz="1200">
                <a:solidFill>
                  <a:schemeClr val="bg1"/>
                </a:solidFill>
                <a:latin typeface="Avenir Book" charset="0"/>
                <a:ea typeface="Avenir Book" charset="0"/>
                <a:cs typeface="Avenir Book" charset="0"/>
              </a:defRPr>
            </a:lvl1pPr>
          </a:lstStyle>
          <a:p>
            <a:fld id="{E091FA35-6F5C-024C-BA55-01A105EB73A6}" type="slidenum">
              <a:rPr lang="en-US" smtClean="0"/>
              <a:pPr/>
              <a:t>‹#›</a:t>
            </a:fld>
            <a:endParaRPr lang="en-US" dirty="0"/>
          </a:p>
        </p:txBody>
      </p:sp>
      <p:sp>
        <p:nvSpPr>
          <p:cNvPr id="7" name="Snip Diagonal Corner Rectangle 6"/>
          <p:cNvSpPr/>
          <p:nvPr userDrawn="1"/>
        </p:nvSpPr>
        <p:spPr>
          <a:xfrm>
            <a:off x="0" y="6492875"/>
            <a:ext cx="2157984" cy="365125"/>
          </a:xfrm>
          <a:prstGeom prst="snip2DiagRect">
            <a:avLst>
              <a:gd name="adj1" fmla="val 50000"/>
              <a:gd name="adj2" fmla="val 0"/>
            </a:avLst>
          </a:prstGeom>
          <a:solidFill>
            <a:srgbClr val="D73F0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smtClean="0">
                <a:solidFill>
                  <a:schemeClr val="bg1"/>
                </a:solidFill>
                <a:latin typeface="Avenir Book" charset="0"/>
                <a:ea typeface="Avenir Book" charset="0"/>
                <a:cs typeface="Avenir Book" charset="0"/>
              </a:rPr>
              <a:t>CS539</a:t>
            </a:r>
            <a:r>
              <a:rPr lang="en-US" sz="1400" baseline="0" dirty="0" smtClean="0">
                <a:solidFill>
                  <a:schemeClr val="bg1"/>
                </a:solidFill>
                <a:latin typeface="Avenir Book" charset="0"/>
                <a:ea typeface="Avenir Book" charset="0"/>
                <a:cs typeface="Avenir Book" charset="0"/>
              </a:rPr>
              <a:t> - Embodied AI</a:t>
            </a:r>
            <a:endParaRPr lang="en-US" sz="1400" dirty="0">
              <a:solidFill>
                <a:schemeClr val="bg1"/>
              </a:solidFill>
              <a:latin typeface="Avenir Book" charset="0"/>
              <a:ea typeface="Avenir Book" charset="0"/>
              <a:cs typeface="Avenir Book" charset="0"/>
            </a:endParaRPr>
          </a:p>
        </p:txBody>
      </p:sp>
      <p:sp>
        <p:nvSpPr>
          <p:cNvPr id="8" name="Snip Diagonal Corner Rectangle 7"/>
          <p:cNvSpPr/>
          <p:nvPr userDrawn="1"/>
        </p:nvSpPr>
        <p:spPr>
          <a:xfrm flipH="1">
            <a:off x="0" y="0"/>
            <a:ext cx="493776" cy="365125"/>
          </a:xfrm>
          <a:prstGeom prst="snip2DiagRect">
            <a:avLst>
              <a:gd name="adj1" fmla="val 50000"/>
              <a:gd name="adj2" fmla="val 0"/>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solidFill>
                <a:schemeClr val="bg1"/>
              </a:solidFill>
              <a:latin typeface="Avenir Book" charset="0"/>
              <a:ea typeface="Avenir Book" charset="0"/>
              <a:cs typeface="Avenir Book" charset="0"/>
            </a:endParaRPr>
          </a:p>
        </p:txBody>
      </p:sp>
      <p:pic>
        <p:nvPicPr>
          <p:cNvPr id="1026" name="Picture 2" descr="https://dl.boxcloud.com/api/2.0/internal_files/167857225944/versions/178236321496/representations/png_paged_2048x2048/content/1.png?access_token=1!ezTSNm7GFzzukVL8er6aDozdpnN5us6Nkt19hblZtBJ88icYjL6TuaANeemlFqQ3C63qE9sTqjibQgzb4OWIenuZ6g6bXJTS2jUb65gylhCcB9oEKrn9mY55-ntaDKIngfuNXAKJp7fMeUOuU6_nWvy0TGVGJijenM8VvoXHSYbejBgFIGYePCVYnL_ji1OcCpZ8HeU-RICvg-tmSD_a7gHEY04rYatmXVfenOFiIgGFD2sNOkPWw9wyl3UAXhXccehAnaOMV9eMsluuMupqARMEjfEycRFKt-QId1XWXR9wV5-ShnQZ7iZ15Zgfi-7Gg2wSHKICVscNsLaIWYm4WU4O_hPEFNFT_7YeemHom-B8Uu3iAj6iLW5BgUViASJwnP2xMBplYFoNz9BJ2h2KCfOk_x0CDeCez4TPP4zapbeNo68jxl6081YLxQodqPXJieTCBhgib_5r2Xb2EyYoShhWuIEj8_dYFaJYoU3YjGStF68bUT1DPe3oTHPmuLisGi_IiH0eKGsWU_LEHvlMCb88vS264Dq6m1WJAucBNSUYJHqvUC-BsT9Xi2RMZUtgtSvUyaYi89Kn4dv0EcxCYrfcvq0d5BIZXNWKMjluVe1NCF2bWnjBWLCRFuq-5pikUqXj6Q..&amp;shared_link=https%3A%2F%2Foregonstate.app.box.com%2Fs%2Fef2r8wr5ptzaomck0s6e28gaqw5zjh7q&amp;box_client_name=box-content-preview&amp;box_client_version=2.22.0"/>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16110" y="36754"/>
            <a:ext cx="239811" cy="288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074529"/>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400" kern="1200">
          <a:solidFill>
            <a:schemeClr val="tx1"/>
          </a:solidFill>
          <a:latin typeface="Avenir Book" charset="0"/>
          <a:ea typeface="Avenir Book" charset="0"/>
          <a:cs typeface="Avenir 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hyperlink" Target="https://matterport.com/3d-space/pennsylvania-craftsman-home/"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9.png"/><Relationship Id="rId5" Type="http://schemas.openxmlformats.org/officeDocument/2006/relationships/image" Target="../media/image51.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abs/1903.01292" TargetMode="External"/><Relationship Id="rId4" Type="http://schemas.openxmlformats.org/officeDocument/2006/relationships/hyperlink" Target="https://arxiv.org/abs/1903.00401" TargetMode="External"/><Relationship Id="rId5" Type="http://schemas.openxmlformats.org/officeDocument/2006/relationships/hyperlink" Target="https://arxiv.org/abs/1811.12354" TargetMode="External"/><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pdf/1811.04179.pdf" TargetMode="Externa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https://arxiv.org/abs/1809.0078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9.xml.rels><?xml version="1.0" encoding="UTF-8" standalone="yes"?>
<Relationships xmlns="http://schemas.openxmlformats.org/package/2006/relationships"><Relationship Id="rId3" Type="http://schemas.openxmlformats.org/officeDocument/2006/relationships/hyperlink" Target="https://arxiv.org/abs/1903.01292" TargetMode="External"/><Relationship Id="rId4" Type="http://schemas.openxmlformats.org/officeDocument/2006/relationships/hyperlink" Target="https://arxiv.org/abs/1903.00401" TargetMode="External"/><Relationship Id="rId5" Type="http://schemas.openxmlformats.org/officeDocument/2006/relationships/hyperlink" Target="https://arxiv.org/abs/1811.12354" TargetMode="External"/><Relationship Id="rId6" Type="http://schemas.openxmlformats.org/officeDocument/2006/relationships/hyperlink" Target="https://arxiv.org/pdf/1811.04179.pdf" TargetMode="External"/><Relationship Id="rId1" Type="http://schemas.openxmlformats.org/officeDocument/2006/relationships/slideLayout" Target="../slideLayouts/slideLayout2.xml"/><Relationship Id="rId2" Type="http://schemas.openxmlformats.org/officeDocument/2006/relationships/hyperlink" Target="https://arxiv.org/abs/1711.0728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Instruction-guided </a:t>
            </a:r>
            <a:br>
              <a:rPr lang="en-US" dirty="0"/>
            </a:br>
            <a:r>
              <a:rPr lang="en-US" dirty="0"/>
              <a:t>Visual Navigation</a:t>
            </a:r>
          </a:p>
        </p:txBody>
      </p:sp>
      <p:sp>
        <p:nvSpPr>
          <p:cNvPr id="3" name="Subtitle 2"/>
          <p:cNvSpPr>
            <a:spLocks noGrp="1"/>
          </p:cNvSpPr>
          <p:nvPr>
            <p:ph type="subTitle" idx="1"/>
          </p:nvPr>
        </p:nvSpPr>
        <p:spPr/>
        <p:txBody>
          <a:bodyPr/>
          <a:lstStyle/>
          <a:p>
            <a:r>
              <a:rPr lang="en-US" dirty="0" smtClean="0"/>
              <a:t>Stefan Lee - Fall 2019</a:t>
            </a:r>
            <a:endParaRPr lang="en-US" dirty="0"/>
          </a:p>
        </p:txBody>
      </p:sp>
    </p:spTree>
    <p:extLst>
      <p:ext uri="{BB962C8B-B14F-4D97-AF65-F5344CB8AC3E}">
        <p14:creationId xmlns:p14="http://schemas.microsoft.com/office/powerpoint/2010/main" val="1176616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10</a:t>
            </a:fld>
            <a:endParaRPr lang="en-US" dirty="0"/>
          </a:p>
        </p:txBody>
      </p:sp>
      <p:sp>
        <p:nvSpPr>
          <p:cNvPr id="10" name="Title 1"/>
          <p:cNvSpPr txBox="1">
            <a:spLocks/>
          </p:cNvSpPr>
          <p:nvPr/>
        </p:nvSpPr>
        <p:spPr>
          <a:xfrm>
            <a:off x="571695" y="935699"/>
            <a:ext cx="7886700" cy="994172"/>
          </a:xfrm>
          <a:prstGeom prst="rect">
            <a:avLst/>
          </a:prstGeom>
          <a:noFill/>
          <a:ln>
            <a:noFill/>
          </a:ln>
        </p:spPr>
        <p:txBody>
          <a:bodyPr vert="horz" lIns="548640" tIns="45720" rIns="45720" bIns="45720" rtlCol="0" anchor="ctr">
            <a:noAutofit/>
          </a:bodyPr>
          <a:lstStyle>
            <a:lvl1pPr algn="l" defTabSz="914400" rtl="0" eaLnBrk="1" latinLnBrk="0" hangingPunct="1">
              <a:lnSpc>
                <a:spcPct val="90000"/>
              </a:lnSpc>
              <a:spcBef>
                <a:spcPct val="0"/>
              </a:spcBef>
              <a:buNone/>
              <a:defRPr sz="2400" kern="1200">
                <a:solidFill>
                  <a:schemeClr val="tx1"/>
                </a:solidFill>
                <a:latin typeface="Avenir Book" charset="0"/>
                <a:ea typeface="Avenir Book" charset="0"/>
                <a:cs typeface="Avenir Book" charset="0"/>
              </a:defRPr>
            </a:lvl1pPr>
          </a:lstStyle>
          <a:p>
            <a:r>
              <a:rPr lang="en-US" b="1" dirty="0" smtClean="0">
                <a:latin typeface="Avenir Heavy" charset="0"/>
                <a:ea typeface="Avenir Heavy" charset="0"/>
                <a:cs typeface="Avenir Heavy" charset="0"/>
              </a:rPr>
              <a:t>Matterport3D Simulator</a:t>
            </a:r>
            <a:endParaRPr lang="en-US" b="1" dirty="0">
              <a:latin typeface="Avenir Heavy" charset="0"/>
              <a:ea typeface="Avenir Heavy" charset="0"/>
              <a:cs typeface="Avenir Heavy"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1194" b="-2"/>
          <a:stretch/>
        </p:blipFill>
        <p:spPr>
          <a:xfrm>
            <a:off x="13714" y="3404381"/>
            <a:ext cx="12164218" cy="2484225"/>
          </a:xfrm>
          <a:prstGeom prst="rect">
            <a:avLst/>
          </a:prstGeom>
        </p:spPr>
      </p:pic>
      <p:sp>
        <p:nvSpPr>
          <p:cNvPr id="12" name="Content Placeholder 7"/>
          <p:cNvSpPr txBox="1">
            <a:spLocks/>
          </p:cNvSpPr>
          <p:nvPr/>
        </p:nvSpPr>
        <p:spPr>
          <a:xfrm>
            <a:off x="1370263" y="1704281"/>
            <a:ext cx="9061419" cy="140467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smtClean="0">
                <a:latin typeface="Avenir Book" charset="0"/>
                <a:ea typeface="Avenir Book" charset="0"/>
                <a:cs typeface="Avenir Book" charset="0"/>
              </a:rPr>
              <a:t>Simulator based on Matterport3D dataset (Chang et. al. 2017) </a:t>
            </a:r>
          </a:p>
          <a:p>
            <a:r>
              <a:rPr lang="en-US" sz="2400" dirty="0" smtClean="0">
                <a:latin typeface="Avenir Book" charset="0"/>
                <a:ea typeface="Avenir Book" charset="0"/>
                <a:cs typeface="Avenir Book" charset="0"/>
              </a:rPr>
              <a:t>Contains 10,800 </a:t>
            </a:r>
            <a:r>
              <a:rPr lang="en-US" sz="2400" dirty="0">
                <a:latin typeface="Avenir Book" charset="0"/>
                <a:ea typeface="Avenir Book" charset="0"/>
                <a:cs typeface="Avenir Book" charset="0"/>
              </a:rPr>
              <a:t>panoramic </a:t>
            </a:r>
            <a:r>
              <a:rPr lang="en-US" sz="2400" dirty="0" smtClean="0">
                <a:latin typeface="Avenir Book" charset="0"/>
                <a:ea typeface="Avenir Book" charset="0"/>
                <a:cs typeface="Avenir Book" charset="0"/>
              </a:rPr>
              <a:t>images / 90 buildings</a:t>
            </a:r>
          </a:p>
          <a:p>
            <a:r>
              <a:rPr lang="en-US" sz="2400" dirty="0" smtClean="0">
                <a:latin typeface="Avenir Book" charset="0"/>
                <a:ea typeface="Avenir Book" charset="0"/>
                <a:cs typeface="Avenir Book" charset="0"/>
              </a:rPr>
              <a:t>Example: </a:t>
            </a:r>
            <a:r>
              <a:rPr lang="en-US" sz="2400" dirty="0" smtClean="0">
                <a:hlinkClick r:id="rId4"/>
              </a:rPr>
              <a:t>matterport.com/3d-space/pennsylvania-craftsman-home</a:t>
            </a:r>
            <a:r>
              <a:rPr lang="en-US" sz="2400" dirty="0">
                <a:hlinkClick r:id="rId4"/>
              </a:rPr>
              <a:t>/</a:t>
            </a:r>
            <a:endParaRPr lang="en-US" sz="2400" dirty="0" smtClean="0">
              <a:latin typeface="Avenir Book" charset="0"/>
              <a:ea typeface="Avenir Book" charset="0"/>
              <a:cs typeface="Avenir Book" charset="0"/>
            </a:endParaRPr>
          </a:p>
        </p:txBody>
      </p:sp>
      <p:sp>
        <p:nvSpPr>
          <p:cNvPr id="13" name="Google Shape;360;p14"/>
          <p:cNvSpPr txBox="1"/>
          <p:nvPr/>
        </p:nvSpPr>
        <p:spPr>
          <a:xfrm>
            <a:off x="2218364" y="6492875"/>
            <a:ext cx="356133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A5A5A5"/>
                </a:solidFill>
                <a:latin typeface="Avenir Book" charset="0"/>
                <a:ea typeface="Avenir Book" charset="0"/>
                <a:cs typeface="Avenir Book" charset="0"/>
                <a:sym typeface="Calibri"/>
              </a:rPr>
              <a:t>Slide Credit</a:t>
            </a:r>
            <a:r>
              <a:rPr lang="en-US" sz="1800">
                <a:solidFill>
                  <a:srgbClr val="A5A5A5"/>
                </a:solidFill>
                <a:latin typeface="Avenir Book" charset="0"/>
                <a:ea typeface="Avenir Book" charset="0"/>
                <a:cs typeface="Avenir Book" charset="0"/>
                <a:sym typeface="Calibri"/>
              </a:rPr>
              <a:t>: </a:t>
            </a:r>
            <a:r>
              <a:rPr lang="en-US" sz="1800" smtClean="0">
                <a:solidFill>
                  <a:srgbClr val="A5A5A5"/>
                </a:solidFill>
                <a:latin typeface="Avenir Book" charset="0"/>
                <a:ea typeface="Avenir Book" charset="0"/>
                <a:cs typeface="Avenir Book" charset="0"/>
                <a:sym typeface="Calibri"/>
              </a:rPr>
              <a:t>Peter Anderson</a:t>
            </a:r>
            <a:endParaRPr sz="1800" dirty="0">
              <a:solidFill>
                <a:srgbClr val="A5A5A5"/>
              </a:solidFill>
              <a:latin typeface="Avenir Book" charset="0"/>
              <a:ea typeface="Avenir Book" charset="0"/>
              <a:cs typeface="Avenir Book" charset="0"/>
              <a:sym typeface="Calibri"/>
            </a:endParaRPr>
          </a:p>
        </p:txBody>
      </p:sp>
    </p:spTree>
    <p:extLst>
      <p:ext uri="{BB962C8B-B14F-4D97-AF65-F5344CB8AC3E}">
        <p14:creationId xmlns:p14="http://schemas.microsoft.com/office/powerpoint/2010/main" val="660670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11</a:t>
            </a:fld>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563" y="1156381"/>
            <a:ext cx="12131437" cy="4611829"/>
          </a:xfrm>
          <a:prstGeom prst="rect">
            <a:avLst/>
          </a:prstGeom>
        </p:spPr>
      </p:pic>
    </p:spTree>
    <p:extLst>
      <p:ext uri="{BB962C8B-B14F-4D97-AF65-F5344CB8AC3E}">
        <p14:creationId xmlns:p14="http://schemas.microsoft.com/office/powerpoint/2010/main" val="451957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12</a:t>
            </a:fld>
            <a:endParaRPr lang="en-US" dirty="0"/>
          </a:p>
        </p:txBody>
      </p:sp>
      <p:pic>
        <p:nvPicPr>
          <p:cNvPr id="6" name="Picture 5"/>
          <p:cNvPicPr>
            <a:picLocks noChangeAspect="1"/>
          </p:cNvPicPr>
          <p:nvPr/>
        </p:nvPicPr>
        <p:blipFill>
          <a:blip r:embed="rId2"/>
          <a:stretch>
            <a:fillRect/>
          </a:stretch>
        </p:blipFill>
        <p:spPr>
          <a:xfrm>
            <a:off x="83766" y="467379"/>
            <a:ext cx="12024469" cy="6021330"/>
          </a:xfrm>
          <a:prstGeom prst="rect">
            <a:avLst/>
          </a:prstGeom>
        </p:spPr>
      </p:pic>
    </p:spTree>
    <p:extLst>
      <p:ext uri="{BB962C8B-B14F-4D97-AF65-F5344CB8AC3E}">
        <p14:creationId xmlns:p14="http://schemas.microsoft.com/office/powerpoint/2010/main" val="39629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13</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125" y="1141798"/>
            <a:ext cx="8542020" cy="4944237"/>
          </a:xfrm>
          <a:prstGeom prst="rect">
            <a:avLst/>
          </a:prstGeom>
        </p:spPr>
      </p:pic>
      <p:grpSp>
        <p:nvGrpSpPr>
          <p:cNvPr id="13" name="Group 12"/>
          <p:cNvGrpSpPr/>
          <p:nvPr/>
        </p:nvGrpSpPr>
        <p:grpSpPr>
          <a:xfrm>
            <a:off x="3812345" y="1216379"/>
            <a:ext cx="4536068" cy="2826200"/>
            <a:chOff x="2743200" y="273844"/>
            <a:chExt cx="4536068" cy="2826200"/>
          </a:xfrm>
        </p:grpSpPr>
        <p:grpSp>
          <p:nvGrpSpPr>
            <p:cNvPr id="14" name="Group 13"/>
            <p:cNvGrpSpPr/>
            <p:nvPr/>
          </p:nvGrpSpPr>
          <p:grpSpPr>
            <a:xfrm>
              <a:off x="2765502" y="273844"/>
              <a:ext cx="4513766" cy="2792741"/>
              <a:chOff x="2765502" y="273844"/>
              <a:chExt cx="4513766" cy="2792741"/>
            </a:xfrm>
          </p:grpSpPr>
          <p:pic>
            <p:nvPicPr>
              <p:cNvPr id="16" name="Picture 15"/>
              <p:cNvPicPr>
                <a:picLocks noChangeAspect="1"/>
              </p:cNvPicPr>
              <p:nvPr/>
            </p:nvPicPr>
            <p:blipFill>
              <a:blip r:embed="rId3"/>
              <a:stretch>
                <a:fillRect/>
              </a:stretch>
            </p:blipFill>
            <p:spPr>
              <a:xfrm>
                <a:off x="4028068" y="273844"/>
                <a:ext cx="3251200" cy="1625600"/>
              </a:xfrm>
              <a:prstGeom prst="rect">
                <a:avLst/>
              </a:prstGeom>
              <a:ln w="19050">
                <a:solidFill>
                  <a:schemeClr val="tx1"/>
                </a:solidFill>
              </a:ln>
            </p:spPr>
          </p:pic>
          <p:cxnSp>
            <p:nvCxnSpPr>
              <p:cNvPr id="17" name="Straight Connector 16"/>
              <p:cNvCxnSpPr/>
              <p:nvPr/>
            </p:nvCxnSpPr>
            <p:spPr>
              <a:xfrm flipV="1">
                <a:off x="2765502" y="273845"/>
                <a:ext cx="1262566" cy="279274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65502" y="1899444"/>
                <a:ext cx="1262566" cy="116714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765502" y="1899444"/>
                <a:ext cx="4513766" cy="116714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5" name="Oval 14"/>
            <p:cNvSpPr/>
            <p:nvPr/>
          </p:nvSpPr>
          <p:spPr>
            <a:xfrm>
              <a:off x="2743200" y="2999683"/>
              <a:ext cx="100361" cy="10036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ontent Placeholder 7"/>
          <p:cNvSpPr txBox="1">
            <a:spLocks/>
          </p:cNvSpPr>
          <p:nvPr/>
        </p:nvSpPr>
        <p:spPr>
          <a:xfrm>
            <a:off x="915865" y="4685955"/>
            <a:ext cx="3333870" cy="117018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smtClean="0">
                <a:solidFill>
                  <a:srgbClr val="FF0004"/>
                </a:solidFill>
              </a:rPr>
              <a:t>Feasible trajectories determined by navigation graph</a:t>
            </a:r>
          </a:p>
        </p:txBody>
      </p:sp>
      <p:grpSp>
        <p:nvGrpSpPr>
          <p:cNvPr id="21" name="Group 20"/>
          <p:cNvGrpSpPr/>
          <p:nvPr/>
        </p:nvGrpSpPr>
        <p:grpSpPr>
          <a:xfrm>
            <a:off x="2402174" y="3555649"/>
            <a:ext cx="1460352" cy="1155800"/>
            <a:chOff x="1333029" y="2613114"/>
            <a:chExt cx="1438873" cy="1155800"/>
          </a:xfrm>
        </p:grpSpPr>
        <p:grpSp>
          <p:nvGrpSpPr>
            <p:cNvPr id="22" name="Group 21"/>
            <p:cNvGrpSpPr/>
            <p:nvPr/>
          </p:nvGrpSpPr>
          <p:grpSpPr>
            <a:xfrm>
              <a:off x="1460818" y="2613114"/>
              <a:ext cx="1311084" cy="656238"/>
              <a:chOff x="1460818" y="2613114"/>
              <a:chExt cx="1311084" cy="520382"/>
            </a:xfrm>
          </p:grpSpPr>
          <p:grpSp>
            <p:nvGrpSpPr>
              <p:cNvPr id="24" name="Group 23"/>
              <p:cNvGrpSpPr/>
              <p:nvPr/>
            </p:nvGrpSpPr>
            <p:grpSpPr>
              <a:xfrm>
                <a:off x="1460818" y="2613114"/>
                <a:ext cx="1222907" cy="520382"/>
                <a:chOff x="1460818" y="2613114"/>
                <a:chExt cx="1222907" cy="520382"/>
              </a:xfrm>
            </p:grpSpPr>
            <p:sp>
              <p:nvSpPr>
                <p:cNvPr id="32" name="Oval 31"/>
                <p:cNvSpPr/>
                <p:nvPr/>
              </p:nvSpPr>
              <p:spPr>
                <a:xfrm>
                  <a:off x="2583364" y="2650285"/>
                  <a:ext cx="100361" cy="10036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312019" y="2613114"/>
                  <a:ext cx="100361" cy="10036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062976" y="2631693"/>
                  <a:ext cx="100361" cy="10036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891997" y="2806394"/>
                  <a:ext cx="100361" cy="10036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729291" y="2975053"/>
                  <a:ext cx="100361" cy="10036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460818" y="3033135"/>
                  <a:ext cx="100361" cy="100361"/>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510998" y="2642699"/>
                <a:ext cx="1260904" cy="424354"/>
                <a:chOff x="1538877" y="1382148"/>
                <a:chExt cx="1260904" cy="424354"/>
              </a:xfrm>
            </p:grpSpPr>
            <p:cxnSp>
              <p:nvCxnSpPr>
                <p:cNvPr id="26" name="Straight Connector 25"/>
                <p:cNvCxnSpPr>
                  <a:endCxn id="30" idx="4"/>
                </p:cNvCxnSpPr>
                <p:nvPr/>
              </p:nvCxnSpPr>
              <p:spPr>
                <a:xfrm>
                  <a:off x="2653904" y="1428673"/>
                  <a:ext cx="145877" cy="3100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431854" y="1392244"/>
                  <a:ext cx="271345" cy="3717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115102" y="1382148"/>
                  <a:ext cx="263741" cy="5406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938633" y="1410830"/>
                  <a:ext cx="207811" cy="23612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813948" y="1613545"/>
                  <a:ext cx="156122" cy="19286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538877" y="1764682"/>
                  <a:ext cx="258709" cy="4182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3" name="Straight Arrow Connector 22"/>
            <p:cNvCxnSpPr/>
            <p:nvPr/>
          </p:nvCxnSpPr>
          <p:spPr>
            <a:xfrm flipV="1">
              <a:off x="1333029" y="3279317"/>
              <a:ext cx="201617" cy="489597"/>
            </a:xfrm>
            <a:prstGeom prst="straightConnector1">
              <a:avLst/>
            </a:prstGeom>
            <a:ln w="38100">
              <a:solidFill>
                <a:srgbClr val="FF0004"/>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8" name="Title 1"/>
          <p:cNvSpPr txBox="1">
            <a:spLocks/>
          </p:cNvSpPr>
          <p:nvPr/>
        </p:nvSpPr>
        <p:spPr>
          <a:xfrm>
            <a:off x="571695" y="700639"/>
            <a:ext cx="7886700" cy="994172"/>
          </a:xfrm>
          <a:prstGeom prst="rect">
            <a:avLst/>
          </a:prstGeom>
          <a:noFill/>
          <a:ln>
            <a:noFill/>
          </a:ln>
        </p:spPr>
        <p:txBody>
          <a:bodyPr vert="horz" lIns="548640" tIns="45720" rIns="45720" bIns="45720" rtlCol="0" anchor="ctr">
            <a:noAutofit/>
          </a:bodyPr>
          <a:lstStyle>
            <a:lvl1pPr algn="l" defTabSz="914400" rtl="0" eaLnBrk="1" latinLnBrk="0" hangingPunct="1">
              <a:lnSpc>
                <a:spcPct val="90000"/>
              </a:lnSpc>
              <a:spcBef>
                <a:spcPct val="0"/>
              </a:spcBef>
              <a:buNone/>
              <a:defRPr sz="2400" kern="1200">
                <a:solidFill>
                  <a:schemeClr val="tx1"/>
                </a:solidFill>
                <a:latin typeface="Avenir Book" charset="0"/>
                <a:ea typeface="Avenir Book" charset="0"/>
                <a:cs typeface="Avenir Book" charset="0"/>
              </a:defRPr>
            </a:lvl1pPr>
          </a:lstStyle>
          <a:p>
            <a:r>
              <a:rPr lang="en-US" b="1" dirty="0" smtClean="0">
                <a:latin typeface="Avenir Heavy" charset="0"/>
                <a:ea typeface="Avenir Heavy" charset="0"/>
                <a:cs typeface="Avenir Heavy" charset="0"/>
              </a:rPr>
              <a:t>Matterport3D Simulator</a:t>
            </a:r>
            <a:endParaRPr lang="en-US" b="1" dirty="0">
              <a:latin typeface="Avenir Heavy" charset="0"/>
              <a:ea typeface="Avenir Heavy" charset="0"/>
              <a:cs typeface="Avenir Heavy" charset="0"/>
            </a:endParaRPr>
          </a:p>
        </p:txBody>
      </p:sp>
      <p:sp>
        <p:nvSpPr>
          <p:cNvPr id="40" name="Google Shape;360;p14"/>
          <p:cNvSpPr txBox="1"/>
          <p:nvPr/>
        </p:nvSpPr>
        <p:spPr>
          <a:xfrm>
            <a:off x="2218364" y="6492875"/>
            <a:ext cx="356133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A5A5A5"/>
                </a:solidFill>
                <a:latin typeface="Avenir Book" charset="0"/>
                <a:ea typeface="Avenir Book" charset="0"/>
                <a:cs typeface="Avenir Book" charset="0"/>
                <a:sym typeface="Calibri"/>
              </a:rPr>
              <a:t>Slide Credit</a:t>
            </a:r>
            <a:r>
              <a:rPr lang="en-US" sz="1800">
                <a:solidFill>
                  <a:srgbClr val="A5A5A5"/>
                </a:solidFill>
                <a:latin typeface="Avenir Book" charset="0"/>
                <a:ea typeface="Avenir Book" charset="0"/>
                <a:cs typeface="Avenir Book" charset="0"/>
                <a:sym typeface="Calibri"/>
              </a:rPr>
              <a:t>: </a:t>
            </a:r>
            <a:r>
              <a:rPr lang="en-US" sz="1800" smtClean="0">
                <a:solidFill>
                  <a:srgbClr val="A5A5A5"/>
                </a:solidFill>
                <a:latin typeface="Avenir Book" charset="0"/>
                <a:ea typeface="Avenir Book" charset="0"/>
                <a:cs typeface="Avenir Book" charset="0"/>
                <a:sym typeface="Calibri"/>
              </a:rPr>
              <a:t>Peter Anderson</a:t>
            </a:r>
            <a:endParaRPr sz="1800" dirty="0">
              <a:solidFill>
                <a:srgbClr val="A5A5A5"/>
              </a:solidFill>
              <a:latin typeface="Avenir Book" charset="0"/>
              <a:ea typeface="Avenir Book" charset="0"/>
              <a:cs typeface="Avenir Book" charset="0"/>
              <a:sym typeface="Calibri"/>
            </a:endParaRPr>
          </a:p>
        </p:txBody>
      </p:sp>
    </p:spTree>
    <p:extLst>
      <p:ext uri="{BB962C8B-B14F-4D97-AF65-F5344CB8AC3E}">
        <p14:creationId xmlns:p14="http://schemas.microsoft.com/office/powerpoint/2010/main" val="139569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14</a:t>
            </a:fld>
            <a:endParaRPr lang="en-US" dirty="0"/>
          </a:p>
        </p:txBody>
      </p:sp>
      <p:sp>
        <p:nvSpPr>
          <p:cNvPr id="166" name="Rectangle 165"/>
          <p:cNvSpPr/>
          <p:nvPr/>
        </p:nvSpPr>
        <p:spPr>
          <a:xfrm>
            <a:off x="2648101" y="2967335"/>
            <a:ext cx="6895799" cy="923330"/>
          </a:xfrm>
          <a:prstGeom prst="rect">
            <a:avLst/>
          </a:prstGeom>
        </p:spPr>
        <p:txBody>
          <a:bodyPr wrap="none">
            <a:spAutoFit/>
          </a:bodyPr>
          <a:lstStyle/>
          <a:p>
            <a:r>
              <a:rPr lang="en-US" sz="5400" smtClean="0">
                <a:latin typeface="Avenir Next" charset="0"/>
                <a:ea typeface="Avenir Next" charset="0"/>
                <a:cs typeface="Avenir Next" charset="0"/>
              </a:rPr>
              <a:t>Room2Room Dataset</a:t>
            </a:r>
            <a:endParaRPr lang="en-US" sz="5400" dirty="0">
              <a:latin typeface="Avenir Next" charset="0"/>
              <a:ea typeface="Avenir Next" charset="0"/>
              <a:cs typeface="Avenir Next" charset="0"/>
            </a:endParaRPr>
          </a:p>
        </p:txBody>
      </p:sp>
    </p:spTree>
    <p:extLst>
      <p:ext uri="{BB962C8B-B14F-4D97-AF65-F5344CB8AC3E}">
        <p14:creationId xmlns:p14="http://schemas.microsoft.com/office/powerpoint/2010/main" val="34233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15</a:t>
            </a:fld>
            <a:endParaRPr lang="en-US" dirty="0"/>
          </a:p>
        </p:txBody>
      </p:sp>
      <p:pic>
        <p:nvPicPr>
          <p:cNvPr id="39" name="Picture 4" descr="mage result for floor plan with furnitu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2586"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Group 162"/>
          <p:cNvGrpSpPr/>
          <p:nvPr/>
        </p:nvGrpSpPr>
        <p:grpSpPr>
          <a:xfrm>
            <a:off x="883613" y="1425531"/>
            <a:ext cx="6765434" cy="4467242"/>
            <a:chOff x="883613" y="1425531"/>
            <a:chExt cx="6765434" cy="4467242"/>
          </a:xfrm>
        </p:grpSpPr>
        <p:grpSp>
          <p:nvGrpSpPr>
            <p:cNvPr id="149" name="Group 148"/>
            <p:cNvGrpSpPr/>
            <p:nvPr/>
          </p:nvGrpSpPr>
          <p:grpSpPr>
            <a:xfrm>
              <a:off x="883613" y="1425531"/>
              <a:ext cx="6765434" cy="4467242"/>
              <a:chOff x="883613" y="1425531"/>
              <a:chExt cx="6765434" cy="4467242"/>
            </a:xfrm>
          </p:grpSpPr>
          <p:cxnSp>
            <p:nvCxnSpPr>
              <p:cNvPr id="7" name="Straight Connector 6"/>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239397" y="2226365"/>
                <a:ext cx="1598145" cy="8485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15058" y="2242694"/>
                <a:ext cx="561677" cy="849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3237467" y="3074907"/>
                <a:ext cx="134684" cy="784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153120" y="3859008"/>
                <a:ext cx="101062" cy="7473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3065189" y="4594214"/>
                <a:ext cx="104543" cy="11727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5" name="Straight Connector 154"/>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711335" y="1257419"/>
            <a:ext cx="7106982" cy="4782726"/>
            <a:chOff x="711335" y="1257419"/>
            <a:chExt cx="7106982" cy="4782726"/>
          </a:xfrm>
        </p:grpSpPr>
        <p:grpSp>
          <p:nvGrpSpPr>
            <p:cNvPr id="148" name="Group 147"/>
            <p:cNvGrpSpPr/>
            <p:nvPr/>
          </p:nvGrpSpPr>
          <p:grpSpPr>
            <a:xfrm>
              <a:off x="711335" y="1257419"/>
              <a:ext cx="7106982" cy="4782726"/>
              <a:chOff x="711335" y="1257419"/>
              <a:chExt cx="7106982" cy="4782726"/>
            </a:xfrm>
          </p:grpSpPr>
          <p:sp>
            <p:nvSpPr>
              <p:cNvPr id="3" name="Oval 2"/>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72973" y="29026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646152" y="205408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04457" y="28785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97454" y="44054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892911" y="559172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065189" y="368920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Oval 150"/>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TextBox 75"/>
          <p:cNvSpPr txBox="1"/>
          <p:nvPr/>
        </p:nvSpPr>
        <p:spPr>
          <a:xfrm>
            <a:off x="8416947" y="686175"/>
            <a:ext cx="3540592" cy="120032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Nodes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Panoramas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117 on average</a:t>
            </a:r>
          </a:p>
        </p:txBody>
      </p:sp>
      <p:sp>
        <p:nvSpPr>
          <p:cNvPr id="78" name="TextBox 77"/>
          <p:cNvSpPr txBox="1"/>
          <p:nvPr/>
        </p:nvSpPr>
        <p:spPr>
          <a:xfrm>
            <a:off x="8421239" y="1955952"/>
            <a:ext cx="3540592" cy="267765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Edges:</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Checks for clear ray-trace between nodes in the full mesh</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&lt; 5 meters apart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Manual cleaning</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Average degree 4.1</a:t>
            </a:r>
          </a:p>
        </p:txBody>
      </p:sp>
    </p:spTree>
    <p:extLst>
      <p:ext uri="{BB962C8B-B14F-4D97-AF65-F5344CB8AC3E}">
        <p14:creationId xmlns:p14="http://schemas.microsoft.com/office/powerpoint/2010/main" val="194240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16</a:t>
            </a:fld>
            <a:endParaRPr lang="en-US" dirty="0"/>
          </a:p>
        </p:txBody>
      </p:sp>
      <p:pic>
        <p:nvPicPr>
          <p:cNvPr id="39" name="Picture 4" descr="mage result for floor plan with furnitu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2586"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436880" y="866276"/>
            <a:ext cx="2066930" cy="3300005"/>
          </a:xfrm>
          <a:prstGeom prst="rect">
            <a:avLst/>
          </a:prstGeom>
          <a:solidFill>
            <a:srgbClr val="FF0004">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nvSpPr>
        <p:spPr>
          <a:xfrm>
            <a:off x="2508605" y="866276"/>
            <a:ext cx="3161308" cy="2633069"/>
          </a:xfrm>
          <a:prstGeom prst="rect">
            <a:avLst/>
          </a:prstGeom>
          <a:solidFill>
            <a:schemeClr val="accent6">
              <a:lumMod val="40000"/>
              <a:lumOff val="60000"/>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2518940" y="3497161"/>
            <a:ext cx="1170205" cy="2633069"/>
          </a:xfrm>
          <a:prstGeom prst="rect">
            <a:avLst/>
          </a:prstGeom>
          <a:solidFill>
            <a:srgbClr val="7030A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3689011" y="3518657"/>
            <a:ext cx="2696298" cy="757857"/>
          </a:xfrm>
          <a:prstGeom prst="rect">
            <a:avLst/>
          </a:prstGeom>
          <a:solidFill>
            <a:schemeClr val="accent2">
              <a:lumMod val="50000"/>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5669913" y="876635"/>
            <a:ext cx="2326007" cy="2635717"/>
          </a:xfrm>
          <a:prstGeom prst="rect">
            <a:avLst/>
          </a:prstGeom>
          <a:solidFill>
            <a:schemeClr val="accent4">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6385309" y="3538259"/>
            <a:ext cx="1610611" cy="2591971"/>
          </a:xfrm>
          <a:prstGeom prst="rect">
            <a:avLst/>
          </a:prstGeom>
          <a:solidFill>
            <a:schemeClr val="accent4">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3683955" y="4268411"/>
            <a:ext cx="2689693" cy="1861820"/>
          </a:xfrm>
          <a:prstGeom prst="rect">
            <a:avLst/>
          </a:prstGeom>
          <a:solidFill>
            <a:srgbClr val="00206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1553233" y="5284687"/>
            <a:ext cx="965707" cy="856111"/>
          </a:xfrm>
          <a:prstGeom prst="rect">
            <a:avLst/>
          </a:prstGeom>
          <a:solidFill>
            <a:srgbClr val="00206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3" name="Group 162"/>
          <p:cNvGrpSpPr/>
          <p:nvPr/>
        </p:nvGrpSpPr>
        <p:grpSpPr>
          <a:xfrm>
            <a:off x="883613" y="1425531"/>
            <a:ext cx="6765434" cy="4467242"/>
            <a:chOff x="883613" y="1425531"/>
            <a:chExt cx="6765434" cy="4467242"/>
          </a:xfrm>
        </p:grpSpPr>
        <p:grpSp>
          <p:nvGrpSpPr>
            <p:cNvPr id="149" name="Group 148"/>
            <p:cNvGrpSpPr/>
            <p:nvPr/>
          </p:nvGrpSpPr>
          <p:grpSpPr>
            <a:xfrm>
              <a:off x="883613" y="1425531"/>
              <a:ext cx="6765434" cy="4467242"/>
              <a:chOff x="883613" y="1425531"/>
              <a:chExt cx="6765434" cy="4467242"/>
            </a:xfrm>
          </p:grpSpPr>
          <p:cxnSp>
            <p:nvCxnSpPr>
              <p:cNvPr id="7" name="Straight Connector 6"/>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239397" y="2226365"/>
                <a:ext cx="1598145" cy="8485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15058" y="2242694"/>
                <a:ext cx="561677" cy="849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3237467" y="3074907"/>
                <a:ext cx="134684" cy="784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153120" y="3859008"/>
                <a:ext cx="101062" cy="7473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3065189" y="4594214"/>
                <a:ext cx="104543" cy="11727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5" name="Straight Connector 154"/>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711335" y="1257419"/>
            <a:ext cx="7106982" cy="4782726"/>
            <a:chOff x="711335" y="1257419"/>
            <a:chExt cx="7106982" cy="4782726"/>
          </a:xfrm>
        </p:grpSpPr>
        <p:grpSp>
          <p:nvGrpSpPr>
            <p:cNvPr id="148" name="Group 147"/>
            <p:cNvGrpSpPr/>
            <p:nvPr/>
          </p:nvGrpSpPr>
          <p:grpSpPr>
            <a:xfrm>
              <a:off x="711335" y="1257419"/>
              <a:ext cx="7106982" cy="4782726"/>
              <a:chOff x="711335" y="1257419"/>
              <a:chExt cx="7106982" cy="4782726"/>
            </a:xfrm>
          </p:grpSpPr>
          <p:sp>
            <p:nvSpPr>
              <p:cNvPr id="3" name="Oval 2"/>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72973" y="29026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646152" y="205408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04457" y="28785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97454" y="44054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892911" y="559172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065189" y="368920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Oval 150"/>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p:cNvSpPr txBox="1"/>
          <p:nvPr/>
        </p:nvSpPr>
        <p:spPr>
          <a:xfrm>
            <a:off x="8389384" y="4612280"/>
            <a:ext cx="3540592" cy="1569660"/>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Paths:</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Two different rooms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a:latin typeface="Avenir Next" charset="0"/>
                <a:ea typeface="Avenir Next" charset="0"/>
                <a:cs typeface="Avenir Next" charset="0"/>
              </a:rPr>
              <a:t>&gt;</a:t>
            </a:r>
            <a:r>
              <a:rPr lang="en-US" sz="2400" dirty="0" smtClean="0">
                <a:latin typeface="Avenir Next" charset="0"/>
                <a:ea typeface="Avenir Next" charset="0"/>
                <a:cs typeface="Avenir Next" charset="0"/>
              </a:rPr>
              <a:t> 5 meters paths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4-6 edges</a:t>
            </a:r>
          </a:p>
        </p:txBody>
      </p:sp>
      <p:sp>
        <p:nvSpPr>
          <p:cNvPr id="100" name="TextBox 99"/>
          <p:cNvSpPr txBox="1"/>
          <p:nvPr/>
        </p:nvSpPr>
        <p:spPr>
          <a:xfrm>
            <a:off x="8416947" y="686175"/>
            <a:ext cx="3540592" cy="120032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Nodes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Panoramas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117 on average</a:t>
            </a:r>
          </a:p>
        </p:txBody>
      </p:sp>
      <p:sp>
        <p:nvSpPr>
          <p:cNvPr id="102" name="TextBox 101"/>
          <p:cNvSpPr txBox="1"/>
          <p:nvPr/>
        </p:nvSpPr>
        <p:spPr>
          <a:xfrm>
            <a:off x="8421239" y="1955952"/>
            <a:ext cx="3540592" cy="267765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Edges:</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Checks for clear ray-trace between nodes in the full mesh</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&lt; 5 meters apart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Manual cleaning</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Average degree 4.1</a:t>
            </a:r>
          </a:p>
        </p:txBody>
      </p:sp>
    </p:spTree>
    <p:extLst>
      <p:ext uri="{BB962C8B-B14F-4D97-AF65-F5344CB8AC3E}">
        <p14:creationId xmlns:p14="http://schemas.microsoft.com/office/powerpoint/2010/main" val="1698033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17</a:t>
            </a:fld>
            <a:endParaRPr lang="en-US" dirty="0"/>
          </a:p>
        </p:txBody>
      </p:sp>
      <p:pic>
        <p:nvPicPr>
          <p:cNvPr id="39" name="Picture 4" descr="mage result for floor plan with furnitu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2586"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p:cNvSpPr/>
          <p:nvPr/>
        </p:nvSpPr>
        <p:spPr>
          <a:xfrm>
            <a:off x="436880" y="866276"/>
            <a:ext cx="2066930" cy="3300005"/>
          </a:xfrm>
          <a:prstGeom prst="rect">
            <a:avLst/>
          </a:prstGeom>
          <a:solidFill>
            <a:srgbClr val="FF0004">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nvSpPr>
        <p:spPr>
          <a:xfrm>
            <a:off x="2508605" y="866276"/>
            <a:ext cx="3161308" cy="2633069"/>
          </a:xfrm>
          <a:prstGeom prst="rect">
            <a:avLst/>
          </a:prstGeom>
          <a:solidFill>
            <a:schemeClr val="accent6">
              <a:lumMod val="40000"/>
              <a:lumOff val="60000"/>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p:cNvSpPr/>
          <p:nvPr/>
        </p:nvSpPr>
        <p:spPr>
          <a:xfrm>
            <a:off x="2518940" y="3497161"/>
            <a:ext cx="1170205" cy="2633069"/>
          </a:xfrm>
          <a:prstGeom prst="rect">
            <a:avLst/>
          </a:prstGeom>
          <a:solidFill>
            <a:srgbClr val="7030A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3689011" y="3518657"/>
            <a:ext cx="2696298" cy="757857"/>
          </a:xfrm>
          <a:prstGeom prst="rect">
            <a:avLst/>
          </a:prstGeom>
          <a:solidFill>
            <a:schemeClr val="accent2">
              <a:lumMod val="50000"/>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5669913" y="876635"/>
            <a:ext cx="2326007" cy="2635717"/>
          </a:xfrm>
          <a:prstGeom prst="rect">
            <a:avLst/>
          </a:prstGeom>
          <a:solidFill>
            <a:schemeClr val="accent4">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6385309" y="3538259"/>
            <a:ext cx="1610611" cy="2591971"/>
          </a:xfrm>
          <a:prstGeom prst="rect">
            <a:avLst/>
          </a:prstGeom>
          <a:solidFill>
            <a:schemeClr val="accent4">
              <a:alpha val="2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3683955" y="4268411"/>
            <a:ext cx="2689693" cy="1861820"/>
          </a:xfrm>
          <a:prstGeom prst="rect">
            <a:avLst/>
          </a:prstGeom>
          <a:solidFill>
            <a:srgbClr val="00206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1553233" y="5284687"/>
            <a:ext cx="965707" cy="856111"/>
          </a:xfrm>
          <a:prstGeom prst="rect">
            <a:avLst/>
          </a:prstGeom>
          <a:solidFill>
            <a:srgbClr val="00206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3" name="Group 162"/>
          <p:cNvGrpSpPr/>
          <p:nvPr/>
        </p:nvGrpSpPr>
        <p:grpSpPr>
          <a:xfrm>
            <a:off x="883613" y="1425531"/>
            <a:ext cx="6765434" cy="4467242"/>
            <a:chOff x="883613" y="1425531"/>
            <a:chExt cx="6765434" cy="4467242"/>
          </a:xfrm>
        </p:grpSpPr>
        <p:grpSp>
          <p:nvGrpSpPr>
            <p:cNvPr id="149" name="Group 148"/>
            <p:cNvGrpSpPr/>
            <p:nvPr/>
          </p:nvGrpSpPr>
          <p:grpSpPr>
            <a:xfrm>
              <a:off x="883613" y="1425531"/>
              <a:ext cx="6765434" cy="4467242"/>
              <a:chOff x="883613" y="1425531"/>
              <a:chExt cx="6765434" cy="4467242"/>
            </a:xfrm>
          </p:grpSpPr>
          <p:cxnSp>
            <p:nvCxnSpPr>
              <p:cNvPr id="7" name="Straight Connector 6"/>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239397" y="2226365"/>
                <a:ext cx="1598145" cy="8485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15058" y="2242694"/>
                <a:ext cx="561677" cy="849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3237467" y="3074907"/>
                <a:ext cx="134684" cy="784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153120" y="3859008"/>
                <a:ext cx="101062" cy="7473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3065189" y="4594214"/>
                <a:ext cx="104543" cy="11727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5" name="Straight Connector 154"/>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711335" y="1257419"/>
            <a:ext cx="7106982" cy="4782726"/>
            <a:chOff x="711335" y="1257419"/>
            <a:chExt cx="7106982" cy="4782726"/>
          </a:xfrm>
        </p:grpSpPr>
        <p:grpSp>
          <p:nvGrpSpPr>
            <p:cNvPr id="148" name="Group 147"/>
            <p:cNvGrpSpPr/>
            <p:nvPr/>
          </p:nvGrpSpPr>
          <p:grpSpPr>
            <a:xfrm>
              <a:off x="711335" y="1257419"/>
              <a:ext cx="7106982" cy="4782726"/>
              <a:chOff x="711335" y="1257419"/>
              <a:chExt cx="7106982" cy="4782726"/>
            </a:xfrm>
          </p:grpSpPr>
          <p:sp>
            <p:nvSpPr>
              <p:cNvPr id="3" name="Oval 2"/>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72973" y="29026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646152" y="205408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04457" y="28785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997454" y="44054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892911" y="559172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065189" y="368920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Oval 150"/>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3"/>
          <a:stretch>
            <a:fillRect/>
          </a:stretch>
        </p:blipFill>
        <p:spPr>
          <a:xfrm>
            <a:off x="342430" y="750022"/>
            <a:ext cx="7965680" cy="5494277"/>
          </a:xfrm>
          <a:prstGeom prst="rect">
            <a:avLst/>
          </a:prstGeom>
          <a:ln>
            <a:solidFill>
              <a:schemeClr val="tx1"/>
            </a:solidFill>
          </a:ln>
        </p:spPr>
      </p:pic>
      <p:sp>
        <p:nvSpPr>
          <p:cNvPr id="100" name="TextBox 99"/>
          <p:cNvSpPr txBox="1"/>
          <p:nvPr/>
        </p:nvSpPr>
        <p:spPr>
          <a:xfrm>
            <a:off x="8389384" y="4612280"/>
            <a:ext cx="3540592" cy="1569660"/>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Paths:</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Two different rooms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a:latin typeface="Avenir Next" charset="0"/>
                <a:ea typeface="Avenir Next" charset="0"/>
                <a:cs typeface="Avenir Next" charset="0"/>
              </a:rPr>
              <a:t>&gt;</a:t>
            </a:r>
            <a:r>
              <a:rPr lang="en-US" sz="2400" dirty="0" smtClean="0">
                <a:latin typeface="Avenir Next" charset="0"/>
                <a:ea typeface="Avenir Next" charset="0"/>
                <a:cs typeface="Avenir Next" charset="0"/>
              </a:rPr>
              <a:t> 5 meters paths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4-6 edges</a:t>
            </a:r>
          </a:p>
        </p:txBody>
      </p:sp>
      <p:sp>
        <p:nvSpPr>
          <p:cNvPr id="102" name="TextBox 101"/>
          <p:cNvSpPr txBox="1"/>
          <p:nvPr/>
        </p:nvSpPr>
        <p:spPr>
          <a:xfrm>
            <a:off x="8416947" y="686175"/>
            <a:ext cx="3540592" cy="120032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Nodes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Panoramas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117 on average</a:t>
            </a:r>
          </a:p>
        </p:txBody>
      </p:sp>
      <p:sp>
        <p:nvSpPr>
          <p:cNvPr id="103" name="TextBox 102"/>
          <p:cNvSpPr txBox="1"/>
          <p:nvPr/>
        </p:nvSpPr>
        <p:spPr>
          <a:xfrm>
            <a:off x="8421239" y="1955952"/>
            <a:ext cx="3540592" cy="267765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Edges:</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Checks for clear ray-trace between nodes in the full mesh</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&lt; 5 meters apart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Manual cleaning</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Average degree 4.1</a:t>
            </a:r>
          </a:p>
        </p:txBody>
      </p:sp>
    </p:spTree>
    <p:extLst>
      <p:ext uri="{BB962C8B-B14F-4D97-AF65-F5344CB8AC3E}">
        <p14:creationId xmlns:p14="http://schemas.microsoft.com/office/powerpoint/2010/main" val="136721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smtClean="0"/>
              <a:t> Room2Room Dataset</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18</a:t>
            </a:fld>
            <a:endParaRPr lang="en-US" dirty="0"/>
          </a:p>
        </p:txBody>
      </p:sp>
      <p:pic>
        <p:nvPicPr>
          <p:cNvPr id="39" name="Picture 3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902" y="871813"/>
            <a:ext cx="7741396" cy="5172025"/>
          </a:xfrm>
          <a:prstGeom prst="rect">
            <a:avLst/>
          </a:prstGeom>
          <a:ln>
            <a:solidFill>
              <a:schemeClr val="tx1"/>
            </a:solidFill>
          </a:ln>
        </p:spPr>
      </p:pic>
      <p:sp>
        <p:nvSpPr>
          <p:cNvPr id="12" name="TextBox 11"/>
          <p:cNvSpPr txBox="1"/>
          <p:nvPr/>
        </p:nvSpPr>
        <p:spPr>
          <a:xfrm>
            <a:off x="8066316" y="3795408"/>
            <a:ext cx="3970033" cy="193899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Amazon Mechanical Turk:</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&gt;400 US-based workers with strong HIT history</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1600 hours of effort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21,567 instructions</a:t>
            </a:r>
          </a:p>
        </p:txBody>
      </p:sp>
      <p:sp>
        <p:nvSpPr>
          <p:cNvPr id="13" name="TextBox 12"/>
          <p:cNvSpPr txBox="1"/>
          <p:nvPr/>
        </p:nvSpPr>
        <p:spPr>
          <a:xfrm>
            <a:off x="8066315" y="1085699"/>
            <a:ext cx="3970033" cy="2308324"/>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Annotation Task:</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Given a fly-through and pan/tilt controls, give natural language instruction to get to goal</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3 workers per trajectory</a:t>
            </a:r>
          </a:p>
        </p:txBody>
      </p:sp>
    </p:spTree>
    <p:extLst>
      <p:ext uri="{BB962C8B-B14F-4D97-AF65-F5344CB8AC3E}">
        <p14:creationId xmlns:p14="http://schemas.microsoft.com/office/powerpoint/2010/main" val="52039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smtClean="0"/>
              <a:t> Room2Room Dataset</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19</a:t>
            </a:fld>
            <a:endParaRPr lang="en-US" dirty="0"/>
          </a:p>
        </p:txBody>
      </p:sp>
      <p:pic>
        <p:nvPicPr>
          <p:cNvPr id="9" name="Picture 8"/>
          <p:cNvPicPr>
            <a:picLocks noChangeAspect="1"/>
          </p:cNvPicPr>
          <p:nvPr/>
        </p:nvPicPr>
        <p:blipFill>
          <a:blip r:embed="rId2"/>
          <a:stretch>
            <a:fillRect/>
          </a:stretch>
        </p:blipFill>
        <p:spPr>
          <a:xfrm>
            <a:off x="312057" y="852976"/>
            <a:ext cx="7453086" cy="5167217"/>
          </a:xfrm>
          <a:prstGeom prst="rect">
            <a:avLst/>
          </a:prstGeom>
          <a:ln w="28575">
            <a:solidFill>
              <a:schemeClr val="tx1"/>
            </a:solidFill>
          </a:ln>
        </p:spPr>
      </p:pic>
      <p:sp>
        <p:nvSpPr>
          <p:cNvPr id="10" name="TextBox 9"/>
          <p:cNvSpPr txBox="1"/>
          <p:nvPr/>
        </p:nvSpPr>
        <p:spPr>
          <a:xfrm>
            <a:off x="8066316" y="3795408"/>
            <a:ext cx="3970033" cy="193899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Amazon Mechanical Turk:</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&gt;400 US-based workers with strong HIT history</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1600 hours of effort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21,567 instructions</a:t>
            </a:r>
          </a:p>
        </p:txBody>
      </p:sp>
      <p:sp>
        <p:nvSpPr>
          <p:cNvPr id="11" name="TextBox 10"/>
          <p:cNvSpPr txBox="1"/>
          <p:nvPr/>
        </p:nvSpPr>
        <p:spPr>
          <a:xfrm>
            <a:off x="8066315" y="1085699"/>
            <a:ext cx="3970033" cy="2308324"/>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Annotation Task:</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Given a fly-through and pan/tilt controls, give natural language instruction to get to goal</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3 workers per trajectory</a:t>
            </a:r>
          </a:p>
        </p:txBody>
      </p:sp>
    </p:spTree>
    <p:extLst>
      <p:ext uri="{BB962C8B-B14F-4D97-AF65-F5344CB8AC3E}">
        <p14:creationId xmlns:p14="http://schemas.microsoft.com/office/powerpoint/2010/main" val="442666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were talking about Visual Navigation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a:t>
            </a:fld>
            <a:endParaRPr lang="en-US" dirty="0"/>
          </a:p>
        </p:txBody>
      </p:sp>
      <p:sp>
        <p:nvSpPr>
          <p:cNvPr id="6" name="TextBox 5"/>
          <p:cNvSpPr txBox="1"/>
          <p:nvPr/>
        </p:nvSpPr>
        <p:spPr>
          <a:xfrm>
            <a:off x="2411944" y="1134834"/>
            <a:ext cx="7368112" cy="954107"/>
          </a:xfrm>
          <a:prstGeom prst="rect">
            <a:avLst/>
          </a:prstGeom>
          <a:noFill/>
        </p:spPr>
        <p:txBody>
          <a:bodyPr wrap="square" rtlCol="0">
            <a:spAutoFit/>
          </a:bodyPr>
          <a:lstStyle/>
          <a:p>
            <a:r>
              <a:rPr lang="en-US" sz="2800" b="1" dirty="0" smtClean="0">
                <a:latin typeface="Avenir Heavy" charset="0"/>
                <a:ea typeface="Avenir Heavy" charset="0"/>
                <a:cs typeface="Avenir Heavy" charset="0"/>
              </a:rPr>
              <a:t>Visual Navigation: </a:t>
            </a:r>
            <a:r>
              <a:rPr lang="en-US" sz="2800" dirty="0" smtClean="0">
                <a:latin typeface="Avenir Book" charset="0"/>
                <a:ea typeface="Avenir Book" charset="0"/>
                <a:cs typeface="Avenir Book" charset="0"/>
              </a:rPr>
              <a:t>Navigate from A to B in environment E using egocentric perception.  </a:t>
            </a:r>
            <a:endParaRPr lang="en-US" sz="2800" dirty="0">
              <a:latin typeface="Avenir Book" charset="0"/>
              <a:ea typeface="Avenir Book" charset="0"/>
              <a:cs typeface="Avenir Book" charset="0"/>
            </a:endParaRPr>
          </a:p>
        </p:txBody>
      </p:sp>
      <p:sp>
        <p:nvSpPr>
          <p:cNvPr id="7" name="Rectangle 6"/>
          <p:cNvSpPr/>
          <p:nvPr/>
        </p:nvSpPr>
        <p:spPr>
          <a:xfrm>
            <a:off x="2422228" y="3260338"/>
            <a:ext cx="585417" cy="923330"/>
          </a:xfrm>
          <a:prstGeom prst="rect">
            <a:avLst/>
          </a:prstGeom>
          <a:noFill/>
        </p:spPr>
        <p:txBody>
          <a:bodyPr wrap="none" lIns="91440" tIns="45720" rIns="91440" bIns="45720">
            <a:spAutoFit/>
          </a:bodyPr>
          <a:lstStyle/>
          <a:p>
            <a:pPr algn="ctr"/>
            <a:r>
              <a:rPr lang="en-US" sz="5400" b="0" cap="none" spc="0" smtClean="0">
                <a:ln w="0"/>
                <a:solidFill>
                  <a:schemeClr val="tx1"/>
                </a:solidFill>
                <a:effectLst>
                  <a:outerShdw blurRad="38100" dist="19050" dir="2700000" algn="tl" rotWithShape="0">
                    <a:schemeClr val="dk1">
                      <a:alpha val="40000"/>
                    </a:schemeClr>
                  </a:outerShdw>
                </a:effectLst>
              </a:rPr>
              <a:t>A</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9186366" y="3141275"/>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Freeform 8"/>
          <p:cNvSpPr/>
          <p:nvPr/>
        </p:nvSpPr>
        <p:spPr>
          <a:xfrm>
            <a:off x="2988469" y="3193139"/>
            <a:ext cx="6215063" cy="1215000"/>
          </a:xfrm>
          <a:custGeom>
            <a:avLst/>
            <a:gdLst>
              <a:gd name="connsiteX0" fmla="*/ 0 w 6215063"/>
              <a:gd name="connsiteY0" fmla="*/ 643165 h 1215000"/>
              <a:gd name="connsiteX1" fmla="*/ 1314450 w 6215063"/>
              <a:gd name="connsiteY1" fmla="*/ 227 h 1215000"/>
              <a:gd name="connsiteX2" fmla="*/ 2571750 w 6215063"/>
              <a:gd name="connsiteY2" fmla="*/ 571727 h 1215000"/>
              <a:gd name="connsiteX3" fmla="*/ 3271838 w 6215063"/>
              <a:gd name="connsiteY3" fmla="*/ 743177 h 1215000"/>
              <a:gd name="connsiteX4" fmla="*/ 4043363 w 6215063"/>
              <a:gd name="connsiteY4" fmla="*/ 543152 h 1215000"/>
              <a:gd name="connsiteX5" fmla="*/ 4429125 w 6215063"/>
              <a:gd name="connsiteY5" fmla="*/ 1214665 h 1215000"/>
              <a:gd name="connsiteX6" fmla="*/ 6215063 w 6215063"/>
              <a:gd name="connsiteY6" fmla="*/ 443140 h 12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5063" h="1215000">
                <a:moveTo>
                  <a:pt x="0" y="643165"/>
                </a:moveTo>
                <a:cubicBezTo>
                  <a:pt x="442912" y="327649"/>
                  <a:pt x="885825" y="12133"/>
                  <a:pt x="1314450" y="227"/>
                </a:cubicBezTo>
                <a:cubicBezTo>
                  <a:pt x="1743075" y="-11679"/>
                  <a:pt x="2245519" y="447902"/>
                  <a:pt x="2571750" y="571727"/>
                </a:cubicBezTo>
                <a:cubicBezTo>
                  <a:pt x="2897981" y="695552"/>
                  <a:pt x="3026569" y="747939"/>
                  <a:pt x="3271838" y="743177"/>
                </a:cubicBezTo>
                <a:cubicBezTo>
                  <a:pt x="3517107" y="738415"/>
                  <a:pt x="3850482" y="464571"/>
                  <a:pt x="4043363" y="543152"/>
                </a:cubicBezTo>
                <a:cubicBezTo>
                  <a:pt x="4236244" y="621733"/>
                  <a:pt x="4067175" y="1231334"/>
                  <a:pt x="4429125" y="1214665"/>
                </a:cubicBezTo>
                <a:cubicBezTo>
                  <a:pt x="4791075" y="1197996"/>
                  <a:pt x="6215063" y="443140"/>
                  <a:pt x="6215063" y="443140"/>
                </a:cubicBezTo>
              </a:path>
            </a:pathLst>
          </a:cu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5562" y="2732260"/>
            <a:ext cx="864875" cy="1133856"/>
          </a:xfrm>
          <a:prstGeom prst="rect">
            <a:avLst/>
          </a:prstGeom>
          <a:ln w="12700">
            <a:miter lim="400000"/>
          </a:ln>
        </p:spPr>
      </p:pic>
    </p:spTree>
    <p:extLst>
      <p:ext uri="{BB962C8B-B14F-4D97-AF65-F5344CB8AC3E}">
        <p14:creationId xmlns:p14="http://schemas.microsoft.com/office/powerpoint/2010/main" val="107368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20</a:t>
            </a:fld>
            <a:endParaRPr lang="en-US" dirty="0"/>
          </a:p>
        </p:txBody>
      </p:sp>
      <p:sp>
        <p:nvSpPr>
          <p:cNvPr id="3" name="Rectangle 2"/>
          <p:cNvSpPr/>
          <p:nvPr/>
        </p:nvSpPr>
        <p:spPr>
          <a:xfrm>
            <a:off x="538604" y="1105174"/>
            <a:ext cx="11248012" cy="4401205"/>
          </a:xfrm>
          <a:prstGeom prst="rect">
            <a:avLst/>
          </a:prstGeom>
        </p:spPr>
        <p:txBody>
          <a:bodyPr wrap="square">
            <a:spAutoFit/>
          </a:bodyPr>
          <a:lstStyle/>
          <a:p>
            <a:r>
              <a:rPr lang="en-US" sz="2800" b="1" dirty="0" smtClean="0">
                <a:latin typeface="Avenir Next" charset="0"/>
                <a:ea typeface="Avenir Next" charset="0"/>
                <a:cs typeface="Avenir Next" charset="0"/>
              </a:rPr>
              <a:t>Instruction for same trajectory:</a:t>
            </a:r>
          </a:p>
          <a:p>
            <a:pPr marL="285750" indent="-285750">
              <a:buFont typeface="Arial" charset="0"/>
              <a:buChar char="•"/>
            </a:pPr>
            <a:r>
              <a:rPr lang="en-US" sz="2800" dirty="0" smtClean="0">
                <a:latin typeface="Avenir Next" charset="0"/>
                <a:ea typeface="Avenir Next" charset="0"/>
                <a:cs typeface="Avenir Next" charset="0"/>
              </a:rPr>
              <a:t>Go </a:t>
            </a:r>
            <a:r>
              <a:rPr lang="en-US" sz="2800" dirty="0">
                <a:latin typeface="Avenir Next" charset="0"/>
                <a:ea typeface="Avenir Next" charset="0"/>
                <a:cs typeface="Avenir Next" charset="0"/>
              </a:rPr>
              <a:t>past the ovens and the counter and wait just before you go outside. </a:t>
            </a:r>
            <a:r>
              <a:rPr lang="en-US" sz="2800" dirty="0" smtClean="0">
                <a:latin typeface="Avenir Next" charset="0"/>
                <a:ea typeface="Avenir Next" charset="0"/>
                <a:cs typeface="Avenir Next" charset="0"/>
              </a:rPr>
              <a:t/>
            </a:r>
            <a:br>
              <a:rPr lang="en-US" sz="2800" dirty="0" smtClean="0">
                <a:latin typeface="Avenir Next" charset="0"/>
                <a:ea typeface="Avenir Next" charset="0"/>
                <a:cs typeface="Avenir Next" charset="0"/>
              </a:rPr>
            </a:br>
            <a:endParaRPr lang="en-US" sz="2800" dirty="0" smtClean="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Walk </a:t>
            </a:r>
            <a:r>
              <a:rPr lang="en-US" sz="2800" dirty="0">
                <a:latin typeface="Avenir Next" charset="0"/>
                <a:ea typeface="Avenir Next" charset="0"/>
                <a:cs typeface="Avenir Next" charset="0"/>
              </a:rPr>
              <a:t>through the kitchen towards the living room. Walk around the island and step onto the patio near the two chairs and stop in the patio doorway</a:t>
            </a:r>
            <a:r>
              <a:rPr lang="en-US" sz="2800" dirty="0" smtClean="0">
                <a:latin typeface="Avenir Next" charset="0"/>
                <a:ea typeface="Avenir Next" charset="0"/>
                <a:cs typeface="Avenir Next" charset="0"/>
              </a:rPr>
              <a:t>.</a:t>
            </a:r>
            <a:br>
              <a:rPr lang="en-US" sz="2800" dirty="0" smtClean="0">
                <a:latin typeface="Avenir Next" charset="0"/>
                <a:ea typeface="Avenir Next" charset="0"/>
                <a:cs typeface="Avenir Next" charset="0"/>
              </a:rPr>
            </a:br>
            <a:endParaRPr lang="en-US" sz="2800" dirty="0" smtClean="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 </a:t>
            </a:r>
            <a:r>
              <a:rPr lang="en-US" sz="2800" dirty="0">
                <a:latin typeface="Avenir Next" charset="0"/>
                <a:ea typeface="Avenir Next" charset="0"/>
                <a:cs typeface="Avenir Next" charset="0"/>
              </a:rPr>
              <a:t>Exit the kitchen by walking past the ovens and then head right, stopping just at the doorway leading to the patio outside.</a:t>
            </a:r>
          </a:p>
        </p:txBody>
      </p:sp>
    </p:spTree>
    <p:extLst>
      <p:ext uri="{BB962C8B-B14F-4D97-AF65-F5344CB8AC3E}">
        <p14:creationId xmlns:p14="http://schemas.microsoft.com/office/powerpoint/2010/main" val="28862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21</a:t>
            </a:fld>
            <a:endParaRPr lang="en-US" dirty="0"/>
          </a:p>
        </p:txBody>
      </p:sp>
      <p:sp>
        <p:nvSpPr>
          <p:cNvPr id="3" name="Rectangle 2"/>
          <p:cNvSpPr/>
          <p:nvPr/>
        </p:nvSpPr>
        <p:spPr>
          <a:xfrm>
            <a:off x="538604" y="1105174"/>
            <a:ext cx="11248012" cy="3970318"/>
          </a:xfrm>
          <a:prstGeom prst="rect">
            <a:avLst/>
          </a:prstGeom>
        </p:spPr>
        <p:txBody>
          <a:bodyPr wrap="square">
            <a:spAutoFit/>
          </a:bodyPr>
          <a:lstStyle/>
          <a:p>
            <a:r>
              <a:rPr lang="en-US" sz="2800" b="1" dirty="0">
                <a:latin typeface="Avenir Next" charset="0"/>
                <a:ea typeface="Avenir Next" charset="0"/>
                <a:cs typeface="Avenir Next" charset="0"/>
              </a:rPr>
              <a:t>Instruction for same trajectory</a:t>
            </a:r>
            <a:r>
              <a:rPr lang="en-US" sz="2800" b="1" dirty="0" smtClean="0">
                <a:latin typeface="Avenir Next" charset="0"/>
                <a:ea typeface="Avenir Next" charset="0"/>
                <a:cs typeface="Avenir Next" charset="0"/>
              </a:rPr>
              <a:t>:</a:t>
            </a:r>
            <a:endParaRPr lang="en-US" sz="2800" dirty="0" smtClean="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Turn </a:t>
            </a:r>
            <a:r>
              <a:rPr lang="en-US" sz="2800" dirty="0">
                <a:latin typeface="Avenir Next" charset="0"/>
                <a:ea typeface="Avenir Next" charset="0"/>
                <a:cs typeface="Avenir Next" charset="0"/>
              </a:rPr>
              <a:t>and enter the living room area. Go past the table and sofas and stop in the foyer in front of the front door. </a:t>
            </a:r>
            <a:endParaRPr lang="en-US" sz="2800" dirty="0" smtClean="0">
              <a:latin typeface="Avenir Next" charset="0"/>
              <a:ea typeface="Avenir Next" charset="0"/>
              <a:cs typeface="Avenir Next" charset="0"/>
            </a:endParaRPr>
          </a:p>
          <a:p>
            <a:pPr marL="285750" indent="-285750">
              <a:buFont typeface="Arial" charset="0"/>
              <a:buChar char="•"/>
            </a:pPr>
            <a:endParaRPr lang="en-US" sz="2800" dirty="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Turn </a:t>
            </a:r>
            <a:r>
              <a:rPr lang="en-US" sz="2800" dirty="0">
                <a:latin typeface="Avenir Next" charset="0"/>
                <a:ea typeface="Avenir Next" charset="0"/>
                <a:cs typeface="Avenir Next" charset="0"/>
              </a:rPr>
              <a:t>around and exit the room. Walk around the sofa and enter the hallway. Wait by the side table. </a:t>
            </a:r>
            <a:endParaRPr lang="en-US" sz="2800" dirty="0" smtClean="0">
              <a:latin typeface="Avenir Next" charset="0"/>
              <a:ea typeface="Avenir Next" charset="0"/>
              <a:cs typeface="Avenir Next" charset="0"/>
            </a:endParaRPr>
          </a:p>
          <a:p>
            <a:pPr marL="285750" indent="-285750">
              <a:buFont typeface="Arial" charset="0"/>
              <a:buChar char="•"/>
            </a:pPr>
            <a:endParaRPr lang="en-US" sz="2800" dirty="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Exit </a:t>
            </a:r>
            <a:r>
              <a:rPr lang="en-US" sz="2800" dirty="0">
                <a:latin typeface="Avenir Next" charset="0"/>
                <a:ea typeface="Avenir Next" charset="0"/>
                <a:cs typeface="Avenir Next" charset="0"/>
              </a:rPr>
              <a:t>the room through the doorway nearest you, and continue into the adjacent room, exiting the room via the exit to your left.</a:t>
            </a:r>
          </a:p>
        </p:txBody>
      </p:sp>
    </p:spTree>
    <p:extLst>
      <p:ext uri="{BB962C8B-B14F-4D97-AF65-F5344CB8AC3E}">
        <p14:creationId xmlns:p14="http://schemas.microsoft.com/office/powerpoint/2010/main" val="263854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Vision-and-Language Navigation (VLN) </a:t>
            </a:r>
            <a:r>
              <a:rPr lang="mr-IN" dirty="0"/>
              <a:t>–</a:t>
            </a:r>
            <a:r>
              <a:rPr lang="en-US" dirty="0"/>
              <a:t> Room2Room Dataset</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22</a:t>
            </a:fld>
            <a:endParaRPr lang="en-US" dirty="0"/>
          </a:p>
        </p:txBody>
      </p:sp>
      <p:sp>
        <p:nvSpPr>
          <p:cNvPr id="3" name="Rectangle 2"/>
          <p:cNvSpPr/>
          <p:nvPr/>
        </p:nvSpPr>
        <p:spPr>
          <a:xfrm>
            <a:off x="277347" y="633194"/>
            <a:ext cx="11914653" cy="5693866"/>
          </a:xfrm>
          <a:prstGeom prst="rect">
            <a:avLst/>
          </a:prstGeom>
        </p:spPr>
        <p:txBody>
          <a:bodyPr wrap="square">
            <a:spAutoFit/>
          </a:bodyPr>
          <a:lstStyle/>
          <a:p>
            <a:r>
              <a:rPr lang="en-US" sz="2800" b="1">
                <a:latin typeface="Avenir Next" charset="0"/>
                <a:ea typeface="Avenir Next" charset="0"/>
                <a:cs typeface="Avenir Next" charset="0"/>
              </a:rPr>
              <a:t>Instruction for same trajectory</a:t>
            </a:r>
            <a:r>
              <a:rPr lang="en-US" sz="2800" b="1" smtClean="0">
                <a:latin typeface="Avenir Next" charset="0"/>
                <a:ea typeface="Avenir Next" charset="0"/>
                <a:cs typeface="Avenir Next" charset="0"/>
              </a:rPr>
              <a:t>:</a:t>
            </a:r>
            <a:endParaRPr lang="en-US" sz="2800" smtClean="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Walk </a:t>
            </a:r>
            <a:r>
              <a:rPr lang="en-US" sz="2800" dirty="0">
                <a:latin typeface="Avenir Next" charset="0"/>
                <a:ea typeface="Avenir Next" charset="0"/>
                <a:cs typeface="Avenir Next" charset="0"/>
              </a:rPr>
              <a:t>along the insulated bare walls towards the window ahead in the next room. Walk through the unfinished room and through the door on the other side of the room that leads to a finished hallway. Walk into the first open door in the hall that leads to a bedroom with photo art on the wall near the entrance of classic black and white scenes. </a:t>
            </a:r>
            <a:endParaRPr lang="en-US" sz="2800" dirty="0" smtClean="0">
              <a:latin typeface="Avenir Next" charset="0"/>
              <a:ea typeface="Avenir Next" charset="0"/>
              <a:cs typeface="Avenir Next" charset="0"/>
            </a:endParaRPr>
          </a:p>
          <a:p>
            <a:pPr marL="285750" indent="-285750">
              <a:buFont typeface="Arial" charset="0"/>
              <a:buChar char="•"/>
            </a:pPr>
            <a:endParaRPr lang="en-US" sz="2800" dirty="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Walk </a:t>
            </a:r>
            <a:r>
              <a:rPr lang="en-US" sz="2800" dirty="0">
                <a:latin typeface="Avenir Next" charset="0"/>
                <a:ea typeface="Avenir Next" charset="0"/>
                <a:cs typeface="Avenir Next" charset="0"/>
              </a:rPr>
              <a:t>forward past the window then turn right and enter the hallway. Enter the first bedroom on your right. wait near the bed. </a:t>
            </a:r>
            <a:endParaRPr lang="en-US" sz="2800" dirty="0" smtClean="0">
              <a:latin typeface="Avenir Next" charset="0"/>
              <a:ea typeface="Avenir Next" charset="0"/>
              <a:cs typeface="Avenir Next" charset="0"/>
            </a:endParaRPr>
          </a:p>
          <a:p>
            <a:pPr marL="285750" indent="-285750">
              <a:buFont typeface="Arial" charset="0"/>
              <a:buChar char="•"/>
            </a:pPr>
            <a:endParaRPr lang="en-US" sz="2800" dirty="0">
              <a:latin typeface="Avenir Next" charset="0"/>
              <a:ea typeface="Avenir Next" charset="0"/>
              <a:cs typeface="Avenir Next" charset="0"/>
            </a:endParaRPr>
          </a:p>
          <a:p>
            <a:pPr marL="285750" indent="-285750">
              <a:buFont typeface="Arial" charset="0"/>
              <a:buChar char="•"/>
            </a:pPr>
            <a:r>
              <a:rPr lang="en-US" sz="2800" dirty="0" smtClean="0">
                <a:latin typeface="Avenir Next" charset="0"/>
                <a:ea typeface="Avenir Next" charset="0"/>
                <a:cs typeface="Avenir Next" charset="0"/>
              </a:rPr>
              <a:t>Walk </a:t>
            </a:r>
            <a:r>
              <a:rPr lang="en-US" sz="2800" dirty="0">
                <a:latin typeface="Avenir Next" charset="0"/>
                <a:ea typeface="Avenir Next" charset="0"/>
                <a:cs typeface="Avenir Next" charset="0"/>
              </a:rPr>
              <a:t>forward and take a right. Enter the hallway through the door on the right. Take the first left into a bedroom. Stop once you are in the bedroom.</a:t>
            </a:r>
          </a:p>
        </p:txBody>
      </p:sp>
    </p:spTree>
    <p:extLst>
      <p:ext uri="{BB962C8B-B14F-4D97-AF65-F5344CB8AC3E}">
        <p14:creationId xmlns:p14="http://schemas.microsoft.com/office/powerpoint/2010/main" val="1900683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Evaluation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23</a:t>
            </a:fld>
            <a:endParaRPr lang="en-US" dirty="0"/>
          </a:p>
        </p:txBody>
      </p:sp>
      <p:sp>
        <p:nvSpPr>
          <p:cNvPr id="8" name="Rectangle 7"/>
          <p:cNvSpPr/>
          <p:nvPr/>
        </p:nvSpPr>
        <p:spPr>
          <a:xfrm>
            <a:off x="4361391" y="2967335"/>
            <a:ext cx="3469219" cy="923330"/>
          </a:xfrm>
          <a:prstGeom prst="rect">
            <a:avLst/>
          </a:prstGeom>
        </p:spPr>
        <p:txBody>
          <a:bodyPr wrap="none">
            <a:spAutoFit/>
          </a:bodyPr>
          <a:lstStyle/>
          <a:p>
            <a:r>
              <a:rPr lang="en-US" sz="5400" dirty="0">
                <a:latin typeface="Avenir Next" charset="0"/>
                <a:ea typeface="Avenir Next" charset="0"/>
                <a:cs typeface="Avenir Next" charset="0"/>
              </a:rPr>
              <a:t>Evaluation</a:t>
            </a:r>
          </a:p>
        </p:txBody>
      </p:sp>
    </p:spTree>
    <p:extLst>
      <p:ext uri="{BB962C8B-B14F-4D97-AF65-F5344CB8AC3E}">
        <p14:creationId xmlns:p14="http://schemas.microsoft.com/office/powerpoint/2010/main" val="1688614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Evaluation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24</a:t>
            </a:fld>
            <a:endParaRPr lang="en-US" dirty="0"/>
          </a:p>
        </p:txBody>
      </p:sp>
      <p:sp>
        <p:nvSpPr>
          <p:cNvPr id="6" name="TextBox 5"/>
          <p:cNvSpPr txBox="1"/>
          <p:nvPr/>
        </p:nvSpPr>
        <p:spPr>
          <a:xfrm>
            <a:off x="1023257" y="925581"/>
            <a:ext cx="5406608" cy="4708981"/>
          </a:xfrm>
          <a:prstGeom prst="rect">
            <a:avLst/>
          </a:prstGeom>
          <a:noFill/>
        </p:spPr>
        <p:txBody>
          <a:bodyPr wrap="none" rtlCol="0">
            <a:spAutoFit/>
          </a:bodyPr>
          <a:lstStyle/>
          <a:p>
            <a:pPr>
              <a:lnSpc>
                <a:spcPct val="150000"/>
              </a:lnSpc>
            </a:pPr>
            <a:r>
              <a:rPr lang="en-US" sz="4000" b="1" dirty="0" smtClean="0">
                <a:latin typeface="Avenir Next" charset="0"/>
                <a:ea typeface="Avenir Next" charset="0"/>
                <a:cs typeface="Avenir Next" charset="0"/>
              </a:rPr>
              <a:t>Original Metrics:</a:t>
            </a:r>
          </a:p>
          <a:p>
            <a:pPr marL="285750" indent="-285750">
              <a:lnSpc>
                <a:spcPct val="150000"/>
              </a:lnSpc>
              <a:buFont typeface="Arial" charset="0"/>
              <a:buChar char="•"/>
            </a:pPr>
            <a:r>
              <a:rPr lang="en-US" sz="4000" dirty="0" smtClean="0">
                <a:latin typeface="Avenir Next" charset="0"/>
                <a:ea typeface="Avenir Next" charset="0"/>
                <a:cs typeface="Avenir Next" charset="0"/>
              </a:rPr>
              <a:t>Trajectory Length (m)</a:t>
            </a:r>
          </a:p>
          <a:p>
            <a:pPr marL="285750" indent="-285750">
              <a:lnSpc>
                <a:spcPct val="150000"/>
              </a:lnSpc>
              <a:buFont typeface="Arial" charset="0"/>
              <a:buChar char="•"/>
            </a:pPr>
            <a:r>
              <a:rPr lang="en-US" sz="4000" dirty="0" smtClean="0">
                <a:latin typeface="Avenir Next" charset="0"/>
                <a:ea typeface="Avenir Next" charset="0"/>
                <a:cs typeface="Avenir Next" charset="0"/>
              </a:rPr>
              <a:t>Navigation Error (m)</a:t>
            </a:r>
          </a:p>
          <a:p>
            <a:pPr marL="285750" indent="-285750">
              <a:lnSpc>
                <a:spcPct val="150000"/>
              </a:lnSpc>
              <a:buFont typeface="Arial" charset="0"/>
              <a:buChar char="•"/>
            </a:pPr>
            <a:r>
              <a:rPr lang="en-US" sz="4000" dirty="0" smtClean="0">
                <a:latin typeface="Avenir Next" charset="0"/>
                <a:ea typeface="Avenir Next" charset="0"/>
                <a:cs typeface="Avenir Next" charset="0"/>
              </a:rPr>
              <a:t>Success (%) </a:t>
            </a:r>
          </a:p>
          <a:p>
            <a:pPr marL="285750" indent="-285750">
              <a:lnSpc>
                <a:spcPct val="150000"/>
              </a:lnSpc>
              <a:buFont typeface="Arial" charset="0"/>
              <a:buChar char="•"/>
            </a:pPr>
            <a:r>
              <a:rPr lang="en-US" sz="4000" dirty="0" smtClean="0">
                <a:latin typeface="Avenir Next" charset="0"/>
                <a:ea typeface="Avenir Next" charset="0"/>
                <a:cs typeface="Avenir Next" charset="0"/>
              </a:rPr>
              <a:t>Oracle Success (%)</a:t>
            </a:r>
            <a:endParaRPr lang="en-US" sz="4000" dirty="0">
              <a:latin typeface="Avenir Next" charset="0"/>
              <a:ea typeface="Avenir Next" charset="0"/>
              <a:cs typeface="Avenir Next" charset="0"/>
            </a:endParaRPr>
          </a:p>
        </p:txBody>
      </p:sp>
    </p:spTree>
    <p:extLst>
      <p:ext uri="{BB962C8B-B14F-4D97-AF65-F5344CB8AC3E}">
        <p14:creationId xmlns:p14="http://schemas.microsoft.com/office/powerpoint/2010/main" val="141493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Evaluation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25</a:t>
            </a:fld>
            <a:endParaRPr lang="en-US" dirty="0"/>
          </a:p>
        </p:txBody>
      </p:sp>
      <p:sp>
        <p:nvSpPr>
          <p:cNvPr id="6" name="TextBox 5"/>
          <p:cNvSpPr txBox="1"/>
          <p:nvPr/>
        </p:nvSpPr>
        <p:spPr>
          <a:xfrm>
            <a:off x="1307333" y="925581"/>
            <a:ext cx="1212833" cy="923330"/>
          </a:xfrm>
          <a:prstGeom prst="rect">
            <a:avLst/>
          </a:prstGeom>
          <a:noFill/>
        </p:spPr>
        <p:txBody>
          <a:bodyPr wrap="none" rtlCol="0">
            <a:spAutoFit/>
          </a:bodyPr>
          <a:lstStyle/>
          <a:p>
            <a:pPr>
              <a:lnSpc>
                <a:spcPct val="150000"/>
              </a:lnSpc>
            </a:pPr>
            <a:r>
              <a:rPr lang="en-US" sz="3600" b="1" dirty="0">
                <a:latin typeface="Avenir Next" charset="0"/>
                <a:ea typeface="Avenir Next" charset="0"/>
                <a:cs typeface="Avenir Next" charset="0"/>
              </a:rPr>
              <a:t>t</a:t>
            </a:r>
            <a:r>
              <a:rPr lang="en-US" sz="3600" b="1" dirty="0" smtClean="0">
                <a:latin typeface="Avenir Next" charset="0"/>
                <a:ea typeface="Avenir Next" charset="0"/>
                <a:cs typeface="Avenir Next" charset="0"/>
              </a:rPr>
              <a:t>rain</a:t>
            </a:r>
            <a:endParaRPr lang="en-US" sz="3600" dirty="0">
              <a:latin typeface="Avenir Next" charset="0"/>
              <a:ea typeface="Avenir Next" charset="0"/>
              <a:cs typeface="Avenir Next" charset="0"/>
            </a:endParaRPr>
          </a:p>
        </p:txBody>
      </p:sp>
      <p:sp>
        <p:nvSpPr>
          <p:cNvPr id="7" name="TextBox 6"/>
          <p:cNvSpPr txBox="1"/>
          <p:nvPr/>
        </p:nvSpPr>
        <p:spPr>
          <a:xfrm>
            <a:off x="3503819" y="925581"/>
            <a:ext cx="2048959" cy="923330"/>
          </a:xfrm>
          <a:prstGeom prst="rect">
            <a:avLst/>
          </a:prstGeom>
          <a:noFill/>
        </p:spPr>
        <p:txBody>
          <a:bodyPr wrap="none" rtlCol="0">
            <a:spAutoFit/>
          </a:bodyPr>
          <a:lstStyle/>
          <a:p>
            <a:pPr>
              <a:lnSpc>
                <a:spcPct val="150000"/>
              </a:lnSpc>
            </a:pPr>
            <a:r>
              <a:rPr lang="en-US" sz="3600" b="1" dirty="0" err="1">
                <a:latin typeface="Avenir Next" charset="0"/>
                <a:ea typeface="Avenir Next" charset="0"/>
                <a:cs typeface="Avenir Next" charset="0"/>
              </a:rPr>
              <a:t>v</a:t>
            </a:r>
            <a:r>
              <a:rPr lang="en-US" sz="3600" b="1" dirty="0" err="1" smtClean="0">
                <a:latin typeface="Avenir Next" charset="0"/>
                <a:ea typeface="Avenir Next" charset="0"/>
                <a:cs typeface="Avenir Next" charset="0"/>
              </a:rPr>
              <a:t>al</a:t>
            </a:r>
            <a:r>
              <a:rPr lang="en-US" sz="3600" b="1" dirty="0" smtClean="0">
                <a:latin typeface="Avenir Next" charset="0"/>
                <a:ea typeface="Avenir Next" charset="0"/>
                <a:cs typeface="Avenir Next" charset="0"/>
              </a:rPr>
              <a:t>-seen</a:t>
            </a:r>
            <a:endParaRPr lang="en-US" sz="3600" dirty="0">
              <a:latin typeface="Avenir Next" charset="0"/>
              <a:ea typeface="Avenir Next" charset="0"/>
              <a:cs typeface="Avenir Next" charset="0"/>
            </a:endParaRPr>
          </a:p>
        </p:txBody>
      </p:sp>
      <p:sp>
        <p:nvSpPr>
          <p:cNvPr id="8" name="TextBox 7"/>
          <p:cNvSpPr txBox="1"/>
          <p:nvPr/>
        </p:nvSpPr>
        <p:spPr>
          <a:xfrm>
            <a:off x="5996021" y="925580"/>
            <a:ext cx="2616422" cy="923330"/>
          </a:xfrm>
          <a:prstGeom prst="rect">
            <a:avLst/>
          </a:prstGeom>
          <a:noFill/>
        </p:spPr>
        <p:txBody>
          <a:bodyPr wrap="none" rtlCol="0">
            <a:spAutoFit/>
          </a:bodyPr>
          <a:lstStyle/>
          <a:p>
            <a:pPr>
              <a:lnSpc>
                <a:spcPct val="150000"/>
              </a:lnSpc>
            </a:pPr>
            <a:r>
              <a:rPr lang="en-US" sz="3600" b="1" dirty="0" err="1">
                <a:latin typeface="Avenir Next" charset="0"/>
                <a:ea typeface="Avenir Next" charset="0"/>
                <a:cs typeface="Avenir Next" charset="0"/>
              </a:rPr>
              <a:t>v</a:t>
            </a:r>
            <a:r>
              <a:rPr lang="en-US" sz="3600" b="1" dirty="0" err="1" smtClean="0">
                <a:latin typeface="Avenir Next" charset="0"/>
                <a:ea typeface="Avenir Next" charset="0"/>
                <a:cs typeface="Avenir Next" charset="0"/>
              </a:rPr>
              <a:t>al</a:t>
            </a:r>
            <a:r>
              <a:rPr lang="en-US" sz="3600" b="1" dirty="0" smtClean="0">
                <a:latin typeface="Avenir Next" charset="0"/>
                <a:ea typeface="Avenir Next" charset="0"/>
                <a:cs typeface="Avenir Next" charset="0"/>
              </a:rPr>
              <a:t>-unseen</a:t>
            </a:r>
            <a:endParaRPr lang="en-US" sz="3600" dirty="0">
              <a:latin typeface="Avenir Next" charset="0"/>
              <a:ea typeface="Avenir Next" charset="0"/>
              <a:cs typeface="Avenir Next" charset="0"/>
            </a:endParaRPr>
          </a:p>
        </p:txBody>
      </p:sp>
      <p:sp>
        <p:nvSpPr>
          <p:cNvPr id="9" name="TextBox 8"/>
          <p:cNvSpPr txBox="1"/>
          <p:nvPr/>
        </p:nvSpPr>
        <p:spPr>
          <a:xfrm>
            <a:off x="9457504" y="925579"/>
            <a:ext cx="1021433" cy="923330"/>
          </a:xfrm>
          <a:prstGeom prst="rect">
            <a:avLst/>
          </a:prstGeom>
          <a:noFill/>
        </p:spPr>
        <p:txBody>
          <a:bodyPr wrap="none" rtlCol="0">
            <a:spAutoFit/>
          </a:bodyPr>
          <a:lstStyle/>
          <a:p>
            <a:pPr>
              <a:lnSpc>
                <a:spcPct val="150000"/>
              </a:lnSpc>
            </a:pPr>
            <a:r>
              <a:rPr lang="en-US" sz="3600" b="1" dirty="0">
                <a:latin typeface="Avenir Next" charset="0"/>
                <a:ea typeface="Avenir Next" charset="0"/>
                <a:cs typeface="Avenir Next" charset="0"/>
              </a:rPr>
              <a:t>t</a:t>
            </a:r>
            <a:r>
              <a:rPr lang="en-US" sz="3600" b="1" smtClean="0">
                <a:latin typeface="Avenir Next" charset="0"/>
                <a:ea typeface="Avenir Next" charset="0"/>
                <a:cs typeface="Avenir Next" charset="0"/>
              </a:rPr>
              <a:t>est</a:t>
            </a:r>
            <a:endParaRPr lang="en-US" sz="3600" dirty="0">
              <a:latin typeface="Avenir Next" charset="0"/>
              <a:ea typeface="Avenir Next" charset="0"/>
              <a:cs typeface="Avenir Next" charset="0"/>
            </a:endParaRPr>
          </a:p>
        </p:txBody>
      </p:sp>
      <p:cxnSp>
        <p:nvCxnSpPr>
          <p:cNvPr id="12" name="Straight Connector 11"/>
          <p:cNvCxnSpPr/>
          <p:nvPr/>
        </p:nvCxnSpPr>
        <p:spPr>
          <a:xfrm>
            <a:off x="3236896" y="1100380"/>
            <a:ext cx="0" cy="4846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48454" y="1100380"/>
            <a:ext cx="0" cy="4846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60011" y="1100380"/>
            <a:ext cx="0" cy="4846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72904" y="2253428"/>
            <a:ext cx="5327983" cy="53783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61 Environments</a:t>
            </a:r>
            <a:endParaRPr lang="en-US" sz="2400" dirty="0">
              <a:solidFill>
                <a:sysClr val="windowText" lastClr="000000"/>
              </a:solidFill>
            </a:endParaRPr>
          </a:p>
        </p:txBody>
      </p:sp>
      <p:cxnSp>
        <p:nvCxnSpPr>
          <p:cNvPr id="16" name="Straight Connector 15"/>
          <p:cNvCxnSpPr/>
          <p:nvPr/>
        </p:nvCxnSpPr>
        <p:spPr>
          <a:xfrm>
            <a:off x="525338" y="1100380"/>
            <a:ext cx="0" cy="4846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371568" y="1100380"/>
            <a:ext cx="0" cy="4846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72904" y="3033329"/>
            <a:ext cx="2616423" cy="119770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14,025</a:t>
            </a:r>
          </a:p>
          <a:p>
            <a:pPr algn="ctr"/>
            <a:r>
              <a:rPr lang="en-US" sz="2400" dirty="0" smtClean="0">
                <a:solidFill>
                  <a:sysClr val="windowText" lastClr="000000"/>
                </a:solidFill>
              </a:rPr>
              <a:t>Instructions</a:t>
            </a:r>
            <a:endParaRPr lang="en-US" sz="2400" dirty="0">
              <a:solidFill>
                <a:sysClr val="windowText" lastClr="000000"/>
              </a:solidFill>
            </a:endParaRPr>
          </a:p>
        </p:txBody>
      </p:sp>
      <p:sp>
        <p:nvSpPr>
          <p:cNvPr id="19" name="Rectangle 18"/>
          <p:cNvSpPr/>
          <p:nvPr/>
        </p:nvSpPr>
        <p:spPr>
          <a:xfrm>
            <a:off x="3284463" y="3033329"/>
            <a:ext cx="2616425" cy="119770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1020</a:t>
            </a:r>
          </a:p>
          <a:p>
            <a:pPr algn="ctr"/>
            <a:r>
              <a:rPr lang="en-US" sz="2400" dirty="0" smtClean="0">
                <a:solidFill>
                  <a:sysClr val="windowText" lastClr="000000"/>
                </a:solidFill>
              </a:rPr>
              <a:t>Instructions</a:t>
            </a:r>
            <a:endParaRPr lang="en-US" sz="2400" dirty="0">
              <a:solidFill>
                <a:sysClr val="windowText" lastClr="000000"/>
              </a:solidFill>
            </a:endParaRPr>
          </a:p>
        </p:txBody>
      </p:sp>
      <p:sp>
        <p:nvSpPr>
          <p:cNvPr id="21" name="Rectangle 20"/>
          <p:cNvSpPr/>
          <p:nvPr/>
        </p:nvSpPr>
        <p:spPr>
          <a:xfrm>
            <a:off x="5996021" y="3033329"/>
            <a:ext cx="2616422" cy="119770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2349</a:t>
            </a:r>
          </a:p>
          <a:p>
            <a:pPr algn="ctr"/>
            <a:r>
              <a:rPr lang="en-US" sz="2400" dirty="0" smtClean="0">
                <a:solidFill>
                  <a:sysClr val="windowText" lastClr="000000"/>
                </a:solidFill>
              </a:rPr>
              <a:t>Instructions</a:t>
            </a:r>
            <a:endParaRPr lang="en-US" sz="2400" dirty="0">
              <a:solidFill>
                <a:sysClr val="windowText" lastClr="000000"/>
              </a:solidFill>
            </a:endParaRPr>
          </a:p>
        </p:txBody>
      </p:sp>
      <p:sp>
        <p:nvSpPr>
          <p:cNvPr id="22" name="Rectangle 21"/>
          <p:cNvSpPr/>
          <p:nvPr/>
        </p:nvSpPr>
        <p:spPr>
          <a:xfrm>
            <a:off x="8707580" y="2253428"/>
            <a:ext cx="2616417" cy="53783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18 Environments</a:t>
            </a:r>
            <a:endParaRPr lang="en-US" sz="2400" dirty="0">
              <a:solidFill>
                <a:schemeClr val="bg1"/>
              </a:solidFill>
            </a:endParaRPr>
          </a:p>
        </p:txBody>
      </p:sp>
      <p:sp>
        <p:nvSpPr>
          <p:cNvPr id="20" name="Rectangle 19"/>
          <p:cNvSpPr/>
          <p:nvPr/>
        </p:nvSpPr>
        <p:spPr>
          <a:xfrm>
            <a:off x="5996021" y="2253428"/>
            <a:ext cx="2616420" cy="53783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11 Environments</a:t>
            </a:r>
            <a:endParaRPr lang="en-US" sz="2400" dirty="0">
              <a:solidFill>
                <a:sysClr val="windowText" lastClr="000000"/>
              </a:solidFill>
            </a:endParaRPr>
          </a:p>
        </p:txBody>
      </p:sp>
      <p:sp>
        <p:nvSpPr>
          <p:cNvPr id="23" name="Rectangle 22"/>
          <p:cNvSpPr/>
          <p:nvPr/>
        </p:nvSpPr>
        <p:spPr>
          <a:xfrm>
            <a:off x="8707575" y="3033329"/>
            <a:ext cx="2616422" cy="1197708"/>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4173</a:t>
            </a:r>
          </a:p>
          <a:p>
            <a:pPr algn="ctr"/>
            <a:r>
              <a:rPr lang="en-US" sz="2400" dirty="0" smtClean="0">
                <a:solidFill>
                  <a:schemeClr val="bg1"/>
                </a:solidFill>
              </a:rPr>
              <a:t>Instructions</a:t>
            </a:r>
            <a:endParaRPr lang="en-US" sz="2400" dirty="0">
              <a:solidFill>
                <a:schemeClr val="bg1"/>
              </a:solidFill>
            </a:endParaRPr>
          </a:p>
        </p:txBody>
      </p:sp>
      <p:sp>
        <p:nvSpPr>
          <p:cNvPr id="24" name="Rectangle 23"/>
          <p:cNvSpPr/>
          <p:nvPr/>
        </p:nvSpPr>
        <p:spPr>
          <a:xfrm>
            <a:off x="572902" y="4381657"/>
            <a:ext cx="2616423" cy="119770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4675</a:t>
            </a:r>
          </a:p>
          <a:p>
            <a:pPr algn="ctr"/>
            <a:r>
              <a:rPr lang="en-US" sz="2400" dirty="0" smtClean="0">
                <a:solidFill>
                  <a:sysClr val="windowText" lastClr="000000"/>
                </a:solidFill>
              </a:rPr>
              <a:t>Trajectories</a:t>
            </a:r>
            <a:endParaRPr lang="en-US" sz="2400" dirty="0">
              <a:solidFill>
                <a:sysClr val="windowText" lastClr="000000"/>
              </a:solidFill>
            </a:endParaRPr>
          </a:p>
        </p:txBody>
      </p:sp>
      <p:sp>
        <p:nvSpPr>
          <p:cNvPr id="25" name="Rectangle 24"/>
          <p:cNvSpPr/>
          <p:nvPr/>
        </p:nvSpPr>
        <p:spPr>
          <a:xfrm>
            <a:off x="3284461" y="4381657"/>
            <a:ext cx="2616425" cy="119770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340</a:t>
            </a:r>
          </a:p>
          <a:p>
            <a:pPr algn="ctr"/>
            <a:r>
              <a:rPr lang="en-US" sz="2400" dirty="0" smtClean="0">
                <a:solidFill>
                  <a:sysClr val="windowText" lastClr="000000"/>
                </a:solidFill>
              </a:rPr>
              <a:t>Trajectories</a:t>
            </a:r>
            <a:endParaRPr lang="en-US" sz="2400" dirty="0">
              <a:solidFill>
                <a:sysClr val="windowText" lastClr="000000"/>
              </a:solidFill>
            </a:endParaRPr>
          </a:p>
        </p:txBody>
      </p:sp>
      <p:sp>
        <p:nvSpPr>
          <p:cNvPr id="26" name="Rectangle 25"/>
          <p:cNvSpPr/>
          <p:nvPr/>
        </p:nvSpPr>
        <p:spPr>
          <a:xfrm>
            <a:off x="5996019" y="4381657"/>
            <a:ext cx="2616422" cy="1197708"/>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ysClr val="windowText" lastClr="000000"/>
                </a:solidFill>
              </a:rPr>
              <a:t>783</a:t>
            </a:r>
          </a:p>
          <a:p>
            <a:pPr algn="ctr"/>
            <a:r>
              <a:rPr lang="en-US" sz="2400" dirty="0" smtClean="0">
                <a:solidFill>
                  <a:sysClr val="windowText" lastClr="000000"/>
                </a:solidFill>
              </a:rPr>
              <a:t>Trajectories</a:t>
            </a:r>
            <a:endParaRPr lang="en-US" sz="2400" dirty="0">
              <a:solidFill>
                <a:sysClr val="windowText" lastClr="000000"/>
              </a:solidFill>
            </a:endParaRPr>
          </a:p>
        </p:txBody>
      </p:sp>
      <p:sp>
        <p:nvSpPr>
          <p:cNvPr id="27" name="Rectangle 26"/>
          <p:cNvSpPr/>
          <p:nvPr/>
        </p:nvSpPr>
        <p:spPr>
          <a:xfrm>
            <a:off x="8707573" y="4381657"/>
            <a:ext cx="2616422" cy="1197708"/>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1391</a:t>
            </a:r>
          </a:p>
          <a:p>
            <a:pPr algn="ctr"/>
            <a:r>
              <a:rPr lang="en-US" sz="2400" dirty="0" smtClean="0">
                <a:solidFill>
                  <a:schemeClr val="bg1"/>
                </a:solidFill>
              </a:rPr>
              <a:t>Trajectories</a:t>
            </a:r>
            <a:endParaRPr lang="en-US" sz="2400" dirty="0">
              <a:solidFill>
                <a:schemeClr val="bg1"/>
              </a:solidFill>
            </a:endParaRPr>
          </a:p>
        </p:txBody>
      </p:sp>
    </p:spTree>
    <p:extLst>
      <p:ext uri="{BB962C8B-B14F-4D97-AF65-F5344CB8AC3E}">
        <p14:creationId xmlns:p14="http://schemas.microsoft.com/office/powerpoint/2010/main" val="33833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a:t>
            </a:r>
            <a:r>
              <a:rPr lang="en-US" smtClean="0"/>
              <a:t>(VLN) -- Evaluation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26</a:t>
            </a:fld>
            <a:endParaRPr lang="en-US" dirty="0"/>
          </a:p>
        </p:txBody>
      </p:sp>
      <p:pic>
        <p:nvPicPr>
          <p:cNvPr id="3" name="Picture 2"/>
          <p:cNvPicPr>
            <a:picLocks noChangeAspect="1"/>
          </p:cNvPicPr>
          <p:nvPr/>
        </p:nvPicPr>
        <p:blipFill>
          <a:blip r:embed="rId2"/>
          <a:stretch>
            <a:fillRect/>
          </a:stretch>
        </p:blipFill>
        <p:spPr>
          <a:xfrm>
            <a:off x="951470" y="1986607"/>
            <a:ext cx="10289059" cy="3539903"/>
          </a:xfrm>
          <a:prstGeom prst="rect">
            <a:avLst/>
          </a:prstGeom>
        </p:spPr>
      </p:pic>
      <p:sp>
        <p:nvSpPr>
          <p:cNvPr id="7" name="Title 1"/>
          <p:cNvSpPr txBox="1">
            <a:spLocks/>
          </p:cNvSpPr>
          <p:nvPr/>
        </p:nvSpPr>
        <p:spPr>
          <a:xfrm>
            <a:off x="571695" y="700639"/>
            <a:ext cx="7886700" cy="994172"/>
          </a:xfrm>
          <a:prstGeom prst="rect">
            <a:avLst/>
          </a:prstGeom>
          <a:noFill/>
          <a:ln>
            <a:noFill/>
          </a:ln>
        </p:spPr>
        <p:txBody>
          <a:bodyPr vert="horz" lIns="548640" tIns="45720" rIns="45720" bIns="45720" rtlCol="0" anchor="ctr">
            <a:noAutofit/>
          </a:bodyPr>
          <a:lstStyle>
            <a:lvl1pPr algn="l" defTabSz="914400" rtl="0" eaLnBrk="1" latinLnBrk="0" hangingPunct="1">
              <a:lnSpc>
                <a:spcPct val="90000"/>
              </a:lnSpc>
              <a:spcBef>
                <a:spcPct val="0"/>
              </a:spcBef>
              <a:buNone/>
              <a:defRPr sz="2400" kern="1200">
                <a:solidFill>
                  <a:schemeClr val="tx1"/>
                </a:solidFill>
                <a:latin typeface="Avenir Book" charset="0"/>
                <a:ea typeface="Avenir Book" charset="0"/>
                <a:cs typeface="Avenir Book" charset="0"/>
              </a:defRPr>
            </a:lvl1pPr>
          </a:lstStyle>
          <a:p>
            <a:r>
              <a:rPr lang="en-US" b="1" dirty="0" smtClean="0">
                <a:latin typeface="Avenir Heavy" charset="0"/>
                <a:ea typeface="Avenir Heavy" charset="0"/>
                <a:cs typeface="Avenir Heavy" charset="0"/>
              </a:rPr>
              <a:t>Leaderboard hosted on </a:t>
            </a:r>
            <a:r>
              <a:rPr lang="en-US" b="1" dirty="0" err="1" smtClean="0">
                <a:latin typeface="Avenir Heavy" charset="0"/>
                <a:ea typeface="Avenir Heavy" charset="0"/>
                <a:cs typeface="Avenir Heavy" charset="0"/>
              </a:rPr>
              <a:t>EvalAI</a:t>
            </a:r>
            <a:endParaRPr lang="en-US" b="1" dirty="0">
              <a:latin typeface="Avenir Heavy" charset="0"/>
              <a:ea typeface="Avenir Heavy" charset="0"/>
              <a:cs typeface="Avenir Heavy" charset="0"/>
            </a:endParaRPr>
          </a:p>
        </p:txBody>
      </p:sp>
    </p:spTree>
    <p:extLst>
      <p:ext uri="{BB962C8B-B14F-4D97-AF65-F5344CB8AC3E}">
        <p14:creationId xmlns:p14="http://schemas.microsoft.com/office/powerpoint/2010/main" val="1001576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27</a:t>
            </a:fld>
            <a:endParaRPr lang="en-US" dirty="0"/>
          </a:p>
        </p:txBody>
      </p:sp>
      <p:sp>
        <p:nvSpPr>
          <p:cNvPr id="8" name="Rectangle 7"/>
          <p:cNvSpPr/>
          <p:nvPr/>
        </p:nvSpPr>
        <p:spPr>
          <a:xfrm>
            <a:off x="2349429" y="2967335"/>
            <a:ext cx="7493142" cy="923330"/>
          </a:xfrm>
          <a:prstGeom prst="rect">
            <a:avLst/>
          </a:prstGeom>
        </p:spPr>
        <p:txBody>
          <a:bodyPr wrap="none">
            <a:spAutoFit/>
          </a:bodyPr>
          <a:lstStyle/>
          <a:p>
            <a:r>
              <a:rPr lang="en-US" sz="5400" smtClean="0">
                <a:latin typeface="Avenir Next" charset="0"/>
                <a:ea typeface="Avenir Next" charset="0"/>
                <a:cs typeface="Avenir Next" charset="0"/>
              </a:rPr>
              <a:t>State and Action Space</a:t>
            </a:r>
            <a:endParaRPr lang="en-US" sz="5400" dirty="0">
              <a:latin typeface="Avenir Next" charset="0"/>
              <a:ea typeface="Avenir Next" charset="0"/>
              <a:cs typeface="Avenir Next" charset="0"/>
            </a:endParaRPr>
          </a:p>
        </p:txBody>
      </p:sp>
    </p:spTree>
    <p:extLst>
      <p:ext uri="{BB962C8B-B14F-4D97-AF65-F5344CB8AC3E}">
        <p14:creationId xmlns:p14="http://schemas.microsoft.com/office/powerpoint/2010/main" val="1786520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en-US" dirty="0"/>
              <a:t>-- State and Action Space</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28</a:t>
            </a:fld>
            <a:endParaRPr lang="en-US" dirty="0"/>
          </a:p>
        </p:txBody>
      </p:sp>
      <p:pic>
        <p:nvPicPr>
          <p:cNvPr id="6" name="Picture 4" descr="mage result for floor plan with furnitu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rot="18025573">
            <a:off x="2067463" y="854851"/>
            <a:ext cx="2164238" cy="2081152"/>
            <a:chOff x="2173761" y="977848"/>
            <a:chExt cx="2164238" cy="2081152"/>
          </a:xfrm>
        </p:grpSpPr>
        <p:sp>
          <p:nvSpPr>
            <p:cNvPr id="75" name="Triangle 74"/>
            <p:cNvSpPr/>
            <p:nvPr/>
          </p:nvSpPr>
          <p:spPr>
            <a:xfrm rot="13641591">
              <a:off x="2215304" y="936305"/>
              <a:ext cx="2081152" cy="2164238"/>
            </a:xfrm>
            <a:prstGeom prst="triangle">
              <a:avLst>
                <a:gd name="adj" fmla="val 47225"/>
              </a:avLst>
            </a:prstGeom>
            <a:solidFill>
              <a:srgbClr val="FF0000">
                <a:alpha val="50196"/>
              </a:srgb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rot="2700000">
              <a:off x="2238055" y="2703132"/>
              <a:ext cx="342900" cy="342900"/>
              <a:chOff x="4781961" y="3611574"/>
              <a:chExt cx="342900" cy="342900"/>
            </a:xfrm>
          </p:grpSpPr>
          <p:sp>
            <p:nvSpPr>
              <p:cNvPr id="77" name="Oval 76"/>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iangle 77"/>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TextBox 78"/>
          <p:cNvSpPr txBox="1"/>
          <p:nvPr/>
        </p:nvSpPr>
        <p:spPr>
          <a:xfrm>
            <a:off x="8416947" y="988186"/>
            <a:ext cx="3540592" cy="83099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Agent</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Egocentric camera</a:t>
            </a:r>
          </a:p>
        </p:txBody>
      </p:sp>
      <p:sp>
        <p:nvSpPr>
          <p:cNvPr id="80" name="TextBox 79"/>
          <p:cNvSpPr txBox="1"/>
          <p:nvPr/>
        </p:nvSpPr>
        <p:spPr>
          <a:xfrm>
            <a:off x="8421239" y="1924350"/>
            <a:ext cx="3540592" cy="193899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Actions:</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Turn: left/right 30</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Tilt: up/down 30</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Forward (?)</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Stop</a:t>
            </a:r>
          </a:p>
        </p:txBody>
      </p:sp>
    </p:spTree>
    <p:extLst>
      <p:ext uri="{BB962C8B-B14F-4D97-AF65-F5344CB8AC3E}">
        <p14:creationId xmlns:p14="http://schemas.microsoft.com/office/powerpoint/2010/main" val="959754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smtClean="0"/>
              <a:t> Model and Training</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29</a:t>
            </a:fld>
            <a:endParaRPr lang="en-US" dirty="0"/>
          </a:p>
        </p:txBody>
      </p:sp>
      <p:sp>
        <p:nvSpPr>
          <p:cNvPr id="8" name="Rectangle 7"/>
          <p:cNvSpPr/>
          <p:nvPr/>
        </p:nvSpPr>
        <p:spPr>
          <a:xfrm>
            <a:off x="2941483" y="2967335"/>
            <a:ext cx="6309035" cy="923330"/>
          </a:xfrm>
          <a:prstGeom prst="rect">
            <a:avLst/>
          </a:prstGeom>
        </p:spPr>
        <p:txBody>
          <a:bodyPr wrap="none">
            <a:spAutoFit/>
          </a:bodyPr>
          <a:lstStyle/>
          <a:p>
            <a:r>
              <a:rPr lang="en-US" sz="5400" dirty="0" smtClean="0">
                <a:latin typeface="Avenir Next" charset="0"/>
                <a:ea typeface="Avenir Next" charset="0"/>
                <a:cs typeface="Avenir Next" charset="0"/>
              </a:rPr>
              <a:t>Model and Training</a:t>
            </a:r>
            <a:endParaRPr lang="en-US" sz="5400" dirty="0">
              <a:latin typeface="Avenir Next" charset="0"/>
              <a:ea typeface="Avenir Next" charset="0"/>
              <a:cs typeface="Avenir Next" charset="0"/>
            </a:endParaRPr>
          </a:p>
        </p:txBody>
      </p:sp>
    </p:spTree>
    <p:extLst>
      <p:ext uri="{BB962C8B-B14F-4D97-AF65-F5344CB8AC3E}">
        <p14:creationId xmlns:p14="http://schemas.microsoft.com/office/powerpoint/2010/main" val="1728405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been talking about visual navigation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a:t>
            </a:fld>
            <a:endParaRPr lang="en-US" dirty="0"/>
          </a:p>
        </p:txBody>
      </p:sp>
      <p:sp>
        <p:nvSpPr>
          <p:cNvPr id="7" name="Rectangle 6"/>
          <p:cNvSpPr/>
          <p:nvPr/>
        </p:nvSpPr>
        <p:spPr>
          <a:xfrm>
            <a:off x="2422228" y="3260338"/>
            <a:ext cx="585417" cy="923330"/>
          </a:xfrm>
          <a:prstGeom prst="rect">
            <a:avLst/>
          </a:prstGeom>
          <a:noFill/>
        </p:spPr>
        <p:txBody>
          <a:bodyPr wrap="none" lIns="91440" tIns="45720" rIns="91440" bIns="45720">
            <a:spAutoFit/>
          </a:bodyPr>
          <a:lstStyle/>
          <a:p>
            <a:pPr algn="ctr"/>
            <a:r>
              <a:rPr lang="en-US" sz="5400" b="0" cap="none" spc="0" smtClean="0">
                <a:ln w="0"/>
                <a:solidFill>
                  <a:schemeClr val="tx1"/>
                </a:solidFill>
                <a:effectLst>
                  <a:outerShdw blurRad="38100" dist="19050" dir="2700000" algn="tl" rotWithShape="0">
                    <a:schemeClr val="dk1">
                      <a:alpha val="40000"/>
                    </a:schemeClr>
                  </a:outerShdw>
                </a:effectLst>
              </a:rPr>
              <a:t>A</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7922792" y="1025506"/>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0"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5562" y="2732260"/>
            <a:ext cx="864875" cy="1133856"/>
          </a:xfrm>
          <a:prstGeom prst="rect">
            <a:avLst/>
          </a:prstGeom>
          <a:ln w="12700">
            <a:miter lim="400000"/>
          </a:ln>
        </p:spPr>
      </p:pic>
      <p:sp>
        <p:nvSpPr>
          <p:cNvPr id="12" name="TextBox 11"/>
          <p:cNvSpPr txBox="1"/>
          <p:nvPr/>
        </p:nvSpPr>
        <p:spPr>
          <a:xfrm>
            <a:off x="7756079" y="3029505"/>
            <a:ext cx="894797" cy="461665"/>
          </a:xfrm>
          <a:prstGeom prst="rect">
            <a:avLst/>
          </a:prstGeom>
          <a:noFill/>
        </p:spPr>
        <p:txBody>
          <a:bodyPr wrap="none" rtlCol="0">
            <a:spAutoFit/>
          </a:bodyPr>
          <a:lstStyle/>
          <a:p>
            <a:r>
              <a:rPr lang="en-US" sz="2400" dirty="0" smtClean="0">
                <a:latin typeface="Avenir Next" charset="0"/>
                <a:ea typeface="Avenir Next" charset="0"/>
                <a:cs typeface="Avenir Next" charset="0"/>
              </a:rPr>
              <a:t>lamp</a:t>
            </a:r>
            <a:endParaRPr lang="en-US" sz="2400" dirty="0">
              <a:latin typeface="Avenir Next" charset="0"/>
              <a:ea typeface="Avenir Next" charset="0"/>
              <a:cs typeface="Avenir Next" charset="0"/>
            </a:endParaRPr>
          </a:p>
        </p:txBody>
      </p:sp>
      <p:sp>
        <p:nvSpPr>
          <p:cNvPr id="19" name="TextBox 18"/>
          <p:cNvSpPr txBox="1"/>
          <p:nvPr/>
        </p:nvSpPr>
        <p:spPr>
          <a:xfrm>
            <a:off x="7395339" y="2356895"/>
            <a:ext cx="1616276" cy="461665"/>
          </a:xfrm>
          <a:prstGeom prst="rect">
            <a:avLst/>
          </a:prstGeom>
          <a:noFill/>
        </p:spPr>
        <p:txBody>
          <a:bodyPr wrap="none" rtlCol="0">
            <a:spAutoFit/>
          </a:bodyPr>
          <a:lstStyle/>
          <a:p>
            <a:r>
              <a:rPr lang="en-US" sz="2400" dirty="0" smtClean="0">
                <a:latin typeface="Avenir Next" charset="0"/>
                <a:ea typeface="Avenir Next" charset="0"/>
                <a:cs typeface="Avenir Next" charset="0"/>
              </a:rPr>
              <a:t>[10m,-2m]</a:t>
            </a:r>
            <a:endParaRPr lang="en-US" sz="2400" dirty="0">
              <a:latin typeface="Avenir Next" charset="0"/>
              <a:ea typeface="Avenir Next" charset="0"/>
              <a:cs typeface="Avenir Next" charset="0"/>
            </a:endParaRP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6066" y="3951000"/>
            <a:ext cx="1954823" cy="1303867"/>
          </a:xfrm>
          <a:prstGeom prst="rect">
            <a:avLst/>
          </a:prstGeom>
          <a:ln>
            <a:solidFill>
              <a:schemeClr val="tx1"/>
            </a:solidFill>
          </a:ln>
        </p:spPr>
      </p:pic>
    </p:spTree>
    <p:extLst>
      <p:ext uri="{BB962C8B-B14F-4D97-AF65-F5344CB8AC3E}">
        <p14:creationId xmlns:p14="http://schemas.microsoft.com/office/powerpoint/2010/main" val="386501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Attentive Recurrent Agent </a:t>
            </a:r>
            <a:r>
              <a:rPr lang="mr-IN" dirty="0"/>
              <a:t>–</a:t>
            </a:r>
            <a:r>
              <a:rPr lang="en-US" dirty="0"/>
              <a:t> </a:t>
            </a:r>
            <a:r>
              <a:rPr lang="en-US" dirty="0" smtClean="0"/>
              <a:t>Context Attention</a:t>
            </a:r>
            <a:endParaRPr lang="en-US" dirty="0"/>
          </a:p>
        </p:txBody>
      </p:sp>
      <p:sp>
        <p:nvSpPr>
          <p:cNvPr id="3" name="Footer Placeholder 2"/>
          <p:cNvSpPr>
            <a:spLocks noGrp="1"/>
          </p:cNvSpPr>
          <p:nvPr>
            <p:ph type="ftr" sz="quarter" idx="3"/>
          </p:nvPr>
        </p:nvSpPr>
        <p:spPr/>
        <p:txBody>
          <a:bodyPr/>
          <a:lstStyle/>
          <a:p>
            <a:r>
              <a:rPr lang="de-DE" smtClean="0"/>
              <a:t>Fall 2019</a:t>
            </a:r>
            <a:endParaRPr lang="en-US" dirty="0"/>
          </a:p>
        </p:txBody>
      </p:sp>
      <p:sp>
        <p:nvSpPr>
          <p:cNvPr id="4" name="Slide Number Placeholder 3"/>
          <p:cNvSpPr>
            <a:spLocks noGrp="1"/>
          </p:cNvSpPr>
          <p:nvPr>
            <p:ph type="sldNum" sz="quarter" idx="4"/>
          </p:nvPr>
        </p:nvSpPr>
        <p:spPr/>
        <p:txBody>
          <a:bodyPr/>
          <a:lstStyle/>
          <a:p>
            <a:fld id="{E091FA35-6F5C-024C-BA55-01A105EB73A6}" type="slidenum">
              <a:rPr lang="en-US" smtClean="0"/>
              <a:pPr/>
              <a:t>30</a:t>
            </a:fld>
            <a:endParaRPr lang="en-US" dirty="0"/>
          </a:p>
        </p:txBody>
      </p:sp>
      <p:grpSp>
        <p:nvGrpSpPr>
          <p:cNvPr id="137" name="Group 136"/>
          <p:cNvGrpSpPr/>
          <p:nvPr/>
        </p:nvGrpSpPr>
        <p:grpSpPr>
          <a:xfrm>
            <a:off x="6135133" y="493479"/>
            <a:ext cx="2888624" cy="5614607"/>
            <a:chOff x="4922394" y="477926"/>
            <a:chExt cx="2888624" cy="5614607"/>
          </a:xfrm>
        </p:grpSpPr>
        <p:grpSp>
          <p:nvGrpSpPr>
            <p:cNvPr id="144" name="Group 143"/>
            <p:cNvGrpSpPr/>
            <p:nvPr/>
          </p:nvGrpSpPr>
          <p:grpSpPr>
            <a:xfrm>
              <a:off x="4922394" y="1339424"/>
              <a:ext cx="2888624" cy="4753109"/>
              <a:chOff x="3232401" y="255341"/>
              <a:chExt cx="3462014" cy="5696601"/>
            </a:xfrm>
          </p:grpSpPr>
          <p:pic>
            <p:nvPicPr>
              <p:cNvPr id="146" name="Picture 145"/>
              <p:cNvPicPr>
                <a:picLocks/>
              </p:cNvPicPr>
              <p:nvPr/>
            </p:nvPicPr>
            <p:blipFill rotWithShape="1">
              <a:blip r:embed="rId2" cstate="screen">
                <a:extLst>
                  <a:ext uri="{28A0092B-C50C-407E-A947-70E740481C1C}">
                    <a14:useLocalDpi xmlns:a14="http://schemas.microsoft.com/office/drawing/2010/main"/>
                  </a:ext>
                </a:extLst>
              </a:blip>
              <a:srcRect t="-1039"/>
              <a:stretch/>
            </p:blipFill>
            <p:spPr>
              <a:xfrm>
                <a:off x="4252902" y="4674921"/>
                <a:ext cx="1371600" cy="914400"/>
              </a:xfrm>
              <a:prstGeom prst="rect">
                <a:avLst/>
              </a:prstGeom>
            </p:spPr>
          </p:pic>
          <p:sp>
            <p:nvSpPr>
              <p:cNvPr id="147" name="Trapezoid 146"/>
              <p:cNvSpPr/>
              <p:nvPr/>
            </p:nvSpPr>
            <p:spPr>
              <a:xfrm>
                <a:off x="4346541" y="3710063"/>
                <a:ext cx="1184322" cy="877648"/>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prstClr val="black"/>
                    </a:solidFill>
                  </a:rPr>
                  <a:t>CNN</a:t>
                </a:r>
              </a:p>
            </p:txBody>
          </p:sp>
          <p:sp>
            <p:nvSpPr>
              <p:cNvPr id="148" name="Rectangle 147"/>
              <p:cNvSpPr/>
              <p:nvPr/>
            </p:nvSpPr>
            <p:spPr>
              <a:xfrm>
                <a:off x="4506686" y="1970466"/>
                <a:ext cx="864031" cy="56667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RNN</a:t>
                </a:r>
                <a:endParaRPr lang="en-US" dirty="0">
                  <a:solidFill>
                    <a:schemeClr val="tx1"/>
                  </a:solidFill>
                </a:endParaRPr>
              </a:p>
            </p:txBody>
          </p:sp>
          <p:cxnSp>
            <p:nvCxnSpPr>
              <p:cNvPr id="149" name="Straight Arrow Connector 148"/>
              <p:cNvCxnSpPr/>
              <p:nvPr/>
            </p:nvCxnSpPr>
            <p:spPr>
              <a:xfrm>
                <a:off x="3573710" y="2253801"/>
                <a:ext cx="9329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5370717" y="2253801"/>
                <a:ext cx="132369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V="1">
                <a:off x="4938702" y="2537136"/>
                <a:ext cx="0" cy="11729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p:cNvSpPr txBox="1"/>
                  <p:nvPr/>
                </p:nvSpPr>
                <p:spPr>
                  <a:xfrm>
                    <a:off x="3275796" y="2488205"/>
                    <a:ext cx="6731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𝑎</m:t>
                              </m:r>
                            </m:e>
                            <m:sub>
                              <m:r>
                                <a:rPr lang="en-US" b="0" i="1" smtClean="0">
                                  <a:latin typeface="Cambria Math" charset="0"/>
                                </a:rPr>
                                <m:t>𝑡</m:t>
                              </m:r>
                              <m:r>
                                <a:rPr lang="en-US" b="0" i="1" smtClean="0">
                                  <a:latin typeface="Cambria Math" charset="0"/>
                                </a:rPr>
                                <m:t>−1</m:t>
                              </m:r>
                            </m:sub>
                          </m:sSub>
                        </m:oMath>
                      </m:oMathPara>
                    </a14:m>
                    <a:endParaRPr lang="en-US" dirty="0"/>
                  </a:p>
                </p:txBody>
              </p:sp>
            </mc:Choice>
            <mc:Fallback xmlns="">
              <p:sp>
                <p:nvSpPr>
                  <p:cNvPr id="152" name="TextBox 151"/>
                  <p:cNvSpPr txBox="1">
                    <a:spLocks noRot="1" noChangeAspect="1" noMove="1" noResize="1" noEditPoints="1" noAdjustHandles="1" noChangeArrowheads="1" noChangeShapeType="1" noTextEdit="1"/>
                  </p:cNvSpPr>
                  <p:nvPr/>
                </p:nvSpPr>
                <p:spPr>
                  <a:xfrm>
                    <a:off x="3275796" y="2488205"/>
                    <a:ext cx="673197" cy="369332"/>
                  </a:xfrm>
                  <a:prstGeom prst="rect">
                    <a:avLst/>
                  </a:prstGeom>
                  <a:blipFill rotWithShape="0">
                    <a:blip r:embed="rId3"/>
                    <a:stretch>
                      <a:fillRect r="-2151"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p:cNvSpPr txBox="1"/>
                  <p:nvPr/>
                </p:nvSpPr>
                <p:spPr>
                  <a:xfrm>
                    <a:off x="4727827" y="255341"/>
                    <a:ext cx="4535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𝑎</m:t>
                              </m:r>
                            </m:e>
                            <m:sub>
                              <m:r>
                                <a:rPr lang="en-US" b="0" i="1" smtClean="0">
                                  <a:latin typeface="Cambria Math" charset="0"/>
                                </a:rPr>
                                <m:t>𝑡</m:t>
                              </m:r>
                            </m:sub>
                          </m:sSub>
                        </m:oMath>
                      </m:oMathPara>
                    </a14:m>
                    <a:endParaRPr lang="en-US" dirty="0"/>
                  </a:p>
                </p:txBody>
              </p:sp>
            </mc:Choice>
            <mc:Fallback xmlns="">
              <p:sp>
                <p:nvSpPr>
                  <p:cNvPr id="153" name="TextBox 152"/>
                  <p:cNvSpPr txBox="1">
                    <a:spLocks noRot="1" noChangeAspect="1" noMove="1" noResize="1" noEditPoints="1" noAdjustHandles="1" noChangeArrowheads="1" noChangeShapeType="1" noTextEdit="1"/>
                  </p:cNvSpPr>
                  <p:nvPr/>
                </p:nvSpPr>
                <p:spPr>
                  <a:xfrm>
                    <a:off x="4727827" y="255341"/>
                    <a:ext cx="453585" cy="369332"/>
                  </a:xfrm>
                  <a:prstGeom prst="rect">
                    <a:avLst/>
                  </a:prstGeom>
                  <a:blipFill rotWithShape="0">
                    <a:blip r:embed="rId4"/>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p:cNvSpPr txBox="1"/>
                  <p:nvPr/>
                </p:nvSpPr>
                <p:spPr>
                  <a:xfrm>
                    <a:off x="4810591" y="5500415"/>
                    <a:ext cx="3999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𝑡</m:t>
                              </m:r>
                            </m:sub>
                          </m:sSub>
                        </m:oMath>
                      </m:oMathPara>
                    </a14:m>
                    <a:endParaRPr lang="en-US" dirty="0"/>
                  </a:p>
                </p:txBody>
              </p:sp>
            </mc:Choice>
            <mc:Fallback xmlns="">
              <p:sp>
                <p:nvSpPr>
                  <p:cNvPr id="154" name="TextBox 153"/>
                  <p:cNvSpPr txBox="1">
                    <a:spLocks noRot="1" noChangeAspect="1" noMove="1" noResize="1" noEditPoints="1" noAdjustHandles="1" noChangeArrowheads="1" noChangeShapeType="1" noTextEdit="1"/>
                  </p:cNvSpPr>
                  <p:nvPr/>
                </p:nvSpPr>
                <p:spPr>
                  <a:xfrm>
                    <a:off x="4810591" y="5500415"/>
                    <a:ext cx="399981" cy="369332"/>
                  </a:xfrm>
                  <a:prstGeom prst="rect">
                    <a:avLst/>
                  </a:prstGeom>
                  <a:blipFill rotWithShape="0">
                    <a:blip r:embed="rId5"/>
                    <a:stretch>
                      <a:fillRect b="-17647"/>
                    </a:stretch>
                  </a:blipFill>
                </p:spPr>
                <p:txBody>
                  <a:bodyPr/>
                  <a:lstStyle/>
                  <a:p>
                    <a:r>
                      <a:rPr lang="en-US">
                        <a:noFill/>
                      </a:rPr>
                      <a:t> </a:t>
                    </a:r>
                  </a:p>
                </p:txBody>
              </p:sp>
            </mc:Fallback>
          </mc:AlternateContent>
          <p:sp>
            <p:nvSpPr>
              <p:cNvPr id="155" name="Rectangle 154"/>
              <p:cNvSpPr/>
              <p:nvPr/>
            </p:nvSpPr>
            <p:spPr>
              <a:xfrm>
                <a:off x="4001728" y="360727"/>
                <a:ext cx="1744731" cy="5591215"/>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Arrow Connector 155"/>
              <p:cNvCxnSpPr/>
              <p:nvPr/>
            </p:nvCxnSpPr>
            <p:spPr>
              <a:xfrm flipV="1">
                <a:off x="4933808" y="639956"/>
                <a:ext cx="0" cy="2191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3704829" y="2338471"/>
                <a:ext cx="1155190" cy="334401"/>
                <a:chOff x="2614684" y="2723377"/>
                <a:chExt cx="1155190" cy="334401"/>
              </a:xfrm>
            </p:grpSpPr>
            <p:cxnSp>
              <p:nvCxnSpPr>
                <p:cNvPr id="162" name="Elbow Connector 161"/>
                <p:cNvCxnSpPr/>
                <p:nvPr/>
              </p:nvCxnSpPr>
              <p:spPr>
                <a:xfrm flipV="1">
                  <a:off x="2614684" y="2922043"/>
                  <a:ext cx="989709" cy="13573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a:off x="3528218" y="2723377"/>
                  <a:ext cx="241656" cy="202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58" name="TextBox 157"/>
                  <p:cNvSpPr txBox="1"/>
                  <p:nvPr/>
                </p:nvSpPr>
                <p:spPr>
                  <a:xfrm>
                    <a:off x="3232401" y="1830134"/>
                    <a:ext cx="877910" cy="4426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r>
                                <a:rPr lang="en-US" b="0" i="1" smtClean="0">
                                  <a:latin typeface="Cambria Math" charset="0"/>
                                </a:rPr>
                                <m:t>′</m:t>
                              </m:r>
                            </m:e>
                            <m:sub>
                              <m:r>
                                <a:rPr lang="en-US" b="0" i="1" smtClean="0">
                                  <a:latin typeface="Cambria Math" charset="0"/>
                                </a:rPr>
                                <m:t>𝑡</m:t>
                              </m:r>
                              <m:r>
                                <a:rPr lang="en-US" b="0" i="1" smtClean="0">
                                  <a:latin typeface="Cambria Math" charset="0"/>
                                </a:rPr>
                                <m:t>−1</m:t>
                              </m:r>
                            </m:sub>
                          </m:sSub>
                        </m:oMath>
                      </m:oMathPara>
                    </a14:m>
                    <a:endParaRPr lang="en-US" dirty="0"/>
                  </a:p>
                </p:txBody>
              </p:sp>
            </mc:Choice>
            <mc:Fallback xmlns="">
              <p:sp>
                <p:nvSpPr>
                  <p:cNvPr id="158" name="TextBox 157"/>
                  <p:cNvSpPr txBox="1">
                    <a:spLocks noRot="1" noChangeAspect="1" noMove="1" noResize="1" noEditPoints="1" noAdjustHandles="1" noChangeArrowheads="1" noChangeShapeType="1" noTextEdit="1"/>
                  </p:cNvSpPr>
                  <p:nvPr/>
                </p:nvSpPr>
                <p:spPr>
                  <a:xfrm>
                    <a:off x="3232401" y="1830134"/>
                    <a:ext cx="877910" cy="442644"/>
                  </a:xfrm>
                  <a:prstGeom prst="rect">
                    <a:avLst/>
                  </a:prstGeom>
                  <a:blipFill rotWithShape="0">
                    <a:blip r:embed="rId6"/>
                    <a:stretch>
                      <a:fillRect/>
                    </a:stretch>
                  </a:blipFill>
                </p:spPr>
                <p:txBody>
                  <a:bodyPr/>
                  <a:lstStyle/>
                  <a:p>
                    <a:r>
                      <a:rPr lang="en-US">
                        <a:noFill/>
                      </a:rPr>
                      <a:t> </a:t>
                    </a:r>
                  </a:p>
                </p:txBody>
              </p:sp>
            </mc:Fallback>
          </mc:AlternateContent>
          <p:sp>
            <p:nvSpPr>
              <p:cNvPr id="159" name="Rectangle 158"/>
              <p:cNvSpPr/>
              <p:nvPr/>
            </p:nvSpPr>
            <p:spPr>
              <a:xfrm>
                <a:off x="4506687" y="853050"/>
                <a:ext cx="864031" cy="31466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FC</a:t>
                </a:r>
                <a:endParaRPr lang="en-US" dirty="0">
                  <a:solidFill>
                    <a:schemeClr val="tx1"/>
                  </a:solidFill>
                </a:endParaRPr>
              </a:p>
            </p:txBody>
          </p:sp>
          <p:cxnSp>
            <p:nvCxnSpPr>
              <p:cNvPr id="160" name="Elbow Connector 159"/>
              <p:cNvCxnSpPr/>
              <p:nvPr/>
            </p:nvCxnSpPr>
            <p:spPr>
              <a:xfrm flipH="1" flipV="1">
                <a:off x="4938703" y="1166371"/>
                <a:ext cx="432015" cy="1095908"/>
              </a:xfrm>
              <a:prstGeom prst="bentConnector4">
                <a:avLst>
                  <a:gd name="adj1" fmla="val -52915"/>
                  <a:gd name="adj2" fmla="val 5842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TextBox 160"/>
                  <p:cNvSpPr txBox="1"/>
                  <p:nvPr/>
                </p:nvSpPr>
                <p:spPr>
                  <a:xfrm>
                    <a:off x="5846334" y="1871080"/>
                    <a:ext cx="614707" cy="4426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r>
                                <a:rPr lang="en-US" b="0" i="1" smtClean="0">
                                  <a:latin typeface="Cambria Math" charset="0"/>
                                </a:rPr>
                                <m:t>′</m:t>
                              </m:r>
                            </m:e>
                            <m:sub>
                              <m:r>
                                <a:rPr lang="en-US" b="0" i="1" smtClean="0">
                                  <a:latin typeface="Cambria Math" charset="0"/>
                                </a:rPr>
                                <m:t>𝑡</m:t>
                              </m:r>
                            </m:sub>
                          </m:sSub>
                        </m:oMath>
                      </m:oMathPara>
                    </a14:m>
                    <a:endParaRPr lang="en-US" dirty="0"/>
                  </a:p>
                </p:txBody>
              </p:sp>
            </mc:Choice>
            <mc:Fallback xmlns="">
              <p:sp>
                <p:nvSpPr>
                  <p:cNvPr id="161" name="TextBox 160"/>
                  <p:cNvSpPr txBox="1">
                    <a:spLocks noRot="1" noChangeAspect="1" noMove="1" noResize="1" noEditPoints="1" noAdjustHandles="1" noChangeArrowheads="1" noChangeShapeType="1" noTextEdit="1"/>
                  </p:cNvSpPr>
                  <p:nvPr/>
                </p:nvSpPr>
                <p:spPr>
                  <a:xfrm>
                    <a:off x="5846334" y="1871080"/>
                    <a:ext cx="614707" cy="442644"/>
                  </a:xfrm>
                  <a:prstGeom prst="rect">
                    <a:avLst/>
                  </a:prstGeom>
                  <a:blipFill rotWithShape="0">
                    <a:blip r:embed="rId7"/>
                    <a:stretch>
                      <a:fillRect/>
                    </a:stretch>
                  </a:blipFill>
                </p:spPr>
                <p:txBody>
                  <a:bodyPr/>
                  <a:lstStyle/>
                  <a:p>
                    <a:r>
                      <a:rPr lang="en-US">
                        <a:noFill/>
                      </a:rPr>
                      <a:t> </a:t>
                    </a:r>
                  </a:p>
                </p:txBody>
              </p:sp>
            </mc:Fallback>
          </mc:AlternateContent>
        </p:grpSp>
        <p:sp>
          <p:nvSpPr>
            <p:cNvPr id="145" name="TextBox 144"/>
            <p:cNvSpPr txBox="1"/>
            <p:nvPr/>
          </p:nvSpPr>
          <p:spPr>
            <a:xfrm>
              <a:off x="5205049" y="477926"/>
              <a:ext cx="2308645" cy="646331"/>
            </a:xfrm>
            <a:prstGeom prst="rect">
              <a:avLst/>
            </a:prstGeom>
            <a:noFill/>
          </p:spPr>
          <p:txBody>
            <a:bodyPr wrap="none" rtlCol="0">
              <a:spAutoFit/>
            </a:bodyPr>
            <a:lstStyle/>
            <a:p>
              <a:pPr algn="ctr"/>
              <a:r>
                <a:rPr lang="en-US" dirty="0" smtClean="0">
                  <a:latin typeface="Avenir Medium" charset="0"/>
                  <a:ea typeface="Avenir Medium" charset="0"/>
                  <a:cs typeface="Avenir Medium" charset="0"/>
                </a:rPr>
                <a:t>Recurrent</a:t>
              </a:r>
            </a:p>
            <a:p>
              <a:pPr algn="ctr"/>
              <a:r>
                <a:rPr lang="en-US" dirty="0" smtClean="0">
                  <a:latin typeface="Avenir Medium" charset="0"/>
                  <a:ea typeface="Avenir Medium" charset="0"/>
                  <a:cs typeface="Avenir Medium" charset="0"/>
                </a:rPr>
                <a:t>+ Context Attention</a:t>
              </a:r>
              <a:endParaRPr lang="en-US" dirty="0">
                <a:latin typeface="Avenir Medium" charset="0"/>
                <a:ea typeface="Avenir Medium" charset="0"/>
                <a:cs typeface="Avenir Medium" charset="0"/>
              </a:endParaRPr>
            </a:p>
          </p:txBody>
        </p:sp>
      </p:grpSp>
      <p:grpSp>
        <p:nvGrpSpPr>
          <p:cNvPr id="71" name="Group 70"/>
          <p:cNvGrpSpPr/>
          <p:nvPr/>
        </p:nvGrpSpPr>
        <p:grpSpPr>
          <a:xfrm>
            <a:off x="2465276" y="846689"/>
            <a:ext cx="1976545" cy="5084617"/>
            <a:chOff x="2465276" y="846689"/>
            <a:chExt cx="1976545" cy="5084617"/>
          </a:xfrm>
        </p:grpSpPr>
        <p:sp>
          <p:nvSpPr>
            <p:cNvPr id="81" name="Rounded Rectangle 80"/>
            <p:cNvSpPr/>
            <p:nvPr/>
          </p:nvSpPr>
          <p:spPr>
            <a:xfrm>
              <a:off x="2465276" y="846689"/>
              <a:ext cx="1976545" cy="5084617"/>
            </a:xfrm>
            <a:prstGeom prst="roundRect">
              <a:avLst>
                <a:gd name="adj" fmla="val 7968"/>
              </a:avLst>
            </a:prstGeom>
            <a:solidFill>
              <a:srgbClr val="DAC8E8"/>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smtClean="0">
                  <a:solidFill>
                    <a:schemeClr val="tx1"/>
                  </a:solidFill>
                  <a:latin typeface="Avenir Heavy" charset="0"/>
                  <a:ea typeface="Avenir Heavy" charset="0"/>
                  <a:cs typeface="Avenir Heavy" charset="0"/>
                </a:rPr>
                <a:t>Context Encoder</a:t>
              </a:r>
              <a:endParaRPr lang="en-US" sz="1600" b="1" dirty="0">
                <a:solidFill>
                  <a:schemeClr val="tx1"/>
                </a:solidFill>
                <a:latin typeface="Avenir Heavy" charset="0"/>
                <a:ea typeface="Avenir Heavy" charset="0"/>
                <a:cs typeface="Avenir Heavy" charset="0"/>
              </a:endParaRPr>
            </a:p>
          </p:txBody>
        </p:sp>
        <p:sp>
          <p:nvSpPr>
            <p:cNvPr id="82" name="Rectangle 81"/>
            <p:cNvSpPr/>
            <p:nvPr/>
          </p:nvSpPr>
          <p:spPr>
            <a:xfrm>
              <a:off x="3381330" y="1480126"/>
              <a:ext cx="864031" cy="566670"/>
            </a:xfrm>
            <a:prstGeom prst="rect">
              <a:avLst/>
            </a:prstGeom>
            <a:solidFill>
              <a:srgbClr val="B58BD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RNN</a:t>
              </a:r>
              <a:endParaRPr lang="en-US" dirty="0">
                <a:solidFill>
                  <a:schemeClr val="tx1"/>
                </a:solidFill>
              </a:endParaRPr>
            </a:p>
          </p:txBody>
        </p:sp>
        <p:sp>
          <p:nvSpPr>
            <p:cNvPr id="83" name="Rectangle 82"/>
            <p:cNvSpPr/>
            <p:nvPr/>
          </p:nvSpPr>
          <p:spPr>
            <a:xfrm>
              <a:off x="3381329" y="2253801"/>
              <a:ext cx="864031" cy="566670"/>
            </a:xfrm>
            <a:prstGeom prst="rect">
              <a:avLst/>
            </a:prstGeom>
            <a:solidFill>
              <a:srgbClr val="B58BD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RNN</a:t>
              </a:r>
              <a:endParaRPr lang="en-US" dirty="0">
                <a:solidFill>
                  <a:schemeClr val="tx1"/>
                </a:solidFill>
              </a:endParaRPr>
            </a:p>
          </p:txBody>
        </p:sp>
        <p:sp>
          <p:nvSpPr>
            <p:cNvPr id="84" name="Rectangle 83"/>
            <p:cNvSpPr/>
            <p:nvPr/>
          </p:nvSpPr>
          <p:spPr>
            <a:xfrm>
              <a:off x="3381328" y="4796450"/>
              <a:ext cx="864031" cy="566670"/>
            </a:xfrm>
            <a:prstGeom prst="rect">
              <a:avLst/>
            </a:prstGeom>
            <a:solidFill>
              <a:srgbClr val="B58BD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RNN</a:t>
              </a:r>
              <a:endParaRPr lang="en-US" dirty="0">
                <a:solidFill>
                  <a:schemeClr val="tx1"/>
                </a:solidFill>
              </a:endParaRPr>
            </a:p>
          </p:txBody>
        </p:sp>
        <p:sp>
          <p:nvSpPr>
            <p:cNvPr id="85" name="TextBox 84"/>
            <p:cNvSpPr txBox="1"/>
            <p:nvPr/>
          </p:nvSpPr>
          <p:spPr>
            <a:xfrm>
              <a:off x="2546621" y="1546730"/>
              <a:ext cx="652743" cy="369332"/>
            </a:xfrm>
            <a:prstGeom prst="rect">
              <a:avLst/>
            </a:prstGeom>
            <a:noFill/>
          </p:spPr>
          <p:txBody>
            <a:bodyPr wrap="none" rtlCol="0">
              <a:spAutoFit/>
            </a:bodyPr>
            <a:lstStyle/>
            <a:p>
              <a:pPr algn="ctr"/>
              <a:r>
                <a:rPr lang="en-US" dirty="0" smtClean="0">
                  <a:latin typeface="American Typewriter" charset="0"/>
                  <a:ea typeface="American Typewriter" charset="0"/>
                  <a:cs typeface="American Typewriter" charset="0"/>
                </a:rPr>
                <a:t>Exit</a:t>
              </a:r>
              <a:endParaRPr lang="en-US" dirty="0">
                <a:latin typeface="American Typewriter" charset="0"/>
                <a:ea typeface="American Typewriter" charset="0"/>
                <a:cs typeface="American Typewriter" charset="0"/>
              </a:endParaRPr>
            </a:p>
          </p:txBody>
        </p:sp>
        <p:sp>
          <p:nvSpPr>
            <p:cNvPr id="86" name="Rectangle 85"/>
            <p:cNvSpPr/>
            <p:nvPr/>
          </p:nvSpPr>
          <p:spPr>
            <a:xfrm>
              <a:off x="2670943" y="2329207"/>
              <a:ext cx="589558" cy="369332"/>
            </a:xfrm>
            <a:prstGeom prst="rect">
              <a:avLst/>
            </a:prstGeom>
          </p:spPr>
          <p:txBody>
            <a:bodyPr wrap="square">
              <a:spAutoFit/>
            </a:bodyPr>
            <a:lstStyle/>
            <a:p>
              <a:pPr algn="ctr"/>
              <a:r>
                <a:rPr lang="en-US" smtClean="0">
                  <a:latin typeface="American Typewriter" charset="0"/>
                  <a:ea typeface="American Typewriter" charset="0"/>
                  <a:cs typeface="American Typewriter" charset="0"/>
                </a:rPr>
                <a:t>the</a:t>
              </a:r>
              <a:endParaRPr lang="en-US" dirty="0">
                <a:latin typeface="American Typewriter" charset="0"/>
                <a:ea typeface="American Typewriter" charset="0"/>
                <a:cs typeface="American Typewriter" charset="0"/>
              </a:endParaRPr>
            </a:p>
          </p:txBody>
        </p:sp>
        <p:sp>
          <p:nvSpPr>
            <p:cNvPr id="87" name="Rectangle 86"/>
            <p:cNvSpPr/>
            <p:nvPr/>
          </p:nvSpPr>
          <p:spPr>
            <a:xfrm>
              <a:off x="2580417" y="4895119"/>
              <a:ext cx="793245" cy="369332"/>
            </a:xfrm>
            <a:prstGeom prst="rect">
              <a:avLst/>
            </a:prstGeom>
          </p:spPr>
          <p:txBody>
            <a:bodyPr wrap="square">
              <a:spAutoFit/>
            </a:bodyPr>
            <a:lstStyle/>
            <a:p>
              <a:r>
                <a:rPr lang="en-US" smtClean="0">
                  <a:latin typeface="American Typewriter" charset="0"/>
                  <a:ea typeface="American Typewriter" charset="0"/>
                  <a:cs typeface="American Typewriter" charset="0"/>
                </a:rPr>
                <a:t>wait.</a:t>
              </a:r>
              <a:endParaRPr lang="en-US" dirty="0">
                <a:latin typeface="American Typewriter" charset="0"/>
                <a:ea typeface="American Typewriter" charset="0"/>
                <a:cs typeface="American Typewriter" charset="0"/>
              </a:endParaRPr>
            </a:p>
          </p:txBody>
        </p:sp>
        <p:sp>
          <p:nvSpPr>
            <p:cNvPr id="88" name="TextBox 87"/>
            <p:cNvSpPr txBox="1"/>
            <p:nvPr/>
          </p:nvSpPr>
          <p:spPr>
            <a:xfrm>
              <a:off x="3672552" y="3600711"/>
              <a:ext cx="280846" cy="415498"/>
            </a:xfrm>
            <a:prstGeom prst="rect">
              <a:avLst/>
            </a:prstGeom>
            <a:noFill/>
          </p:spPr>
          <p:txBody>
            <a:bodyPr wrap="none" rtlCol="0">
              <a:spAutoFit/>
            </a:bodyPr>
            <a:lstStyle/>
            <a:p>
              <a:pPr>
                <a:lnSpc>
                  <a:spcPct val="25000"/>
                </a:lnSpc>
              </a:pPr>
              <a:r>
                <a:rPr lang="en-US" sz="2800" b="1" dirty="0" smtClean="0"/>
                <a:t>.</a:t>
              </a:r>
            </a:p>
            <a:p>
              <a:pPr>
                <a:lnSpc>
                  <a:spcPct val="25000"/>
                </a:lnSpc>
              </a:pPr>
              <a:r>
                <a:rPr lang="en-US" sz="2800" b="1" dirty="0" smtClean="0"/>
                <a:t>.</a:t>
              </a:r>
            </a:p>
            <a:p>
              <a:pPr>
                <a:lnSpc>
                  <a:spcPct val="25000"/>
                </a:lnSpc>
              </a:pPr>
              <a:r>
                <a:rPr lang="en-US" sz="2800" b="1" dirty="0"/>
                <a:t>.</a:t>
              </a:r>
            </a:p>
          </p:txBody>
        </p:sp>
        <p:sp>
          <p:nvSpPr>
            <p:cNvPr id="89" name="TextBox 88"/>
            <p:cNvSpPr txBox="1"/>
            <p:nvPr/>
          </p:nvSpPr>
          <p:spPr>
            <a:xfrm>
              <a:off x="2821673" y="3600711"/>
              <a:ext cx="280846" cy="415498"/>
            </a:xfrm>
            <a:prstGeom prst="rect">
              <a:avLst/>
            </a:prstGeom>
            <a:noFill/>
          </p:spPr>
          <p:txBody>
            <a:bodyPr wrap="none" rtlCol="0">
              <a:spAutoFit/>
            </a:bodyPr>
            <a:lstStyle/>
            <a:p>
              <a:pPr>
                <a:lnSpc>
                  <a:spcPct val="25000"/>
                </a:lnSpc>
              </a:pPr>
              <a:r>
                <a:rPr lang="en-US" sz="2800" b="1" dirty="0" smtClean="0"/>
                <a:t>.</a:t>
              </a:r>
            </a:p>
            <a:p>
              <a:pPr>
                <a:lnSpc>
                  <a:spcPct val="25000"/>
                </a:lnSpc>
              </a:pPr>
              <a:r>
                <a:rPr lang="en-US" sz="2800" b="1" dirty="0" smtClean="0"/>
                <a:t>.</a:t>
              </a:r>
            </a:p>
            <a:p>
              <a:pPr>
                <a:lnSpc>
                  <a:spcPct val="25000"/>
                </a:lnSpc>
              </a:pPr>
              <a:r>
                <a:rPr lang="en-US" sz="2800" b="1" dirty="0"/>
                <a:t>.</a:t>
              </a:r>
            </a:p>
          </p:txBody>
        </p:sp>
        <p:cxnSp>
          <p:nvCxnSpPr>
            <p:cNvPr id="90" name="Straight Arrow Connector 89"/>
            <p:cNvCxnSpPr/>
            <p:nvPr/>
          </p:nvCxnSpPr>
          <p:spPr>
            <a:xfrm flipH="1" flipV="1">
              <a:off x="3813345" y="2046796"/>
              <a:ext cx="1" cy="207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flipV="1">
              <a:off x="3812975" y="2820471"/>
              <a:ext cx="370" cy="780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3812975" y="4016209"/>
              <a:ext cx="369" cy="7802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1" name="TextBox 100"/>
              <p:cNvSpPr txBox="1"/>
              <p:nvPr/>
            </p:nvSpPr>
            <p:spPr>
              <a:xfrm>
                <a:off x="4727852" y="4895119"/>
                <a:ext cx="473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0</m:t>
                          </m:r>
                        </m:sub>
                      </m:sSub>
                    </m:oMath>
                  </m:oMathPara>
                </a14:m>
                <a:endParaRPr lang="en-US"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727852" y="4895119"/>
                <a:ext cx="473143" cy="369332"/>
              </a:xfrm>
              <a:prstGeom prst="rect">
                <a:avLst/>
              </a:prstGeom>
              <a:blipFill rotWithShape="0">
                <a:blip r:embed="rId8"/>
                <a:stretch>
                  <a:fillRect/>
                </a:stretch>
              </a:blipFill>
            </p:spPr>
            <p:txBody>
              <a:bodyPr/>
              <a:lstStyle/>
              <a:p>
                <a:r>
                  <a:rPr lang="en-US">
                    <a:noFill/>
                  </a:rPr>
                  <a:t> </a:t>
                </a:r>
              </a:p>
            </p:txBody>
          </p:sp>
        </mc:Fallback>
      </mc:AlternateContent>
      <p:cxnSp>
        <p:nvCxnSpPr>
          <p:cNvPr id="102" name="Straight Arrow Connector 101"/>
          <p:cNvCxnSpPr/>
          <p:nvPr/>
        </p:nvCxnSpPr>
        <p:spPr>
          <a:xfrm>
            <a:off x="4244862" y="5079785"/>
            <a:ext cx="4829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245361" y="1578795"/>
            <a:ext cx="1195429" cy="2437414"/>
            <a:chOff x="4245361" y="1578795"/>
            <a:chExt cx="1195429" cy="2437414"/>
          </a:xfrm>
        </p:grpSpPr>
        <mc:AlternateContent xmlns:mc="http://schemas.openxmlformats.org/markup-compatibility/2006" xmlns:a14="http://schemas.microsoft.com/office/drawing/2010/main">
          <mc:Choice Requires="a14">
            <p:sp>
              <p:nvSpPr>
                <p:cNvPr id="93" name="TextBox 92"/>
                <p:cNvSpPr txBox="1"/>
                <p:nvPr/>
              </p:nvSpPr>
              <p:spPr>
                <a:xfrm>
                  <a:off x="4728351" y="1578795"/>
                  <a:ext cx="4928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𝑇</m:t>
                            </m:r>
                          </m:sub>
                        </m:sSub>
                      </m:oMath>
                    </m:oMathPara>
                  </a14:m>
                  <a:endParaRPr lang="en-US" dirty="0"/>
                </a:p>
              </p:txBody>
            </p:sp>
          </mc:Choice>
          <mc:Fallback xmlns="">
            <p:sp>
              <p:nvSpPr>
                <p:cNvPr id="93" name="TextBox 92"/>
                <p:cNvSpPr txBox="1">
                  <a:spLocks noRot="1" noChangeAspect="1" noMove="1" noResize="1" noEditPoints="1" noAdjustHandles="1" noChangeArrowheads="1" noChangeShapeType="1" noTextEdit="1"/>
                </p:cNvSpPr>
                <p:nvPr/>
              </p:nvSpPr>
              <p:spPr>
                <a:xfrm>
                  <a:off x="4728351" y="1578795"/>
                  <a:ext cx="492827" cy="369332"/>
                </a:xfrm>
                <a:prstGeom prst="rect">
                  <a:avLst/>
                </a:prstGeom>
                <a:blipFill rotWithShape="0">
                  <a:blip r:embed="rId9"/>
                  <a:stretch>
                    <a:fillRect/>
                  </a:stretch>
                </a:blipFill>
              </p:spPr>
              <p:txBody>
                <a:bodyPr/>
                <a:lstStyle/>
                <a:p>
                  <a:r>
                    <a:rPr lang="en-US">
                      <a:noFill/>
                    </a:rPr>
                    <a:t> </a:t>
                  </a:r>
                </a:p>
              </p:txBody>
            </p:sp>
          </mc:Fallback>
        </mc:AlternateContent>
        <p:cxnSp>
          <p:nvCxnSpPr>
            <p:cNvPr id="94" name="Straight Arrow Connector 93"/>
            <p:cNvCxnSpPr>
              <a:stCxn id="82" idx="3"/>
              <a:endCxn id="93" idx="1"/>
            </p:cNvCxnSpPr>
            <p:nvPr/>
          </p:nvCxnSpPr>
          <p:spPr>
            <a:xfrm>
              <a:off x="4245361" y="1763461"/>
              <a:ext cx="4829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extBox 98"/>
                <p:cNvSpPr txBox="1"/>
                <p:nvPr/>
              </p:nvSpPr>
              <p:spPr>
                <a:xfrm>
                  <a:off x="4728351" y="2329207"/>
                  <a:ext cx="712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𝑇</m:t>
                            </m:r>
                            <m:r>
                              <a:rPr lang="en-US" b="0" i="1" smtClean="0">
                                <a:latin typeface="Cambria Math" charset="0"/>
                              </a:rPr>
                              <m:t>−1</m:t>
                            </m:r>
                          </m:sub>
                        </m:sSub>
                      </m:oMath>
                    </m:oMathPara>
                  </a14:m>
                  <a:endParaRPr lang="en-US" dirty="0"/>
                </a:p>
              </p:txBody>
            </p:sp>
          </mc:Choice>
          <mc:Fallback xmlns="">
            <p:sp>
              <p:nvSpPr>
                <p:cNvPr id="99" name="TextBox 98"/>
                <p:cNvSpPr txBox="1">
                  <a:spLocks noRot="1" noChangeAspect="1" noMove="1" noResize="1" noEditPoints="1" noAdjustHandles="1" noChangeArrowheads="1" noChangeShapeType="1" noTextEdit="1"/>
                </p:cNvSpPr>
                <p:nvPr/>
              </p:nvSpPr>
              <p:spPr>
                <a:xfrm>
                  <a:off x="4728351" y="2329207"/>
                  <a:ext cx="712439" cy="369332"/>
                </a:xfrm>
                <a:prstGeom prst="rect">
                  <a:avLst/>
                </a:prstGeom>
                <a:blipFill rotWithShape="0">
                  <a:blip r:embed="rId10"/>
                  <a:stretch>
                    <a:fillRect/>
                  </a:stretch>
                </a:blipFill>
              </p:spPr>
              <p:txBody>
                <a:bodyPr/>
                <a:lstStyle/>
                <a:p>
                  <a:r>
                    <a:rPr lang="en-US">
                      <a:noFill/>
                    </a:rPr>
                    <a:t> </a:t>
                  </a:r>
                </a:p>
              </p:txBody>
            </p:sp>
          </mc:Fallback>
        </mc:AlternateContent>
        <p:cxnSp>
          <p:nvCxnSpPr>
            <p:cNvPr id="100" name="Straight Arrow Connector 99"/>
            <p:cNvCxnSpPr/>
            <p:nvPr/>
          </p:nvCxnSpPr>
          <p:spPr>
            <a:xfrm>
              <a:off x="4245361" y="2513873"/>
              <a:ext cx="4829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4854700" y="3600711"/>
              <a:ext cx="280846" cy="415498"/>
            </a:xfrm>
            <a:prstGeom prst="rect">
              <a:avLst/>
            </a:prstGeom>
            <a:noFill/>
          </p:spPr>
          <p:txBody>
            <a:bodyPr wrap="none" rtlCol="0">
              <a:spAutoFit/>
            </a:bodyPr>
            <a:lstStyle/>
            <a:p>
              <a:pPr>
                <a:lnSpc>
                  <a:spcPct val="25000"/>
                </a:lnSpc>
              </a:pPr>
              <a:r>
                <a:rPr lang="en-US" sz="2800" b="1" dirty="0" smtClean="0"/>
                <a:t>.</a:t>
              </a:r>
            </a:p>
            <a:p>
              <a:pPr>
                <a:lnSpc>
                  <a:spcPct val="25000"/>
                </a:lnSpc>
              </a:pPr>
              <a:r>
                <a:rPr lang="en-US" sz="2800" b="1" dirty="0" smtClean="0"/>
                <a:t>.</a:t>
              </a:r>
            </a:p>
            <a:p>
              <a:pPr>
                <a:lnSpc>
                  <a:spcPct val="25000"/>
                </a:lnSpc>
              </a:pPr>
              <a:r>
                <a:rPr lang="en-US" sz="2800" b="1" dirty="0"/>
                <a:t>.</a:t>
              </a:r>
            </a:p>
          </p:txBody>
        </p:sp>
      </p:grpSp>
      <p:sp>
        <p:nvSpPr>
          <p:cNvPr id="107" name="Rectangle 106"/>
          <p:cNvSpPr/>
          <p:nvPr/>
        </p:nvSpPr>
        <p:spPr>
          <a:xfrm>
            <a:off x="5659832" y="2285575"/>
            <a:ext cx="936978" cy="39369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Attention</a:t>
            </a:r>
            <a:endParaRPr lang="en-US" sz="1400" dirty="0">
              <a:solidFill>
                <a:schemeClr val="tx1"/>
              </a:solidFill>
            </a:endParaRPr>
          </a:p>
        </p:txBody>
      </p:sp>
      <p:cxnSp>
        <p:nvCxnSpPr>
          <p:cNvPr id="108" name="Elbow Connector 107"/>
          <p:cNvCxnSpPr>
            <a:stCxn id="93" idx="3"/>
            <a:endCxn id="107" idx="2"/>
          </p:cNvCxnSpPr>
          <p:nvPr/>
        </p:nvCxnSpPr>
        <p:spPr>
          <a:xfrm>
            <a:off x="5221178" y="1763461"/>
            <a:ext cx="907143" cy="915812"/>
          </a:xfrm>
          <a:prstGeom prst="bentConnector4">
            <a:avLst>
              <a:gd name="adj1" fmla="val 24178"/>
              <a:gd name="adj2" fmla="val 12496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stCxn id="101" idx="3"/>
            <a:endCxn id="107" idx="2"/>
          </p:cNvCxnSpPr>
          <p:nvPr/>
        </p:nvCxnSpPr>
        <p:spPr>
          <a:xfrm flipV="1">
            <a:off x="5200995" y="2679273"/>
            <a:ext cx="927326" cy="240051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Elbow Connector 133"/>
          <p:cNvCxnSpPr/>
          <p:nvPr/>
        </p:nvCxnSpPr>
        <p:spPr>
          <a:xfrm flipH="1">
            <a:off x="6596810" y="2498085"/>
            <a:ext cx="14172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Elbow Connector 163"/>
          <p:cNvCxnSpPr/>
          <p:nvPr/>
        </p:nvCxnSpPr>
        <p:spPr>
          <a:xfrm rot="5400000" flipH="1" flipV="1">
            <a:off x="6701112" y="1560829"/>
            <a:ext cx="169333" cy="1280160"/>
          </a:xfrm>
          <a:prstGeom prst="bentConnector3">
            <a:avLst>
              <a:gd name="adj1" fmla="val 2634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TextBox 164"/>
              <p:cNvSpPr txBox="1"/>
              <p:nvPr/>
            </p:nvSpPr>
            <p:spPr>
              <a:xfrm>
                <a:off x="6192732" y="1858389"/>
                <a:ext cx="4255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𝑐</m:t>
                          </m:r>
                        </m:e>
                        <m:sub>
                          <m:r>
                            <a:rPr lang="en-US" b="0" i="1" smtClean="0">
                              <a:latin typeface="Cambria Math" charset="0"/>
                            </a:rPr>
                            <m:t>𝑡</m:t>
                          </m:r>
                        </m:sub>
                      </m:sSub>
                    </m:oMath>
                  </m:oMathPara>
                </a14:m>
                <a:endParaRPr lang="en-US" dirty="0"/>
              </a:p>
            </p:txBody>
          </p:sp>
        </mc:Choice>
        <mc:Fallback xmlns="">
          <p:sp>
            <p:nvSpPr>
              <p:cNvPr id="165" name="TextBox 164"/>
              <p:cNvSpPr txBox="1">
                <a:spLocks noRot="1" noChangeAspect="1" noMove="1" noResize="1" noEditPoints="1" noAdjustHandles="1" noChangeArrowheads="1" noChangeShapeType="1" noTextEdit="1"/>
              </p:cNvSpPr>
              <p:nvPr/>
            </p:nvSpPr>
            <p:spPr>
              <a:xfrm>
                <a:off x="6192732" y="1858389"/>
                <a:ext cx="425501" cy="369332"/>
              </a:xfrm>
              <a:prstGeom prst="rect">
                <a:avLst/>
              </a:prstGeom>
              <a:blipFill rotWithShape="0">
                <a:blip r:embed="rId11"/>
                <a:stretch>
                  <a:fillRect/>
                </a:stretch>
              </a:blipFill>
            </p:spPr>
            <p:txBody>
              <a:bodyPr/>
              <a:lstStyle/>
              <a:p>
                <a:r>
                  <a:rPr lang="en-US">
                    <a:noFill/>
                  </a:rPr>
                  <a:t> </a:t>
                </a:r>
              </a:p>
            </p:txBody>
          </p:sp>
        </mc:Fallback>
      </mc:AlternateContent>
      <p:cxnSp>
        <p:nvCxnSpPr>
          <p:cNvPr id="64" name="Straight Arrow Connector 63"/>
          <p:cNvCxnSpPr/>
          <p:nvPr/>
        </p:nvCxnSpPr>
        <p:spPr>
          <a:xfrm>
            <a:off x="5333065" y="2573116"/>
            <a:ext cx="107725"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664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31</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3510323">
            <a:off x="1153846" y="2904659"/>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Just behavior cloning</a:t>
            </a:r>
          </a:p>
        </p:txBody>
      </p:sp>
    </p:spTree>
    <p:extLst>
      <p:ext uri="{BB962C8B-B14F-4D97-AF65-F5344CB8AC3E}">
        <p14:creationId xmlns:p14="http://schemas.microsoft.com/office/powerpoint/2010/main" val="82347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32</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rgbClr val="83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3510323">
            <a:off x="1153846" y="2904659"/>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Just behavior cloning</a:t>
            </a:r>
          </a:p>
        </p:txBody>
      </p:sp>
    </p:spTree>
    <p:extLst>
      <p:ext uri="{BB962C8B-B14F-4D97-AF65-F5344CB8AC3E}">
        <p14:creationId xmlns:p14="http://schemas.microsoft.com/office/powerpoint/2010/main" val="44346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33</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rgbClr val="83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3510323">
            <a:off x="2728038" y="2063080"/>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Just behavior cloning</a:t>
            </a:r>
          </a:p>
        </p:txBody>
      </p:sp>
    </p:spTree>
    <p:extLst>
      <p:ext uri="{BB962C8B-B14F-4D97-AF65-F5344CB8AC3E}">
        <p14:creationId xmlns:p14="http://schemas.microsoft.com/office/powerpoint/2010/main" val="194504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34</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3510323">
            <a:off x="2473216" y="1258247"/>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Just behavior cloning</a:t>
            </a:r>
          </a:p>
        </p:txBody>
      </p:sp>
    </p:spTree>
    <p:extLst>
      <p:ext uri="{BB962C8B-B14F-4D97-AF65-F5344CB8AC3E}">
        <p14:creationId xmlns:p14="http://schemas.microsoft.com/office/powerpoint/2010/main" val="31482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35</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8225790">
            <a:off x="3287531" y="2875441"/>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Just behavior cloning</a:t>
            </a:r>
          </a:p>
        </p:txBody>
      </p:sp>
    </p:spTree>
    <p:extLst>
      <p:ext uri="{BB962C8B-B14F-4D97-AF65-F5344CB8AC3E}">
        <p14:creationId xmlns:p14="http://schemas.microsoft.com/office/powerpoint/2010/main" val="174243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36</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rgbClr val="83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3510323">
            <a:off x="2728038" y="2063080"/>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solidFill>
                  <a:schemeClr val="bg1">
                    <a:lumMod val="85000"/>
                  </a:schemeClr>
                </a:solidFill>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solidFill>
                  <a:schemeClr val="bg1">
                    <a:lumMod val="85000"/>
                  </a:schemeClr>
                </a:solidFill>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solidFill>
                  <a:schemeClr val="bg1">
                    <a:lumMod val="85000"/>
                  </a:schemeClr>
                </a:solidFill>
                <a:latin typeface="Avenir Next" charset="0"/>
                <a:ea typeface="Avenir Next" charset="0"/>
                <a:cs typeface="Avenir Next" charset="0"/>
              </a:rPr>
              <a:t>Just behavior cloning</a:t>
            </a:r>
          </a:p>
        </p:txBody>
      </p:sp>
      <p:sp>
        <p:nvSpPr>
          <p:cNvPr id="82" name="TextBox 81"/>
          <p:cNvSpPr txBox="1"/>
          <p:nvPr/>
        </p:nvSpPr>
        <p:spPr>
          <a:xfrm>
            <a:off x="8421239" y="2938276"/>
            <a:ext cx="3540592" cy="193899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Student Forcing:</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Agent acts, oracle is queried to find next step</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Online DAGGER</a:t>
            </a:r>
          </a:p>
        </p:txBody>
      </p:sp>
    </p:spTree>
    <p:extLst>
      <p:ext uri="{BB962C8B-B14F-4D97-AF65-F5344CB8AC3E}">
        <p14:creationId xmlns:p14="http://schemas.microsoft.com/office/powerpoint/2010/main" val="572809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37</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20544588">
            <a:off x="2473216" y="1258247"/>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solidFill>
                  <a:schemeClr val="bg1">
                    <a:lumMod val="85000"/>
                  </a:schemeClr>
                </a:solidFill>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solidFill>
                  <a:schemeClr val="bg1">
                    <a:lumMod val="85000"/>
                  </a:schemeClr>
                </a:solidFill>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solidFill>
                  <a:schemeClr val="bg1">
                    <a:lumMod val="85000"/>
                  </a:schemeClr>
                </a:solidFill>
                <a:latin typeface="Avenir Next" charset="0"/>
                <a:ea typeface="Avenir Next" charset="0"/>
                <a:cs typeface="Avenir Next" charset="0"/>
              </a:rPr>
              <a:t>Just behavior cloning</a:t>
            </a:r>
          </a:p>
        </p:txBody>
      </p:sp>
      <p:sp>
        <p:nvSpPr>
          <p:cNvPr id="82" name="TextBox 81"/>
          <p:cNvSpPr txBox="1"/>
          <p:nvPr/>
        </p:nvSpPr>
        <p:spPr>
          <a:xfrm>
            <a:off x="8421239" y="2938276"/>
            <a:ext cx="3540592" cy="1938992"/>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Student Forcing:</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Agent acts, oracle is queried to find next step</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Online DAGGER</a:t>
            </a:r>
          </a:p>
        </p:txBody>
      </p:sp>
    </p:spTree>
    <p:extLst>
      <p:ext uri="{BB962C8B-B14F-4D97-AF65-F5344CB8AC3E}">
        <p14:creationId xmlns:p14="http://schemas.microsoft.com/office/powerpoint/2010/main" val="1462953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 State and Action Space</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38</a:t>
            </a:fld>
            <a:endParaRPr lang="en-US" dirty="0"/>
          </a:p>
        </p:txBody>
      </p:sp>
      <p:pic>
        <p:nvPicPr>
          <p:cNvPr id="6" name="Picture 4" descr="mage result for floor plan with furnitur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958"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60985" y="1425531"/>
            <a:ext cx="6765434" cy="4467242"/>
            <a:chOff x="883613" y="1425531"/>
            <a:chExt cx="6765434" cy="4467242"/>
          </a:xfrm>
        </p:grpSpPr>
        <p:grpSp>
          <p:nvGrpSpPr>
            <p:cNvPr id="9" name="Group 8"/>
            <p:cNvGrpSpPr/>
            <p:nvPr/>
          </p:nvGrpSpPr>
          <p:grpSpPr>
            <a:xfrm>
              <a:off x="883613" y="1425531"/>
              <a:ext cx="6765434" cy="4467242"/>
              <a:chOff x="883613" y="1425531"/>
              <a:chExt cx="6765434" cy="4467242"/>
            </a:xfrm>
          </p:grpSpPr>
          <p:cxnSp>
            <p:nvCxnSpPr>
              <p:cNvPr id="13" name="Straight Connector 12"/>
              <p:cNvCxnSpPr/>
              <p:nvPr/>
            </p:nvCxnSpPr>
            <p:spPr>
              <a:xfrm>
                <a:off x="883613" y="1881809"/>
                <a:ext cx="355784" cy="11930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228169" y="3074907"/>
                <a:ext cx="543294" cy="3868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239397" y="2226365"/>
                <a:ext cx="1598145" cy="848542"/>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574352" y="1429697"/>
                <a:ext cx="240706" cy="7995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547586" y="1425531"/>
                <a:ext cx="1001427" cy="984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502512" y="1513753"/>
                <a:ext cx="1111709" cy="1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4221" y="1518876"/>
                <a:ext cx="190497" cy="1383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367006" y="2897885"/>
                <a:ext cx="1437712" cy="1434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5058" y="2242694"/>
                <a:ext cx="561677" cy="84929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80107" y="1535139"/>
                <a:ext cx="141519" cy="15397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37467" y="3074907"/>
                <a:ext cx="134684" cy="784101"/>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53120" y="3859008"/>
                <a:ext cx="101062" cy="7473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503810" y="4598380"/>
                <a:ext cx="649310" cy="4433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3810" y="5041763"/>
                <a:ext cx="561379" cy="7511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065189" y="4594214"/>
                <a:ext cx="104543" cy="1172737"/>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52696" y="5764006"/>
                <a:ext cx="912493" cy="99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69142" y="5037597"/>
                <a:ext cx="1478444" cy="41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57193" y="5049145"/>
                <a:ext cx="11949" cy="6959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33284" y="3859009"/>
                <a:ext cx="993378" cy="1419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209947" y="3982050"/>
                <a:ext cx="1071132" cy="305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73276" y="3774421"/>
                <a:ext cx="754659" cy="2324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020070" y="3805765"/>
                <a:ext cx="828119" cy="307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825786" y="4124307"/>
                <a:ext cx="578594" cy="57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379268" y="4667276"/>
                <a:ext cx="197390" cy="12254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992154" y="2878573"/>
                <a:ext cx="22315" cy="914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27935" y="1878249"/>
                <a:ext cx="4097" cy="1018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27935" y="2696818"/>
                <a:ext cx="810937" cy="1817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026993" y="1878250"/>
                <a:ext cx="821196" cy="8414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832890" y="2413492"/>
                <a:ext cx="809052" cy="283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641942" y="1643886"/>
                <a:ext cx="7105" cy="786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5293806" y="3992583"/>
              <a:ext cx="260947" cy="954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227837" y="4947567"/>
              <a:ext cx="318785" cy="77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288989" y="5695589"/>
              <a:ext cx="984287" cy="1722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88707" y="1257419"/>
            <a:ext cx="7106982" cy="4782726"/>
            <a:chOff x="711335" y="1257419"/>
            <a:chExt cx="7106982" cy="4782726"/>
          </a:xfrm>
        </p:grpSpPr>
        <p:grpSp>
          <p:nvGrpSpPr>
            <p:cNvPr id="44" name="Group 43"/>
            <p:cNvGrpSpPr/>
            <p:nvPr/>
          </p:nvGrpSpPr>
          <p:grpSpPr>
            <a:xfrm>
              <a:off x="711335" y="1257419"/>
              <a:ext cx="7106982" cy="4782726"/>
              <a:chOff x="711335" y="1257419"/>
              <a:chExt cx="7106982" cy="4782726"/>
            </a:xfrm>
          </p:grpSpPr>
          <p:sp>
            <p:nvSpPr>
              <p:cNvPr id="48" name="Oval 47"/>
              <p:cNvSpPr/>
              <p:nvPr/>
            </p:nvSpPr>
            <p:spPr>
              <a:xfrm>
                <a:off x="711335" y="170953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72973" y="2902629"/>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46152" y="2054087"/>
                <a:ext cx="344556" cy="344556"/>
              </a:xfrm>
              <a:prstGeom prst="ellipse">
                <a:avLst/>
              </a:prstGeom>
              <a:solidFill>
                <a:srgbClr val="83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330234"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43416" y="1351722"/>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614221" y="269681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204457" y="2878573"/>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997454" y="440542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892911" y="5591728"/>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331532" y="479836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96864" y="48694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883613" y="5563067"/>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0418" y="55855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065189" y="3689205"/>
                <a:ext cx="344556" cy="34455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054384"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08801" y="382172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847792" y="360214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4709" y="394669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19546" y="452492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04380" y="56955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855657" y="273035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847792" y="1709934"/>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664709" y="2558073"/>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473761" y="2229216"/>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7473761" y="147160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89330" y="1257419"/>
                <a:ext cx="344556" cy="3445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96106" y="3257989"/>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p:cNvSpPr/>
            <p:nvPr/>
          </p:nvSpPr>
          <p:spPr>
            <a:xfrm>
              <a:off x="5374344" y="4743068"/>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090933" y="5523311"/>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099760" y="5673885"/>
              <a:ext cx="344556" cy="34455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20754988">
            <a:off x="2473216" y="1258247"/>
            <a:ext cx="342900" cy="342900"/>
            <a:chOff x="4781961" y="3611574"/>
            <a:chExt cx="342900" cy="342900"/>
          </a:xfrm>
        </p:grpSpPr>
        <p:sp>
          <p:nvSpPr>
            <p:cNvPr id="78" name="Oval 77"/>
            <p:cNvSpPr/>
            <p:nvPr/>
          </p:nvSpPr>
          <p:spPr>
            <a:xfrm>
              <a:off x="4781961" y="3611574"/>
              <a:ext cx="342900" cy="3429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p:cNvSpPr>
              <a:spLocks noChangeAspect="1"/>
            </p:cNvSpPr>
            <p:nvPr/>
          </p:nvSpPr>
          <p:spPr>
            <a:xfrm>
              <a:off x="4861971" y="3647349"/>
              <a:ext cx="182880" cy="233090"/>
            </a:xfrm>
            <a:prstGeom prst="triangle">
              <a:avLst/>
            </a:prstGeom>
            <a:solidFill>
              <a:srgbClr val="310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8416947" y="988186"/>
            <a:ext cx="3540592" cy="156966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400" b="1" dirty="0" smtClean="0">
                <a:solidFill>
                  <a:schemeClr val="bg1">
                    <a:lumMod val="85000"/>
                  </a:schemeClr>
                </a:solidFill>
                <a:latin typeface="Avenir Next" charset="0"/>
                <a:ea typeface="Avenir Next" charset="0"/>
                <a:cs typeface="Avenir Next" charset="0"/>
              </a:rPr>
              <a:t>Teacher Forcing</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solidFill>
                  <a:schemeClr val="bg1">
                    <a:lumMod val="85000"/>
                  </a:schemeClr>
                </a:solidFill>
                <a:latin typeface="Avenir Next" charset="0"/>
                <a:ea typeface="Avenir Next" charset="0"/>
                <a:cs typeface="Avenir Next" charset="0"/>
              </a:rPr>
              <a:t>Ignore agent action, continue on GT path</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400" dirty="0" smtClean="0">
                <a:solidFill>
                  <a:schemeClr val="bg1">
                    <a:lumMod val="85000"/>
                  </a:schemeClr>
                </a:solidFill>
                <a:latin typeface="Avenir Next" charset="0"/>
                <a:ea typeface="Avenir Next" charset="0"/>
                <a:cs typeface="Avenir Next" charset="0"/>
              </a:rPr>
              <a:t>Just behavior cloning</a:t>
            </a:r>
          </a:p>
        </p:txBody>
      </p:sp>
      <p:sp>
        <p:nvSpPr>
          <p:cNvPr id="82" name="TextBox 81"/>
          <p:cNvSpPr txBox="1"/>
          <p:nvPr/>
        </p:nvSpPr>
        <p:spPr>
          <a:xfrm>
            <a:off x="8421239" y="2938276"/>
            <a:ext cx="3540592" cy="2308324"/>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en-US" sz="2400" b="1" dirty="0" smtClean="0">
                <a:latin typeface="Avenir Next" charset="0"/>
                <a:ea typeface="Avenir Next" charset="0"/>
                <a:cs typeface="Avenir Next" charset="0"/>
              </a:rPr>
              <a:t>Student Forcing:</a:t>
            </a:r>
            <a:endParaRPr lang="en-US" sz="2400" dirty="0">
              <a:latin typeface="Avenir Next" charset="0"/>
              <a:ea typeface="Avenir Next" charset="0"/>
              <a:cs typeface="Avenir Next" charset="0"/>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Agent acts according to its policy, oracle is queried to find next step back to path</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latin typeface="Avenir Next" charset="0"/>
                <a:ea typeface="Avenir Next" charset="0"/>
                <a:cs typeface="Avenir Next" charset="0"/>
              </a:rPr>
              <a:t>Online DAGGER</a:t>
            </a:r>
          </a:p>
        </p:txBody>
      </p:sp>
    </p:spTree>
    <p:extLst>
      <p:ext uri="{BB962C8B-B14F-4D97-AF65-F5344CB8AC3E}">
        <p14:creationId xmlns:p14="http://schemas.microsoft.com/office/powerpoint/2010/main" val="38985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smtClean="0"/>
              <a:t> Results</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39</a:t>
            </a:fld>
            <a:endParaRPr lang="en-US" dirty="0"/>
          </a:p>
        </p:txBody>
      </p:sp>
      <p:sp>
        <p:nvSpPr>
          <p:cNvPr id="8" name="Rectangle 7"/>
          <p:cNvSpPr/>
          <p:nvPr/>
        </p:nvSpPr>
        <p:spPr>
          <a:xfrm>
            <a:off x="4896152" y="2967335"/>
            <a:ext cx="2399696" cy="923330"/>
          </a:xfrm>
          <a:prstGeom prst="rect">
            <a:avLst/>
          </a:prstGeom>
        </p:spPr>
        <p:txBody>
          <a:bodyPr wrap="none">
            <a:spAutoFit/>
          </a:bodyPr>
          <a:lstStyle/>
          <a:p>
            <a:r>
              <a:rPr lang="en-US" sz="5400" dirty="0" smtClean="0">
                <a:latin typeface="Avenir Next" charset="0"/>
                <a:ea typeface="Avenir Next" charset="0"/>
                <a:cs typeface="Avenir Next" charset="0"/>
              </a:rPr>
              <a:t>Results</a:t>
            </a:r>
            <a:endParaRPr lang="en-US" sz="5400" dirty="0">
              <a:latin typeface="Avenir Next" charset="0"/>
              <a:ea typeface="Avenir Next" charset="0"/>
              <a:cs typeface="Avenir Next" charset="0"/>
            </a:endParaRPr>
          </a:p>
        </p:txBody>
      </p:sp>
    </p:spTree>
    <p:extLst>
      <p:ext uri="{BB962C8B-B14F-4D97-AF65-F5344CB8AC3E}">
        <p14:creationId xmlns:p14="http://schemas.microsoft.com/office/powerpoint/2010/main" val="82662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been talking about visual navigation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a:t>
            </a:fld>
            <a:endParaRPr lang="en-US" dirty="0"/>
          </a:p>
        </p:txBody>
      </p:sp>
      <p:sp>
        <p:nvSpPr>
          <p:cNvPr id="7" name="Rectangle 6"/>
          <p:cNvSpPr/>
          <p:nvPr/>
        </p:nvSpPr>
        <p:spPr>
          <a:xfrm>
            <a:off x="2422228" y="3260338"/>
            <a:ext cx="585417" cy="923330"/>
          </a:xfrm>
          <a:prstGeom prst="rect">
            <a:avLst/>
          </a:prstGeom>
          <a:noFill/>
        </p:spPr>
        <p:txBody>
          <a:bodyPr wrap="none" lIns="91440" tIns="45720" rIns="91440" bIns="45720">
            <a:spAutoFit/>
          </a:bodyPr>
          <a:lstStyle/>
          <a:p>
            <a:pPr algn="ctr"/>
            <a:r>
              <a:rPr lang="en-US" sz="5400" b="0" cap="none" spc="0" smtClean="0">
                <a:ln w="0"/>
                <a:solidFill>
                  <a:schemeClr val="tx1"/>
                </a:solidFill>
                <a:effectLst>
                  <a:outerShdw blurRad="38100" dist="19050" dir="2700000" algn="tl" rotWithShape="0">
                    <a:schemeClr val="dk1">
                      <a:alpha val="40000"/>
                    </a:schemeClr>
                  </a:outerShdw>
                </a:effectLst>
              </a:rPr>
              <a:t>A</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7922792" y="1025506"/>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0"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5562" y="2732260"/>
            <a:ext cx="864875" cy="1133856"/>
          </a:xfrm>
          <a:prstGeom prst="rect">
            <a:avLst/>
          </a:prstGeom>
          <a:ln w="12700">
            <a:miter lim="400000"/>
          </a:ln>
        </p:spPr>
      </p:pic>
      <p:sp>
        <p:nvSpPr>
          <p:cNvPr id="12" name="TextBox 11"/>
          <p:cNvSpPr txBox="1"/>
          <p:nvPr/>
        </p:nvSpPr>
        <p:spPr>
          <a:xfrm>
            <a:off x="7756079" y="3029505"/>
            <a:ext cx="894797" cy="461665"/>
          </a:xfrm>
          <a:prstGeom prst="rect">
            <a:avLst/>
          </a:prstGeom>
          <a:noFill/>
        </p:spPr>
        <p:txBody>
          <a:bodyPr wrap="none" rtlCol="0">
            <a:spAutoFit/>
          </a:bodyPr>
          <a:lstStyle/>
          <a:p>
            <a:r>
              <a:rPr lang="en-US" sz="2400" dirty="0" smtClean="0">
                <a:latin typeface="Avenir Next" charset="0"/>
                <a:ea typeface="Avenir Next" charset="0"/>
                <a:cs typeface="Avenir Next" charset="0"/>
              </a:rPr>
              <a:t>lamp</a:t>
            </a:r>
            <a:endParaRPr lang="en-US" sz="2400" dirty="0">
              <a:latin typeface="Avenir Next" charset="0"/>
              <a:ea typeface="Avenir Next" charset="0"/>
              <a:cs typeface="Avenir Next" charset="0"/>
            </a:endParaRPr>
          </a:p>
        </p:txBody>
      </p:sp>
      <p:cxnSp>
        <p:nvCxnSpPr>
          <p:cNvPr id="13" name="Straight Arrow Connector 12"/>
          <p:cNvCxnSpPr>
            <a:stCxn id="10" idx="3"/>
            <a:endCxn id="12" idx="1"/>
          </p:cNvCxnSpPr>
          <p:nvPr/>
        </p:nvCxnSpPr>
        <p:spPr>
          <a:xfrm flipV="1">
            <a:off x="3710437" y="3260338"/>
            <a:ext cx="4045642" cy="388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95339" y="2356895"/>
            <a:ext cx="1616276" cy="461665"/>
          </a:xfrm>
          <a:prstGeom prst="rect">
            <a:avLst/>
          </a:prstGeom>
          <a:noFill/>
        </p:spPr>
        <p:txBody>
          <a:bodyPr wrap="none" rtlCol="0">
            <a:spAutoFit/>
          </a:bodyPr>
          <a:lstStyle/>
          <a:p>
            <a:r>
              <a:rPr lang="en-US" sz="2400" dirty="0" smtClean="0">
                <a:latin typeface="Avenir Next" charset="0"/>
                <a:ea typeface="Avenir Next" charset="0"/>
                <a:cs typeface="Avenir Next" charset="0"/>
              </a:rPr>
              <a:t>[10m,-2m]</a:t>
            </a:r>
            <a:endParaRPr lang="en-US" sz="2400" dirty="0">
              <a:latin typeface="Avenir Next" charset="0"/>
              <a:ea typeface="Avenir Next" charset="0"/>
              <a:cs typeface="Avenir Next" charset="0"/>
            </a:endParaRP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6066" y="3951000"/>
            <a:ext cx="1954823" cy="1303867"/>
          </a:xfrm>
          <a:prstGeom prst="rect">
            <a:avLst/>
          </a:prstGeom>
          <a:ln>
            <a:solidFill>
              <a:schemeClr val="tx1"/>
            </a:solidFill>
          </a:ln>
        </p:spPr>
      </p:pic>
      <p:cxnSp>
        <p:nvCxnSpPr>
          <p:cNvPr id="21" name="Straight Arrow Connector 20"/>
          <p:cNvCxnSpPr>
            <a:stCxn id="10" idx="3"/>
            <a:endCxn id="20" idx="1"/>
          </p:cNvCxnSpPr>
          <p:nvPr/>
        </p:nvCxnSpPr>
        <p:spPr>
          <a:xfrm>
            <a:off x="3710437" y="3299188"/>
            <a:ext cx="3515629" cy="13037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19" idx="1"/>
          </p:cNvCxnSpPr>
          <p:nvPr/>
        </p:nvCxnSpPr>
        <p:spPr>
          <a:xfrm flipV="1">
            <a:off x="3710437" y="2587728"/>
            <a:ext cx="3684902" cy="7114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674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smtClean="0"/>
              <a:t> Results</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40</a:t>
            </a:fld>
            <a:endParaRPr lang="en-US" dirty="0"/>
          </a:p>
        </p:txBody>
      </p:sp>
      <p:pic>
        <p:nvPicPr>
          <p:cNvPr id="3" name="Picture 2"/>
          <p:cNvPicPr>
            <a:picLocks noChangeAspect="1"/>
          </p:cNvPicPr>
          <p:nvPr/>
        </p:nvPicPr>
        <p:blipFill>
          <a:blip r:embed="rId2"/>
          <a:stretch>
            <a:fillRect/>
          </a:stretch>
        </p:blipFill>
        <p:spPr>
          <a:xfrm>
            <a:off x="2335237" y="584199"/>
            <a:ext cx="7754543" cy="5908676"/>
          </a:xfrm>
          <a:prstGeom prst="rect">
            <a:avLst/>
          </a:prstGeom>
        </p:spPr>
      </p:pic>
    </p:spTree>
    <p:extLst>
      <p:ext uri="{BB962C8B-B14F-4D97-AF65-F5344CB8AC3E}">
        <p14:creationId xmlns:p14="http://schemas.microsoft.com/office/powerpoint/2010/main" val="526795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smtClean="0"/>
              <a:t> Results</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41</a:t>
            </a:fld>
            <a:endParaRPr lang="en-US" dirty="0"/>
          </a:p>
        </p:txBody>
      </p:sp>
      <p:sp>
        <p:nvSpPr>
          <p:cNvPr id="8" name="Rectangle 7"/>
          <p:cNvSpPr/>
          <p:nvPr/>
        </p:nvSpPr>
        <p:spPr>
          <a:xfrm>
            <a:off x="1878884" y="2967335"/>
            <a:ext cx="8434232" cy="923330"/>
          </a:xfrm>
          <a:prstGeom prst="rect">
            <a:avLst/>
          </a:prstGeom>
        </p:spPr>
        <p:txBody>
          <a:bodyPr wrap="none">
            <a:spAutoFit/>
          </a:bodyPr>
          <a:lstStyle/>
          <a:p>
            <a:r>
              <a:rPr lang="en-US" sz="5400" smtClean="0">
                <a:latin typeface="Avenir Next" charset="0"/>
                <a:ea typeface="Avenir Next" charset="0"/>
                <a:cs typeface="Avenir Next" charset="0"/>
              </a:rPr>
              <a:t>Important Follow-up Work</a:t>
            </a:r>
            <a:endParaRPr lang="en-US" sz="5400" dirty="0">
              <a:latin typeface="Avenir Next" charset="0"/>
              <a:ea typeface="Avenir Next" charset="0"/>
              <a:cs typeface="Avenir Next" charset="0"/>
            </a:endParaRPr>
          </a:p>
        </p:txBody>
      </p:sp>
    </p:spTree>
    <p:extLst>
      <p:ext uri="{BB962C8B-B14F-4D97-AF65-F5344CB8AC3E}">
        <p14:creationId xmlns:p14="http://schemas.microsoft.com/office/powerpoint/2010/main" val="1165382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smtClean="0"/>
              <a:t> Important Follow-up Work</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42</a:t>
            </a:fld>
            <a:endParaRPr lang="en-US" dirty="0"/>
          </a:p>
        </p:txBody>
      </p:sp>
      <p:pic>
        <p:nvPicPr>
          <p:cNvPr id="3" name="Picture 2"/>
          <p:cNvPicPr>
            <a:picLocks noChangeAspect="1"/>
          </p:cNvPicPr>
          <p:nvPr/>
        </p:nvPicPr>
        <p:blipFill>
          <a:blip r:embed="rId2"/>
          <a:stretch>
            <a:fillRect/>
          </a:stretch>
        </p:blipFill>
        <p:spPr>
          <a:xfrm>
            <a:off x="0" y="955420"/>
            <a:ext cx="12192000" cy="4947160"/>
          </a:xfrm>
          <a:prstGeom prst="rect">
            <a:avLst/>
          </a:prstGeom>
        </p:spPr>
      </p:pic>
    </p:spTree>
    <p:extLst>
      <p:ext uri="{BB962C8B-B14F-4D97-AF65-F5344CB8AC3E}">
        <p14:creationId xmlns:p14="http://schemas.microsoft.com/office/powerpoint/2010/main" val="652312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a:t> Important Follow-up Work</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43</a:t>
            </a:fld>
            <a:endParaRPr lang="en-US" dirty="0"/>
          </a:p>
        </p:txBody>
      </p:sp>
      <p:pic>
        <p:nvPicPr>
          <p:cNvPr id="6" name="Picture 5"/>
          <p:cNvPicPr>
            <a:picLocks noChangeAspect="1"/>
          </p:cNvPicPr>
          <p:nvPr/>
        </p:nvPicPr>
        <p:blipFill>
          <a:blip r:embed="rId2"/>
          <a:stretch>
            <a:fillRect/>
          </a:stretch>
        </p:blipFill>
        <p:spPr>
          <a:xfrm>
            <a:off x="112542" y="979806"/>
            <a:ext cx="12192000" cy="4729576"/>
          </a:xfrm>
          <a:prstGeom prst="rect">
            <a:avLst/>
          </a:prstGeom>
        </p:spPr>
      </p:pic>
    </p:spTree>
    <p:extLst>
      <p:ext uri="{BB962C8B-B14F-4D97-AF65-F5344CB8AC3E}">
        <p14:creationId xmlns:p14="http://schemas.microsoft.com/office/powerpoint/2010/main" val="1794824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a:t> Important Follow-up Work</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44</a:t>
            </a:fld>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3582" y="799237"/>
            <a:ext cx="10564837" cy="4177913"/>
          </a:xfrm>
          <a:prstGeom prst="rect">
            <a:avLst/>
          </a:prstGeom>
        </p:spPr>
      </p:pic>
    </p:spTree>
    <p:extLst>
      <p:ext uri="{BB962C8B-B14F-4D97-AF65-F5344CB8AC3E}">
        <p14:creationId xmlns:p14="http://schemas.microsoft.com/office/powerpoint/2010/main" val="1623321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a:t> Important Follow-up Work</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45</a:t>
            </a:fld>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26091" y="799237"/>
            <a:ext cx="7339818" cy="4177913"/>
          </a:xfrm>
          <a:prstGeom prst="rect">
            <a:avLst/>
          </a:prstGeom>
        </p:spPr>
      </p:pic>
    </p:spTree>
    <p:extLst>
      <p:ext uri="{BB962C8B-B14F-4D97-AF65-F5344CB8AC3E}">
        <p14:creationId xmlns:p14="http://schemas.microsoft.com/office/powerpoint/2010/main" val="1801368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a:t> Important Follow-up Work</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46</a:t>
            </a:fld>
            <a:endParaRPr lang="en-US" dirty="0"/>
          </a:p>
        </p:txBody>
      </p:sp>
      <p:pic>
        <p:nvPicPr>
          <p:cNvPr id="7" name="Picture 6"/>
          <p:cNvPicPr>
            <a:picLocks noChangeAspect="1"/>
          </p:cNvPicPr>
          <p:nvPr/>
        </p:nvPicPr>
        <p:blipFill>
          <a:blip r:embed="rId2"/>
          <a:stretch>
            <a:fillRect/>
          </a:stretch>
        </p:blipFill>
        <p:spPr>
          <a:xfrm>
            <a:off x="0" y="1249101"/>
            <a:ext cx="12192000" cy="4359797"/>
          </a:xfrm>
          <a:prstGeom prst="rect">
            <a:avLst/>
          </a:prstGeom>
        </p:spPr>
      </p:pic>
    </p:spTree>
    <p:extLst>
      <p:ext uri="{BB962C8B-B14F-4D97-AF65-F5344CB8AC3E}">
        <p14:creationId xmlns:p14="http://schemas.microsoft.com/office/powerpoint/2010/main" val="1438379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a:t> Important Follow-up Work</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47</a:t>
            </a:fld>
            <a:endParaRPr lang="en-US" dirty="0"/>
          </a:p>
        </p:txBody>
      </p:sp>
      <p:pic>
        <p:nvPicPr>
          <p:cNvPr id="6" name="Picture 5"/>
          <p:cNvPicPr>
            <a:picLocks noChangeAspect="1"/>
          </p:cNvPicPr>
          <p:nvPr/>
        </p:nvPicPr>
        <p:blipFill>
          <a:blip r:embed="rId2"/>
          <a:stretch>
            <a:fillRect/>
          </a:stretch>
        </p:blipFill>
        <p:spPr>
          <a:xfrm>
            <a:off x="0" y="1969851"/>
            <a:ext cx="12192000" cy="2918298"/>
          </a:xfrm>
          <a:prstGeom prst="rect">
            <a:avLst/>
          </a:prstGeom>
        </p:spPr>
      </p:pic>
      <p:sp>
        <p:nvSpPr>
          <p:cNvPr id="7" name="Rectangle 6"/>
          <p:cNvSpPr/>
          <p:nvPr/>
        </p:nvSpPr>
        <p:spPr>
          <a:xfrm>
            <a:off x="10986866" y="4079631"/>
            <a:ext cx="1120726" cy="241395"/>
          </a:xfrm>
          <a:prstGeom prst="rect">
            <a:avLst/>
          </a:prstGeom>
          <a:solidFill>
            <a:srgbClr val="FF0004">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5209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Vision-and-Language Navigation (VLN) </a:t>
            </a:r>
            <a:r>
              <a:rPr lang="mr-IN" dirty="0" smtClean="0"/>
              <a:t>–</a:t>
            </a:r>
            <a:r>
              <a:rPr lang="en-US" dirty="0"/>
              <a:t> Important Follow-up Work</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48</a:t>
            </a:fld>
            <a:endParaRPr lang="en-US" dirty="0"/>
          </a:p>
        </p:txBody>
      </p:sp>
      <p:pic>
        <p:nvPicPr>
          <p:cNvPr id="8" name="Picture 7"/>
          <p:cNvPicPr>
            <a:picLocks noChangeAspect="1"/>
          </p:cNvPicPr>
          <p:nvPr/>
        </p:nvPicPr>
        <p:blipFill>
          <a:blip r:embed="rId2"/>
          <a:stretch>
            <a:fillRect/>
          </a:stretch>
        </p:blipFill>
        <p:spPr>
          <a:xfrm>
            <a:off x="4009200" y="2828385"/>
            <a:ext cx="4355416" cy="1675160"/>
          </a:xfrm>
          <a:prstGeom prst="rect">
            <a:avLst/>
          </a:prstGeom>
        </p:spPr>
      </p:pic>
      <p:sp>
        <p:nvSpPr>
          <p:cNvPr id="9" name="TextBox 8"/>
          <p:cNvSpPr txBox="1"/>
          <p:nvPr/>
        </p:nvSpPr>
        <p:spPr>
          <a:xfrm>
            <a:off x="1446628" y="1359626"/>
            <a:ext cx="6521722" cy="830997"/>
          </a:xfrm>
          <a:prstGeom prst="rect">
            <a:avLst/>
          </a:prstGeom>
          <a:noFill/>
        </p:spPr>
        <p:txBody>
          <a:bodyPr wrap="none" rtlCol="0">
            <a:spAutoFit/>
          </a:bodyPr>
          <a:lstStyle/>
          <a:p>
            <a:r>
              <a:rPr lang="en-US" sz="2800" b="1" dirty="0" smtClean="0">
                <a:latin typeface="Avenir Medium" charset="0"/>
                <a:ea typeface="Avenir Medium" charset="0"/>
                <a:cs typeface="Avenir Medium" charset="0"/>
              </a:rPr>
              <a:t>Success weighted by Path Length</a:t>
            </a:r>
            <a:endParaRPr lang="en-US" sz="2000" dirty="0" smtClean="0">
              <a:latin typeface="Avenir Book" charset="0"/>
              <a:ea typeface="Avenir Book" charset="0"/>
              <a:cs typeface="Avenir Book" charset="0"/>
            </a:endParaRPr>
          </a:p>
          <a:p>
            <a:pPr marL="742950" lvl="1" indent="-285750">
              <a:buFont typeface="Arial" charset="0"/>
              <a:buChar char="•"/>
            </a:pPr>
            <a:r>
              <a:rPr lang="en-US" sz="2000" dirty="0" smtClean="0">
                <a:latin typeface="Avenir Book" charset="0"/>
                <a:ea typeface="Avenir Book" charset="0"/>
                <a:cs typeface="Avenir Book" charset="0"/>
              </a:rPr>
              <a:t>Cares not only about success, but also efficiency</a:t>
            </a:r>
            <a:endParaRPr lang="en-US" sz="2000" dirty="0">
              <a:latin typeface="Avenir Book" charset="0"/>
              <a:ea typeface="Avenir Book" charset="0"/>
              <a:cs typeface="Avenir Book" charset="0"/>
            </a:endParaRPr>
          </a:p>
        </p:txBody>
      </p:sp>
      <p:grpSp>
        <p:nvGrpSpPr>
          <p:cNvPr id="10" name="Group 9"/>
          <p:cNvGrpSpPr/>
          <p:nvPr/>
        </p:nvGrpSpPr>
        <p:grpSpPr>
          <a:xfrm>
            <a:off x="6927261" y="2608936"/>
            <a:ext cx="3490353" cy="531515"/>
            <a:chOff x="5438879" y="2188811"/>
            <a:chExt cx="3490353" cy="531515"/>
          </a:xfrm>
        </p:grpSpPr>
        <p:cxnSp>
          <p:nvCxnSpPr>
            <p:cNvPr id="11" name="Curved Connector 10"/>
            <p:cNvCxnSpPr/>
            <p:nvPr/>
          </p:nvCxnSpPr>
          <p:spPr>
            <a:xfrm rot="10800000" flipV="1">
              <a:off x="5438879" y="2448604"/>
              <a:ext cx="356162" cy="271722"/>
            </a:xfrm>
            <a:prstGeom prst="curvedConnector2">
              <a:avLst/>
            </a:prstGeom>
            <a:ln w="28575">
              <a:solidFill>
                <a:srgbClr val="FF000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95041" y="2188811"/>
              <a:ext cx="3134191" cy="461665"/>
            </a:xfrm>
            <a:prstGeom prst="rect">
              <a:avLst/>
            </a:prstGeom>
            <a:noFill/>
          </p:spPr>
          <p:txBody>
            <a:bodyPr wrap="none" rtlCol="0">
              <a:spAutoFit/>
            </a:bodyPr>
            <a:lstStyle/>
            <a:p>
              <a:r>
                <a:rPr lang="en-US" sz="2400" smtClean="0">
                  <a:solidFill>
                    <a:srgbClr val="FF0000"/>
                  </a:solidFill>
                  <a:latin typeface="Avenir Medium" charset="0"/>
                  <a:ea typeface="Avenir Medium" charset="0"/>
                  <a:cs typeface="Avenir Medium" charset="0"/>
                </a:rPr>
                <a:t>Shortest Path Length</a:t>
              </a:r>
              <a:endParaRPr lang="en-US" sz="2400" dirty="0">
                <a:solidFill>
                  <a:srgbClr val="FF0000"/>
                </a:solidFill>
                <a:latin typeface="Avenir Medium" charset="0"/>
                <a:ea typeface="Avenir Medium" charset="0"/>
                <a:cs typeface="Avenir Medium" charset="0"/>
              </a:endParaRPr>
            </a:p>
          </p:txBody>
        </p:sp>
      </p:grpSp>
      <p:grpSp>
        <p:nvGrpSpPr>
          <p:cNvPr id="13" name="Group 12"/>
          <p:cNvGrpSpPr/>
          <p:nvPr/>
        </p:nvGrpSpPr>
        <p:grpSpPr>
          <a:xfrm>
            <a:off x="3224472" y="2693976"/>
            <a:ext cx="2516544" cy="607419"/>
            <a:chOff x="5795041" y="2188811"/>
            <a:chExt cx="2516544" cy="607419"/>
          </a:xfrm>
        </p:grpSpPr>
        <p:cxnSp>
          <p:nvCxnSpPr>
            <p:cNvPr id="14" name="Curved Connector 13"/>
            <p:cNvCxnSpPr/>
            <p:nvPr/>
          </p:nvCxnSpPr>
          <p:spPr>
            <a:xfrm rot="10800000" flipH="1" flipV="1">
              <a:off x="7955423" y="2524508"/>
              <a:ext cx="356162" cy="271722"/>
            </a:xfrm>
            <a:prstGeom prst="curvedConnector2">
              <a:avLst/>
            </a:prstGeom>
            <a:ln w="28575">
              <a:solidFill>
                <a:srgbClr val="FF000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95041" y="2188811"/>
              <a:ext cx="2222083" cy="461665"/>
            </a:xfrm>
            <a:prstGeom prst="rect">
              <a:avLst/>
            </a:prstGeom>
            <a:noFill/>
          </p:spPr>
          <p:txBody>
            <a:bodyPr wrap="none" rtlCol="0">
              <a:spAutoFit/>
            </a:bodyPr>
            <a:lstStyle/>
            <a:p>
              <a:r>
                <a:rPr lang="en-US" sz="2400" dirty="0" smtClean="0">
                  <a:solidFill>
                    <a:srgbClr val="FF0000"/>
                  </a:solidFill>
                  <a:latin typeface="Avenir Medium" charset="0"/>
                  <a:ea typeface="Avenir Medium" charset="0"/>
                  <a:cs typeface="Avenir Medium" charset="0"/>
                </a:rPr>
                <a:t>Binary Success</a:t>
              </a:r>
              <a:endParaRPr lang="en-US" sz="2400" dirty="0">
                <a:solidFill>
                  <a:srgbClr val="FF0000"/>
                </a:solidFill>
                <a:latin typeface="Avenir Medium" charset="0"/>
                <a:ea typeface="Avenir Medium" charset="0"/>
                <a:cs typeface="Avenir Medium" charset="0"/>
              </a:endParaRPr>
            </a:p>
          </p:txBody>
        </p:sp>
      </p:grpSp>
      <p:grpSp>
        <p:nvGrpSpPr>
          <p:cNvPr id="16" name="Group 15"/>
          <p:cNvGrpSpPr/>
          <p:nvPr/>
        </p:nvGrpSpPr>
        <p:grpSpPr>
          <a:xfrm>
            <a:off x="7105341" y="4259958"/>
            <a:ext cx="3176165" cy="509671"/>
            <a:chOff x="5438879" y="2140805"/>
            <a:chExt cx="3176165" cy="509671"/>
          </a:xfrm>
        </p:grpSpPr>
        <p:cxnSp>
          <p:nvCxnSpPr>
            <p:cNvPr id="17" name="Curved Connector 16"/>
            <p:cNvCxnSpPr/>
            <p:nvPr/>
          </p:nvCxnSpPr>
          <p:spPr>
            <a:xfrm rot="10800000">
              <a:off x="5438879" y="2140805"/>
              <a:ext cx="356162" cy="271722"/>
            </a:xfrm>
            <a:prstGeom prst="curvedConnector2">
              <a:avLst/>
            </a:prstGeom>
            <a:ln w="28575">
              <a:solidFill>
                <a:srgbClr val="FF000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95041" y="2188811"/>
              <a:ext cx="2820003" cy="461665"/>
            </a:xfrm>
            <a:prstGeom prst="rect">
              <a:avLst/>
            </a:prstGeom>
            <a:noFill/>
          </p:spPr>
          <p:txBody>
            <a:bodyPr wrap="none" rtlCol="0">
              <a:spAutoFit/>
            </a:bodyPr>
            <a:lstStyle/>
            <a:p>
              <a:r>
                <a:rPr lang="en-US" sz="2400" smtClean="0">
                  <a:solidFill>
                    <a:srgbClr val="FF0000"/>
                  </a:solidFill>
                  <a:latin typeface="Avenir Medium" charset="0"/>
                  <a:ea typeface="Avenir Medium" charset="0"/>
                  <a:cs typeface="Avenir Medium" charset="0"/>
                </a:rPr>
                <a:t>Agent Path Length</a:t>
              </a:r>
              <a:endParaRPr lang="en-US" sz="2400" dirty="0">
                <a:solidFill>
                  <a:srgbClr val="FF0000"/>
                </a:solidFill>
                <a:latin typeface="Avenir Medium" charset="0"/>
                <a:ea typeface="Avenir Medium" charset="0"/>
                <a:cs typeface="Avenir Medium" charset="0"/>
              </a:endParaRPr>
            </a:p>
          </p:txBody>
        </p:sp>
      </p:grpSp>
      <p:grpSp>
        <p:nvGrpSpPr>
          <p:cNvPr id="19" name="Group 18"/>
          <p:cNvGrpSpPr/>
          <p:nvPr/>
        </p:nvGrpSpPr>
        <p:grpSpPr>
          <a:xfrm>
            <a:off x="942014" y="4162909"/>
            <a:ext cx="3793611" cy="509671"/>
            <a:chOff x="2122309" y="2140805"/>
            <a:chExt cx="3793611" cy="509671"/>
          </a:xfrm>
        </p:grpSpPr>
        <p:cxnSp>
          <p:nvCxnSpPr>
            <p:cNvPr id="20" name="Curved Connector 19"/>
            <p:cNvCxnSpPr/>
            <p:nvPr/>
          </p:nvCxnSpPr>
          <p:spPr>
            <a:xfrm rot="10800000" flipH="1">
              <a:off x="5559758" y="2140805"/>
              <a:ext cx="356162" cy="271722"/>
            </a:xfrm>
            <a:prstGeom prst="curvedConnector2">
              <a:avLst/>
            </a:prstGeom>
            <a:ln w="28575">
              <a:solidFill>
                <a:srgbClr val="FF0004"/>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22309" y="2188811"/>
              <a:ext cx="3482941" cy="461665"/>
            </a:xfrm>
            <a:prstGeom prst="rect">
              <a:avLst/>
            </a:prstGeom>
            <a:noFill/>
          </p:spPr>
          <p:txBody>
            <a:bodyPr wrap="none" rtlCol="0">
              <a:spAutoFit/>
            </a:bodyPr>
            <a:lstStyle/>
            <a:p>
              <a:r>
                <a:rPr lang="en-US" sz="2400" smtClean="0">
                  <a:solidFill>
                    <a:srgbClr val="FF0000"/>
                  </a:solidFill>
                  <a:latin typeface="Avenir Medium" charset="0"/>
                  <a:ea typeface="Avenir Medium" charset="0"/>
                  <a:cs typeface="Avenir Medium" charset="0"/>
                </a:rPr>
                <a:t>Average Over Episodes</a:t>
              </a:r>
              <a:endParaRPr lang="en-US" sz="2400" dirty="0">
                <a:solidFill>
                  <a:srgbClr val="FF0000"/>
                </a:solidFill>
                <a:latin typeface="Avenir Medium" charset="0"/>
                <a:ea typeface="Avenir Medium" charset="0"/>
                <a:cs typeface="Avenir Medium" charset="0"/>
              </a:endParaRPr>
            </a:p>
          </p:txBody>
        </p:sp>
      </p:grpSp>
    </p:spTree>
    <p:extLst>
      <p:ext uri="{BB962C8B-B14F-4D97-AF65-F5344CB8AC3E}">
        <p14:creationId xmlns:p14="http://schemas.microsoft.com/office/powerpoint/2010/main" val="195900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Guided Visual Navigation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49</a:t>
            </a:fld>
            <a:endParaRPr lang="en-US" dirty="0"/>
          </a:p>
        </p:txBody>
      </p:sp>
      <p:sp>
        <p:nvSpPr>
          <p:cNvPr id="8" name="Rectangle 7"/>
          <p:cNvSpPr/>
          <p:nvPr/>
        </p:nvSpPr>
        <p:spPr>
          <a:xfrm>
            <a:off x="2616458" y="2967335"/>
            <a:ext cx="6959085" cy="923330"/>
          </a:xfrm>
          <a:prstGeom prst="rect">
            <a:avLst/>
          </a:prstGeom>
        </p:spPr>
        <p:txBody>
          <a:bodyPr wrap="none">
            <a:spAutoFit/>
          </a:bodyPr>
          <a:lstStyle/>
          <a:p>
            <a:r>
              <a:rPr lang="en-US" sz="5400" smtClean="0">
                <a:latin typeface="Avenir Next" charset="0"/>
                <a:ea typeface="Avenir Next" charset="0"/>
                <a:cs typeface="Avenir Next" charset="0"/>
              </a:rPr>
              <a:t>Papers in this Module</a:t>
            </a:r>
            <a:endParaRPr lang="en-US" sz="5400" dirty="0">
              <a:latin typeface="Avenir Next" charset="0"/>
              <a:ea typeface="Avenir Next" charset="0"/>
              <a:cs typeface="Avenir Next" charset="0"/>
            </a:endParaRPr>
          </a:p>
        </p:txBody>
      </p:sp>
    </p:spTree>
    <p:extLst>
      <p:ext uri="{BB962C8B-B14F-4D97-AF65-F5344CB8AC3E}">
        <p14:creationId xmlns:p14="http://schemas.microsoft.com/office/powerpoint/2010/main" val="71069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been talking about visual navigation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5</a:t>
            </a:fld>
            <a:endParaRPr lang="en-US" dirty="0"/>
          </a:p>
        </p:txBody>
      </p:sp>
      <p:grpSp>
        <p:nvGrpSpPr>
          <p:cNvPr id="53" name="Group 52"/>
          <p:cNvGrpSpPr/>
          <p:nvPr/>
        </p:nvGrpSpPr>
        <p:grpSpPr>
          <a:xfrm>
            <a:off x="2314467" y="1405718"/>
            <a:ext cx="6762034" cy="3534772"/>
            <a:chOff x="3009143" y="2088106"/>
            <a:chExt cx="5247753" cy="2743200"/>
          </a:xfrm>
        </p:grpSpPr>
        <p:sp>
          <p:nvSpPr>
            <p:cNvPr id="7" name="Rectangle 6"/>
            <p:cNvSpPr/>
            <p:nvPr/>
          </p:nvSpPr>
          <p:spPr>
            <a:xfrm>
              <a:off x="3009143" y="3018462"/>
              <a:ext cx="585417" cy="923330"/>
            </a:xfrm>
            <a:prstGeom prst="rect">
              <a:avLst/>
            </a:prstGeom>
            <a:noFill/>
          </p:spPr>
          <p:txBody>
            <a:bodyPr wrap="none" lIns="91440" tIns="45720" rIns="91440" bIns="45720">
              <a:spAutoFit/>
            </a:bodyPr>
            <a:lstStyle/>
            <a:p>
              <a:pPr algn="ctr"/>
              <a:r>
                <a:rPr lang="en-US" sz="5400" b="0" cap="none" spc="0" smtClean="0">
                  <a:ln w="0"/>
                  <a:solidFill>
                    <a:schemeClr val="tx1"/>
                  </a:solidFill>
                  <a:effectLst>
                    <a:outerShdw blurRad="38100" dist="19050" dir="2700000" algn="tl" rotWithShape="0">
                      <a:schemeClr val="dk1">
                        <a:alpha val="40000"/>
                      </a:schemeClr>
                    </a:outerShdw>
                  </a:effectLst>
                </a:rPr>
                <a:t>A</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7519010" y="3113101"/>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grpSp>
          <p:nvGrpSpPr>
            <p:cNvPr id="6" name="Group 5"/>
            <p:cNvGrpSpPr/>
            <p:nvPr/>
          </p:nvGrpSpPr>
          <p:grpSpPr>
            <a:xfrm>
              <a:off x="3684896" y="2088106"/>
              <a:ext cx="4572000" cy="2743200"/>
              <a:chOff x="3384645" y="2088106"/>
              <a:chExt cx="4572000" cy="2743200"/>
            </a:xfrm>
          </p:grpSpPr>
          <p:sp>
            <p:nvSpPr>
              <p:cNvPr id="3" name="Rectangle 2"/>
              <p:cNvSpPr/>
              <p:nvPr/>
            </p:nvSpPr>
            <p:spPr>
              <a:xfrm>
                <a:off x="3384645" y="2088106"/>
                <a:ext cx="45720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384645" y="2088106"/>
                <a:ext cx="45720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84645" y="2088106"/>
                <a:ext cx="45720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384645" y="2088106"/>
                <a:ext cx="36576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384645" y="2088106"/>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84645" y="2088106"/>
                <a:ext cx="18288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384645" y="2088106"/>
                <a:ext cx="9144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428096" y="2998041"/>
              <a:ext cx="914400" cy="914400"/>
            </a:xfrm>
            <a:prstGeom prst="rect">
              <a:avLst/>
            </a:prstGeom>
            <a:solidFill>
              <a:schemeClr val="bg2">
                <a:lumMod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2817" y="2671090"/>
              <a:ext cx="864875" cy="1133856"/>
            </a:xfrm>
            <a:prstGeom prst="rect">
              <a:avLst/>
            </a:prstGeom>
            <a:ln w="12700">
              <a:miter lim="400000"/>
            </a:ln>
          </p:spPr>
        </p:pic>
      </p:grpSp>
      <p:cxnSp>
        <p:nvCxnSpPr>
          <p:cNvPr id="56" name="Elbow Connector 55"/>
          <p:cNvCxnSpPr>
            <a:stCxn id="10" idx="2"/>
            <a:endCxn id="8" idx="2"/>
          </p:cNvCxnSpPr>
          <p:nvPr/>
        </p:nvCxnSpPr>
        <p:spPr>
          <a:xfrm rot="16200000" flipH="1">
            <a:off x="6113564" y="1244158"/>
            <a:ext cx="12700" cy="4747616"/>
          </a:xfrm>
          <a:prstGeom prst="bentConnector3">
            <a:avLst>
              <a:gd name="adj1" fmla="val 631343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20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 Guided Visual </a:t>
            </a:r>
            <a:r>
              <a:rPr lang="en-US" dirty="0" smtClean="0"/>
              <a:t>Navigation (Readings)</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50</a:t>
            </a:fld>
            <a:endParaRPr lang="en-US" dirty="0"/>
          </a:p>
        </p:txBody>
      </p:sp>
      <p:sp>
        <p:nvSpPr>
          <p:cNvPr id="3" name="Rectangle 2"/>
          <p:cNvSpPr/>
          <p:nvPr/>
        </p:nvSpPr>
        <p:spPr>
          <a:xfrm>
            <a:off x="2209800" y="1290422"/>
            <a:ext cx="3657600" cy="12801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charset="0"/>
                <a:ea typeface="Avenir Next" charset="0"/>
                <a:cs typeface="Avenir Next" charset="0"/>
              </a:rPr>
              <a:t>Mapping Navigation Instructions to Continuous Control Actions with Position-Visitation Prediction</a:t>
            </a:r>
          </a:p>
        </p:txBody>
      </p:sp>
      <p:sp>
        <p:nvSpPr>
          <p:cNvPr id="11" name="Rectangle 10"/>
          <p:cNvSpPr/>
          <p:nvPr/>
        </p:nvSpPr>
        <p:spPr>
          <a:xfrm>
            <a:off x="6695537" y="1290422"/>
            <a:ext cx="3657600" cy="12801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charset="0"/>
                <a:ea typeface="Avenir Next" charset="0"/>
                <a:cs typeface="Avenir Next" charset="0"/>
              </a:rPr>
              <a:t>Reinforced Cross-Modal Matching and Self-Supervised Imitation Learning for Vision-Language Navigation</a:t>
            </a:r>
          </a:p>
        </p:txBody>
      </p:sp>
      <p:sp>
        <p:nvSpPr>
          <p:cNvPr id="12" name="Rectangle 11"/>
          <p:cNvSpPr/>
          <p:nvPr/>
        </p:nvSpPr>
        <p:spPr>
          <a:xfrm>
            <a:off x="6695537" y="3412378"/>
            <a:ext cx="3657600" cy="12801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charset="0"/>
                <a:ea typeface="Avenir Next" charset="0"/>
                <a:cs typeface="Avenir Next" charset="0"/>
              </a:rPr>
              <a:t>Effective and General Evaluation for Instruction Conditioned Navigation using Dynamic Time Warping</a:t>
            </a:r>
          </a:p>
        </p:txBody>
      </p:sp>
      <p:sp>
        <p:nvSpPr>
          <p:cNvPr id="13" name="Rectangle 12"/>
          <p:cNvSpPr/>
          <p:nvPr/>
        </p:nvSpPr>
        <p:spPr>
          <a:xfrm>
            <a:off x="2209800" y="3412378"/>
            <a:ext cx="3657600" cy="12801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charset="0"/>
                <a:ea typeface="Avenir Next" charset="0"/>
                <a:cs typeface="Avenir Next" charset="0"/>
              </a:rPr>
              <a:t>Vision-and-Dialog Navigation</a:t>
            </a:r>
          </a:p>
        </p:txBody>
      </p:sp>
    </p:spTree>
    <p:extLst>
      <p:ext uri="{BB962C8B-B14F-4D97-AF65-F5344CB8AC3E}">
        <p14:creationId xmlns:p14="http://schemas.microsoft.com/office/powerpoint/2010/main" val="73745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Instruction-guided </a:t>
            </a:r>
            <a:r>
              <a:rPr lang="en-US" dirty="0" smtClean="0"/>
              <a:t>Visual Navigation: </a:t>
            </a:r>
            <a:r>
              <a:rPr lang="en-US" dirty="0" err="1" smtClean="0"/>
              <a:t>StreetLearn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51</a:t>
            </a:fld>
            <a:endParaRPr lang="en-US" dirty="0"/>
          </a:p>
        </p:txBody>
      </p:sp>
      <p:pic>
        <p:nvPicPr>
          <p:cNvPr id="3" name="Picture 2"/>
          <p:cNvPicPr>
            <a:picLocks noChangeAspect="1"/>
          </p:cNvPicPr>
          <p:nvPr/>
        </p:nvPicPr>
        <p:blipFill>
          <a:blip r:embed="rId2"/>
          <a:stretch>
            <a:fillRect/>
          </a:stretch>
        </p:blipFill>
        <p:spPr>
          <a:xfrm>
            <a:off x="146737" y="3052119"/>
            <a:ext cx="5451986" cy="2511910"/>
          </a:xfrm>
          <a:prstGeom prst="rect">
            <a:avLst/>
          </a:prstGeom>
        </p:spPr>
      </p:pic>
      <p:sp>
        <p:nvSpPr>
          <p:cNvPr id="9" name="Rectangle 8"/>
          <p:cNvSpPr/>
          <p:nvPr/>
        </p:nvSpPr>
        <p:spPr>
          <a:xfrm>
            <a:off x="1233267" y="455022"/>
            <a:ext cx="10274929" cy="1938992"/>
          </a:xfrm>
          <a:prstGeom prst="rect">
            <a:avLst/>
          </a:prstGeom>
        </p:spPr>
        <p:txBody>
          <a:bodyPr wrap="square">
            <a:spAutoFit/>
          </a:bodyPr>
          <a:lstStyle/>
          <a:p>
            <a:pPr marL="571500" indent="-334963"/>
            <a:r>
              <a:rPr lang="en-US" sz="2000" b="1" dirty="0" err="1" smtClean="0">
                <a:latin typeface="Avenir Medium" charset="0"/>
                <a:ea typeface="Avenir Medium" charset="0"/>
                <a:cs typeface="Avenir Medium" charset="0"/>
              </a:rPr>
              <a:t>StreetLearn</a:t>
            </a:r>
            <a:endParaRPr lang="en-US" sz="2000" b="1" dirty="0">
              <a:latin typeface="Avenir Medium" charset="0"/>
              <a:ea typeface="Avenir Medium" charset="0"/>
              <a:cs typeface="Avenir Medium" charset="0"/>
            </a:endParaRPr>
          </a:p>
          <a:p>
            <a:pPr marL="571500" indent="-334963">
              <a:buFont typeface="Arial" charset="0"/>
              <a:buChar char="•"/>
            </a:pPr>
            <a:r>
              <a:rPr lang="en-US" sz="2000" b="1" dirty="0">
                <a:latin typeface="Avenir Book" charset="0"/>
                <a:ea typeface="Avenir Book" charset="0"/>
                <a:cs typeface="Avenir Book" charset="0"/>
              </a:rPr>
              <a:t>Google Street View + Google Maps directions</a:t>
            </a:r>
          </a:p>
          <a:p>
            <a:pPr marL="571500" indent="-334963">
              <a:buFont typeface="Arial" charset="0"/>
              <a:buChar char="•"/>
            </a:pPr>
            <a:r>
              <a:rPr lang="en-US" sz="2000" dirty="0">
                <a:latin typeface="Avenir Book" charset="0"/>
                <a:ea typeface="Avenir Book" charset="0"/>
                <a:cs typeface="Avenir Book" charset="0"/>
              </a:rPr>
              <a:t>The </a:t>
            </a:r>
            <a:r>
              <a:rPr lang="en-US" sz="2000" dirty="0" err="1">
                <a:latin typeface="Avenir Book" charset="0"/>
                <a:ea typeface="Avenir Book" charset="0"/>
                <a:cs typeface="Avenir Book" charset="0"/>
              </a:rPr>
              <a:t>StreetLearn</a:t>
            </a:r>
            <a:r>
              <a:rPr lang="en-US" sz="2000" dirty="0">
                <a:latin typeface="Avenir Book" charset="0"/>
                <a:ea typeface="Avenir Book" charset="0"/>
                <a:cs typeface="Avenir Book" charset="0"/>
              </a:rPr>
              <a:t> Environment and Dataset </a:t>
            </a:r>
            <a:r>
              <a:rPr lang="mr-IN" sz="2000" dirty="0" smtClean="0">
                <a:latin typeface="Avenir Book" charset="0"/>
                <a:ea typeface="Avenir Book" charset="0"/>
                <a:cs typeface="Avenir Book" charset="0"/>
                <a:hlinkClick r:id="rId3"/>
              </a:rPr>
              <a:t>arxiv.org/abs/1903.01292</a:t>
            </a:r>
            <a:endParaRPr lang="en-US" sz="2000" dirty="0">
              <a:latin typeface="Avenir Book" charset="0"/>
              <a:ea typeface="Avenir Book" charset="0"/>
              <a:cs typeface="Avenir Book" charset="0"/>
            </a:endParaRPr>
          </a:p>
          <a:p>
            <a:pPr marL="571500" indent="-334963">
              <a:buFont typeface="Arial" charset="0"/>
              <a:buChar char="•"/>
            </a:pPr>
            <a:r>
              <a:rPr lang="en-US" sz="2000" dirty="0">
                <a:latin typeface="Avenir Book" charset="0"/>
                <a:ea typeface="Avenir Book" charset="0"/>
                <a:cs typeface="Avenir Book" charset="0"/>
              </a:rPr>
              <a:t>Learning To Follow Directions in Street View </a:t>
            </a:r>
            <a:r>
              <a:rPr lang="mr-IN" sz="2000" dirty="0" smtClean="0">
                <a:latin typeface="Avenir Book" charset="0"/>
                <a:ea typeface="Avenir Book" charset="0"/>
                <a:cs typeface="Avenir Book" charset="0"/>
                <a:hlinkClick r:id="rId4"/>
              </a:rPr>
              <a:t>arxiv.org/abs/1903.00401</a:t>
            </a:r>
            <a:endParaRPr lang="en-US" sz="2000" dirty="0" smtClean="0">
              <a:latin typeface="Avenir Book" charset="0"/>
              <a:ea typeface="Avenir Book" charset="0"/>
              <a:cs typeface="Avenir Book" charset="0"/>
            </a:endParaRPr>
          </a:p>
          <a:p>
            <a:pPr marL="571500" indent="-334963">
              <a:buFont typeface="Arial" charset="0"/>
              <a:buChar char="•"/>
            </a:pPr>
            <a:r>
              <a:rPr lang="en-US" sz="2000" b="1" dirty="0">
                <a:latin typeface="Avenir Book" charset="0"/>
                <a:ea typeface="Avenir Book" charset="0"/>
                <a:cs typeface="Avenir Book" charset="0"/>
              </a:rPr>
              <a:t>Touchdown: Natural Language Navigation and Spatial Reasoning in Visual Street </a:t>
            </a:r>
            <a:r>
              <a:rPr lang="en-US" sz="2000" b="1" smtClean="0">
                <a:latin typeface="Avenir Book" charset="0"/>
                <a:ea typeface="Avenir Book" charset="0"/>
                <a:cs typeface="Avenir Book" charset="0"/>
              </a:rPr>
              <a:t>Environments</a:t>
            </a:r>
            <a:r>
              <a:rPr lang="en-US" sz="2000">
                <a:latin typeface="Avenir Book" charset="0"/>
                <a:ea typeface="Avenir Book" charset="0"/>
                <a:cs typeface="Avenir Book" charset="0"/>
              </a:rPr>
              <a:t> </a:t>
            </a:r>
            <a:r>
              <a:rPr lang="mr-IN" sz="2000" dirty="0" smtClean="0">
                <a:latin typeface="Avenir Book" charset="0"/>
                <a:ea typeface="Avenir Book" charset="0"/>
                <a:cs typeface="Avenir Book" charset="0"/>
                <a:hlinkClick r:id="rId5"/>
              </a:rPr>
              <a:t>arxiv.org/abs/1811.12354</a:t>
            </a:r>
            <a:endParaRPr lang="en-US" sz="2000" b="1" dirty="0">
              <a:latin typeface="Avenir Book" charset="0"/>
              <a:ea typeface="Avenir Book" charset="0"/>
              <a:cs typeface="Avenir Book" charset="0"/>
            </a:endParaRPr>
          </a:p>
        </p:txBody>
      </p:sp>
      <p:pic>
        <p:nvPicPr>
          <p:cNvPr id="6" name="Picture 5"/>
          <p:cNvPicPr>
            <a:picLocks noChangeAspect="1"/>
          </p:cNvPicPr>
          <p:nvPr/>
        </p:nvPicPr>
        <p:blipFill>
          <a:blip r:embed="rId6"/>
          <a:stretch>
            <a:fillRect/>
          </a:stretch>
        </p:blipFill>
        <p:spPr>
          <a:xfrm>
            <a:off x="5999892" y="2922855"/>
            <a:ext cx="5283200" cy="3035300"/>
          </a:xfrm>
          <a:prstGeom prst="rect">
            <a:avLst/>
          </a:prstGeom>
        </p:spPr>
      </p:pic>
    </p:spTree>
    <p:extLst>
      <p:ext uri="{BB962C8B-B14F-4D97-AF65-F5344CB8AC3E}">
        <p14:creationId xmlns:p14="http://schemas.microsoft.com/office/powerpoint/2010/main" val="1703201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Instruction-guided </a:t>
            </a:r>
            <a:r>
              <a:rPr lang="en-US" dirty="0" smtClean="0"/>
              <a:t>Visual </a:t>
            </a:r>
            <a:r>
              <a:rPr lang="en-US" dirty="0"/>
              <a:t>Navigation</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52</a:t>
            </a:fld>
            <a:endParaRPr lang="en-US" dirty="0"/>
          </a:p>
        </p:txBody>
      </p:sp>
      <p:sp>
        <p:nvSpPr>
          <p:cNvPr id="8" name="Rectangle 7"/>
          <p:cNvSpPr/>
          <p:nvPr/>
        </p:nvSpPr>
        <p:spPr>
          <a:xfrm>
            <a:off x="1233267" y="4321515"/>
            <a:ext cx="10386646" cy="1938992"/>
          </a:xfrm>
          <a:prstGeom prst="rect">
            <a:avLst/>
          </a:prstGeom>
        </p:spPr>
        <p:txBody>
          <a:bodyPr wrap="square">
            <a:spAutoFit/>
          </a:bodyPr>
          <a:lstStyle/>
          <a:p>
            <a:pPr marL="571500" indent="-334963"/>
            <a:r>
              <a:rPr lang="en-US" sz="2000" b="1" dirty="0" smtClean="0">
                <a:latin typeface="Avenir Medium" charset="0"/>
                <a:ea typeface="Avenir Medium" charset="0"/>
                <a:cs typeface="Avenir Medium" charset="0"/>
              </a:rPr>
              <a:t>LANI</a:t>
            </a:r>
            <a:endParaRPr lang="en-US" sz="2000" b="1" dirty="0">
              <a:latin typeface="Avenir Medium" charset="0"/>
              <a:ea typeface="Avenir Medium" charset="0"/>
              <a:cs typeface="Avenir Medium" charset="0"/>
            </a:endParaRPr>
          </a:p>
          <a:p>
            <a:pPr marL="571500" indent="-334963">
              <a:buFont typeface="Arial" charset="0"/>
              <a:buChar char="•"/>
            </a:pPr>
            <a:r>
              <a:rPr lang="en-US" sz="2000" b="1" dirty="0">
                <a:latin typeface="Avenir Book" charset="0"/>
                <a:ea typeface="Avenir Book" charset="0"/>
                <a:cs typeface="Avenir Book" charset="0"/>
              </a:rPr>
              <a:t>Simulated quadcopter in an open environment with landmark objects</a:t>
            </a:r>
          </a:p>
          <a:p>
            <a:pPr marL="571500" indent="-334963">
              <a:buFont typeface="Arial" charset="0"/>
              <a:buChar char="•"/>
            </a:pPr>
            <a:r>
              <a:rPr lang="en-US" sz="2000" dirty="0">
                <a:latin typeface="Avenir Book" charset="0"/>
                <a:ea typeface="Avenir Book" charset="0"/>
                <a:cs typeface="Avenir Book" charset="0"/>
              </a:rPr>
              <a:t>Mapping Instructions to Actions in 3D Environments with Visual Goal Prediction </a:t>
            </a:r>
            <a:r>
              <a:rPr lang="mr-IN" sz="2000" dirty="0">
                <a:latin typeface="Avenir Book" charset="0"/>
                <a:ea typeface="Avenir Book" charset="0"/>
                <a:cs typeface="Avenir Book" charset="0"/>
                <a:hlinkClick r:id="rId2"/>
              </a:rPr>
              <a:t>https://arxiv.org/abs/1809.00786</a:t>
            </a:r>
            <a:endParaRPr lang="en-US" sz="2000" dirty="0">
              <a:latin typeface="Avenir Book" charset="0"/>
              <a:ea typeface="Avenir Book" charset="0"/>
              <a:cs typeface="Avenir Book" charset="0"/>
            </a:endParaRPr>
          </a:p>
          <a:p>
            <a:pPr marL="571500" indent="-334963">
              <a:buFont typeface="Arial" charset="0"/>
              <a:buChar char="•"/>
            </a:pPr>
            <a:r>
              <a:rPr lang="en-US" sz="2000" dirty="0" smtClean="0">
                <a:latin typeface="Avenir Book" charset="0"/>
                <a:ea typeface="Avenir Book" charset="0"/>
                <a:cs typeface="Avenir Book" charset="0"/>
              </a:rPr>
              <a:t>Mapping </a:t>
            </a:r>
            <a:r>
              <a:rPr lang="en-US" sz="2000" dirty="0">
                <a:latin typeface="Avenir Book" charset="0"/>
                <a:ea typeface="Avenir Book" charset="0"/>
                <a:cs typeface="Avenir Book" charset="0"/>
              </a:rPr>
              <a:t>Navigation Instructions to Continuous Control Actions with Position-Visitation Prediction </a:t>
            </a:r>
            <a:r>
              <a:rPr lang="en-US" sz="2000" u="sng" dirty="0">
                <a:latin typeface="Avenir Book" charset="0"/>
                <a:ea typeface="Avenir Book" charset="0"/>
                <a:cs typeface="Avenir Book" charset="0"/>
                <a:hlinkClick r:id="rId3"/>
              </a:rPr>
              <a:t>arxiv.org/abs/1811.04179</a:t>
            </a:r>
            <a:endParaRPr lang="en-US" sz="2000" dirty="0"/>
          </a:p>
        </p:txBody>
      </p:sp>
      <p:pic>
        <p:nvPicPr>
          <p:cNvPr id="10" name="Picture 9"/>
          <p:cNvPicPr>
            <a:picLocks noChangeAspect="1"/>
          </p:cNvPicPr>
          <p:nvPr/>
        </p:nvPicPr>
        <p:blipFill>
          <a:blip r:embed="rId4"/>
          <a:stretch>
            <a:fillRect/>
          </a:stretch>
        </p:blipFill>
        <p:spPr>
          <a:xfrm>
            <a:off x="1899137" y="479736"/>
            <a:ext cx="4478728" cy="3675105"/>
          </a:xfrm>
          <a:prstGeom prst="rect">
            <a:avLst/>
          </a:prstGeom>
        </p:spPr>
      </p:pic>
      <p:pic>
        <p:nvPicPr>
          <p:cNvPr id="11" name="Picture 10"/>
          <p:cNvPicPr>
            <a:picLocks noChangeAspect="1"/>
          </p:cNvPicPr>
          <p:nvPr/>
        </p:nvPicPr>
        <p:blipFill>
          <a:blip r:embed="rId5"/>
          <a:stretch>
            <a:fillRect/>
          </a:stretch>
        </p:blipFill>
        <p:spPr>
          <a:xfrm>
            <a:off x="7483623" y="712104"/>
            <a:ext cx="2869514" cy="2887011"/>
          </a:xfrm>
          <a:prstGeom prst="rect">
            <a:avLst/>
          </a:prstGeom>
        </p:spPr>
      </p:pic>
    </p:spTree>
    <p:extLst>
      <p:ext uri="{BB962C8B-B14F-4D97-AF65-F5344CB8AC3E}">
        <p14:creationId xmlns:p14="http://schemas.microsoft.com/office/powerpoint/2010/main" val="189821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ge result for floor plan with furnitu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56642"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Instruction-guided Visual Navigation</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6</a:t>
            </a:fld>
            <a:endParaRPr lang="en-US" dirty="0"/>
          </a:p>
        </p:txBody>
      </p:sp>
      <p:sp>
        <p:nvSpPr>
          <p:cNvPr id="25" name="Freeform 24"/>
          <p:cNvSpPr/>
          <p:nvPr/>
        </p:nvSpPr>
        <p:spPr>
          <a:xfrm>
            <a:off x="2483893" y="1255594"/>
            <a:ext cx="6828980" cy="2773639"/>
          </a:xfrm>
          <a:custGeom>
            <a:avLst/>
            <a:gdLst>
              <a:gd name="connsiteX0" fmla="*/ 0 w 6828980"/>
              <a:gd name="connsiteY0" fmla="*/ 0 h 2773639"/>
              <a:gd name="connsiteX1" fmla="*/ 928047 w 6828980"/>
              <a:gd name="connsiteY1" fmla="*/ 13648 h 2773639"/>
              <a:gd name="connsiteX2" fmla="*/ 1433014 w 6828980"/>
              <a:gd name="connsiteY2" fmla="*/ 40943 h 2773639"/>
              <a:gd name="connsiteX3" fmla="*/ 1774208 w 6828980"/>
              <a:gd name="connsiteY3" fmla="*/ 218364 h 2773639"/>
              <a:gd name="connsiteX4" fmla="*/ 2006220 w 6828980"/>
              <a:gd name="connsiteY4" fmla="*/ 545910 h 2773639"/>
              <a:gd name="connsiteX5" fmla="*/ 2183641 w 6828980"/>
              <a:gd name="connsiteY5" fmla="*/ 1201003 h 2773639"/>
              <a:gd name="connsiteX6" fmla="*/ 2320119 w 6828980"/>
              <a:gd name="connsiteY6" fmla="*/ 1883391 h 2773639"/>
              <a:gd name="connsiteX7" fmla="*/ 2497540 w 6828980"/>
              <a:gd name="connsiteY7" fmla="*/ 2251881 h 2773639"/>
              <a:gd name="connsiteX8" fmla="*/ 2784143 w 6828980"/>
              <a:gd name="connsiteY8" fmla="*/ 2552131 h 2773639"/>
              <a:gd name="connsiteX9" fmla="*/ 3275462 w 6828980"/>
              <a:gd name="connsiteY9" fmla="*/ 2702257 h 2773639"/>
              <a:gd name="connsiteX10" fmla="*/ 4080680 w 6828980"/>
              <a:gd name="connsiteY10" fmla="*/ 2770496 h 2773639"/>
              <a:gd name="connsiteX11" fmla="*/ 4558352 w 6828980"/>
              <a:gd name="connsiteY11" fmla="*/ 2743200 h 2773639"/>
              <a:gd name="connsiteX12" fmla="*/ 4954137 w 6828980"/>
              <a:gd name="connsiteY12" fmla="*/ 2579427 h 2773639"/>
              <a:gd name="connsiteX13" fmla="*/ 5227092 w 6828980"/>
              <a:gd name="connsiteY13" fmla="*/ 2238233 h 2773639"/>
              <a:gd name="connsiteX14" fmla="*/ 5527343 w 6828980"/>
              <a:gd name="connsiteY14" fmla="*/ 1910687 h 2773639"/>
              <a:gd name="connsiteX15" fmla="*/ 5991367 w 6828980"/>
              <a:gd name="connsiteY15" fmla="*/ 1569493 h 2773639"/>
              <a:gd name="connsiteX16" fmla="*/ 6400800 w 6828980"/>
              <a:gd name="connsiteY16" fmla="*/ 1460310 h 2773639"/>
              <a:gd name="connsiteX17" fmla="*/ 6673755 w 6828980"/>
              <a:gd name="connsiteY17" fmla="*/ 1269242 h 2773639"/>
              <a:gd name="connsiteX18" fmla="*/ 6823880 w 6828980"/>
              <a:gd name="connsiteY18" fmla="*/ 805218 h 2773639"/>
              <a:gd name="connsiteX19" fmla="*/ 6796585 w 6828980"/>
              <a:gd name="connsiteY19" fmla="*/ 559558 h 277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980" h="2773639">
                <a:moveTo>
                  <a:pt x="0" y="0"/>
                </a:moveTo>
                <a:lnTo>
                  <a:pt x="928047" y="13648"/>
                </a:lnTo>
                <a:cubicBezTo>
                  <a:pt x="1166882" y="20472"/>
                  <a:pt x="1291987" y="6824"/>
                  <a:pt x="1433014" y="40943"/>
                </a:cubicBezTo>
                <a:cubicBezTo>
                  <a:pt x="1574041" y="75062"/>
                  <a:pt x="1678674" y="134203"/>
                  <a:pt x="1774208" y="218364"/>
                </a:cubicBezTo>
                <a:cubicBezTo>
                  <a:pt x="1869742" y="302525"/>
                  <a:pt x="1937981" y="382137"/>
                  <a:pt x="2006220" y="545910"/>
                </a:cubicBezTo>
                <a:cubicBezTo>
                  <a:pt x="2074459" y="709683"/>
                  <a:pt x="2131325" y="978090"/>
                  <a:pt x="2183641" y="1201003"/>
                </a:cubicBezTo>
                <a:cubicBezTo>
                  <a:pt x="2235958" y="1423917"/>
                  <a:pt x="2267803" y="1708245"/>
                  <a:pt x="2320119" y="1883391"/>
                </a:cubicBezTo>
                <a:cubicBezTo>
                  <a:pt x="2372435" y="2058537"/>
                  <a:pt x="2420203" y="2140424"/>
                  <a:pt x="2497540" y="2251881"/>
                </a:cubicBezTo>
                <a:cubicBezTo>
                  <a:pt x="2574877" y="2363338"/>
                  <a:pt x="2654489" y="2477068"/>
                  <a:pt x="2784143" y="2552131"/>
                </a:cubicBezTo>
                <a:cubicBezTo>
                  <a:pt x="2913797" y="2627194"/>
                  <a:pt x="3059373" y="2665863"/>
                  <a:pt x="3275462" y="2702257"/>
                </a:cubicBezTo>
                <a:cubicBezTo>
                  <a:pt x="3491551" y="2738651"/>
                  <a:pt x="3866865" y="2763672"/>
                  <a:pt x="4080680" y="2770496"/>
                </a:cubicBezTo>
                <a:cubicBezTo>
                  <a:pt x="4294495" y="2777320"/>
                  <a:pt x="4412776" y="2775045"/>
                  <a:pt x="4558352" y="2743200"/>
                </a:cubicBezTo>
                <a:cubicBezTo>
                  <a:pt x="4703928" y="2711355"/>
                  <a:pt x="4842680" y="2663588"/>
                  <a:pt x="4954137" y="2579427"/>
                </a:cubicBezTo>
                <a:cubicBezTo>
                  <a:pt x="5065594" y="2495266"/>
                  <a:pt x="5131558" y="2349690"/>
                  <a:pt x="5227092" y="2238233"/>
                </a:cubicBezTo>
                <a:cubicBezTo>
                  <a:pt x="5322626" y="2126776"/>
                  <a:pt x="5399964" y="2022144"/>
                  <a:pt x="5527343" y="1910687"/>
                </a:cubicBezTo>
                <a:cubicBezTo>
                  <a:pt x="5654722" y="1799230"/>
                  <a:pt x="5845791" y="1644556"/>
                  <a:pt x="5991367" y="1569493"/>
                </a:cubicBezTo>
                <a:cubicBezTo>
                  <a:pt x="6136943" y="1494430"/>
                  <a:pt x="6287069" y="1510352"/>
                  <a:pt x="6400800" y="1460310"/>
                </a:cubicBezTo>
                <a:cubicBezTo>
                  <a:pt x="6514531" y="1410268"/>
                  <a:pt x="6603242" y="1378424"/>
                  <a:pt x="6673755" y="1269242"/>
                </a:cubicBezTo>
                <a:cubicBezTo>
                  <a:pt x="6744268" y="1160060"/>
                  <a:pt x="6803408" y="923499"/>
                  <a:pt x="6823880" y="805218"/>
                </a:cubicBezTo>
                <a:cubicBezTo>
                  <a:pt x="6844352" y="686937"/>
                  <a:pt x="6796585" y="559558"/>
                  <a:pt x="6796585" y="559558"/>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36400" y="225074"/>
            <a:ext cx="58541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A</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9023862" y="1167861"/>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7879" y="461299"/>
            <a:ext cx="864875" cy="1133856"/>
          </a:xfrm>
          <a:prstGeom prst="rect">
            <a:avLst/>
          </a:prstGeom>
          <a:ln w="12700">
            <a:miter lim="400000"/>
          </a:ln>
        </p:spPr>
      </p:pic>
      <p:sp>
        <p:nvSpPr>
          <p:cNvPr id="30" name="TextBox 29"/>
          <p:cNvSpPr txBox="1"/>
          <p:nvPr/>
        </p:nvSpPr>
        <p:spPr>
          <a:xfrm>
            <a:off x="485946" y="4265458"/>
            <a:ext cx="11220109" cy="707886"/>
          </a:xfrm>
          <a:prstGeom prst="rect">
            <a:avLst/>
          </a:prstGeom>
          <a:solidFill>
            <a:schemeClr val="bg1"/>
          </a:solidFill>
          <a:ln w="38100">
            <a:solidFill>
              <a:srgbClr val="00B0F0"/>
            </a:solidFill>
          </a:ln>
        </p:spPr>
        <p:txBody>
          <a:bodyPr wrap="square" rtlCol="0" anchor="ctr">
            <a:spAutoFit/>
          </a:bodyPr>
          <a:lstStyle/>
          <a:p>
            <a:pPr algn="ctr"/>
            <a:r>
              <a:rPr lang="en-US" sz="2000" dirty="0" smtClean="0">
                <a:solidFill>
                  <a:srgbClr val="00B0F0"/>
                </a:solidFill>
                <a:latin typeface="Avenir Next" charset="0"/>
                <a:ea typeface="Avenir Next" charset="0"/>
                <a:cs typeface="Avenir Next" charset="0"/>
              </a:rPr>
              <a:t>Go left around the table along the back wall and turn right at the fireplace. Continue to the hallway and take a right. Take the first left into the bedroom and go to the right bedside table.</a:t>
            </a:r>
            <a:endParaRPr lang="en-US" sz="2000" dirty="0">
              <a:solidFill>
                <a:srgbClr val="00B0F0"/>
              </a:solidFill>
              <a:latin typeface="Avenir Next" charset="0"/>
              <a:ea typeface="Avenir Next" charset="0"/>
              <a:cs typeface="Avenir Next" charset="0"/>
            </a:endParaRPr>
          </a:p>
        </p:txBody>
      </p:sp>
    </p:spTree>
    <p:extLst>
      <p:ext uri="{BB962C8B-B14F-4D97-AF65-F5344CB8AC3E}">
        <p14:creationId xmlns:p14="http://schemas.microsoft.com/office/powerpoint/2010/main" val="62901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ge result for floor plan with furnitu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56642" y="805306"/>
            <a:ext cx="7976104" cy="54513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Instruction-guided Visual Navigation</a:t>
            </a:r>
            <a:endParaRPr lang="en-US" dirty="0"/>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7</a:t>
            </a:fld>
            <a:endParaRPr lang="en-US" dirty="0"/>
          </a:p>
        </p:txBody>
      </p:sp>
      <p:sp>
        <p:nvSpPr>
          <p:cNvPr id="25" name="Freeform 24"/>
          <p:cNvSpPr/>
          <p:nvPr/>
        </p:nvSpPr>
        <p:spPr>
          <a:xfrm>
            <a:off x="2483893" y="1255594"/>
            <a:ext cx="6828980" cy="2773639"/>
          </a:xfrm>
          <a:custGeom>
            <a:avLst/>
            <a:gdLst>
              <a:gd name="connsiteX0" fmla="*/ 0 w 6828980"/>
              <a:gd name="connsiteY0" fmla="*/ 0 h 2773639"/>
              <a:gd name="connsiteX1" fmla="*/ 928047 w 6828980"/>
              <a:gd name="connsiteY1" fmla="*/ 13648 h 2773639"/>
              <a:gd name="connsiteX2" fmla="*/ 1433014 w 6828980"/>
              <a:gd name="connsiteY2" fmla="*/ 40943 h 2773639"/>
              <a:gd name="connsiteX3" fmla="*/ 1774208 w 6828980"/>
              <a:gd name="connsiteY3" fmla="*/ 218364 h 2773639"/>
              <a:gd name="connsiteX4" fmla="*/ 2006220 w 6828980"/>
              <a:gd name="connsiteY4" fmla="*/ 545910 h 2773639"/>
              <a:gd name="connsiteX5" fmla="*/ 2183641 w 6828980"/>
              <a:gd name="connsiteY5" fmla="*/ 1201003 h 2773639"/>
              <a:gd name="connsiteX6" fmla="*/ 2320119 w 6828980"/>
              <a:gd name="connsiteY6" fmla="*/ 1883391 h 2773639"/>
              <a:gd name="connsiteX7" fmla="*/ 2497540 w 6828980"/>
              <a:gd name="connsiteY7" fmla="*/ 2251881 h 2773639"/>
              <a:gd name="connsiteX8" fmla="*/ 2784143 w 6828980"/>
              <a:gd name="connsiteY8" fmla="*/ 2552131 h 2773639"/>
              <a:gd name="connsiteX9" fmla="*/ 3275462 w 6828980"/>
              <a:gd name="connsiteY9" fmla="*/ 2702257 h 2773639"/>
              <a:gd name="connsiteX10" fmla="*/ 4080680 w 6828980"/>
              <a:gd name="connsiteY10" fmla="*/ 2770496 h 2773639"/>
              <a:gd name="connsiteX11" fmla="*/ 4558352 w 6828980"/>
              <a:gd name="connsiteY11" fmla="*/ 2743200 h 2773639"/>
              <a:gd name="connsiteX12" fmla="*/ 4954137 w 6828980"/>
              <a:gd name="connsiteY12" fmla="*/ 2579427 h 2773639"/>
              <a:gd name="connsiteX13" fmla="*/ 5227092 w 6828980"/>
              <a:gd name="connsiteY13" fmla="*/ 2238233 h 2773639"/>
              <a:gd name="connsiteX14" fmla="*/ 5527343 w 6828980"/>
              <a:gd name="connsiteY14" fmla="*/ 1910687 h 2773639"/>
              <a:gd name="connsiteX15" fmla="*/ 5991367 w 6828980"/>
              <a:gd name="connsiteY15" fmla="*/ 1569493 h 2773639"/>
              <a:gd name="connsiteX16" fmla="*/ 6400800 w 6828980"/>
              <a:gd name="connsiteY16" fmla="*/ 1460310 h 2773639"/>
              <a:gd name="connsiteX17" fmla="*/ 6673755 w 6828980"/>
              <a:gd name="connsiteY17" fmla="*/ 1269242 h 2773639"/>
              <a:gd name="connsiteX18" fmla="*/ 6823880 w 6828980"/>
              <a:gd name="connsiteY18" fmla="*/ 805218 h 2773639"/>
              <a:gd name="connsiteX19" fmla="*/ 6796585 w 6828980"/>
              <a:gd name="connsiteY19" fmla="*/ 559558 h 277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980" h="2773639">
                <a:moveTo>
                  <a:pt x="0" y="0"/>
                </a:moveTo>
                <a:lnTo>
                  <a:pt x="928047" y="13648"/>
                </a:lnTo>
                <a:cubicBezTo>
                  <a:pt x="1166882" y="20472"/>
                  <a:pt x="1291987" y="6824"/>
                  <a:pt x="1433014" y="40943"/>
                </a:cubicBezTo>
                <a:cubicBezTo>
                  <a:pt x="1574041" y="75062"/>
                  <a:pt x="1678674" y="134203"/>
                  <a:pt x="1774208" y="218364"/>
                </a:cubicBezTo>
                <a:cubicBezTo>
                  <a:pt x="1869742" y="302525"/>
                  <a:pt x="1937981" y="382137"/>
                  <a:pt x="2006220" y="545910"/>
                </a:cubicBezTo>
                <a:cubicBezTo>
                  <a:pt x="2074459" y="709683"/>
                  <a:pt x="2131325" y="978090"/>
                  <a:pt x="2183641" y="1201003"/>
                </a:cubicBezTo>
                <a:cubicBezTo>
                  <a:pt x="2235958" y="1423917"/>
                  <a:pt x="2267803" y="1708245"/>
                  <a:pt x="2320119" y="1883391"/>
                </a:cubicBezTo>
                <a:cubicBezTo>
                  <a:pt x="2372435" y="2058537"/>
                  <a:pt x="2420203" y="2140424"/>
                  <a:pt x="2497540" y="2251881"/>
                </a:cubicBezTo>
                <a:cubicBezTo>
                  <a:pt x="2574877" y="2363338"/>
                  <a:pt x="2654489" y="2477068"/>
                  <a:pt x="2784143" y="2552131"/>
                </a:cubicBezTo>
                <a:cubicBezTo>
                  <a:pt x="2913797" y="2627194"/>
                  <a:pt x="3059373" y="2665863"/>
                  <a:pt x="3275462" y="2702257"/>
                </a:cubicBezTo>
                <a:cubicBezTo>
                  <a:pt x="3491551" y="2738651"/>
                  <a:pt x="3866865" y="2763672"/>
                  <a:pt x="4080680" y="2770496"/>
                </a:cubicBezTo>
                <a:cubicBezTo>
                  <a:pt x="4294495" y="2777320"/>
                  <a:pt x="4412776" y="2775045"/>
                  <a:pt x="4558352" y="2743200"/>
                </a:cubicBezTo>
                <a:cubicBezTo>
                  <a:pt x="4703928" y="2711355"/>
                  <a:pt x="4842680" y="2663588"/>
                  <a:pt x="4954137" y="2579427"/>
                </a:cubicBezTo>
                <a:cubicBezTo>
                  <a:pt x="5065594" y="2495266"/>
                  <a:pt x="5131558" y="2349690"/>
                  <a:pt x="5227092" y="2238233"/>
                </a:cubicBezTo>
                <a:cubicBezTo>
                  <a:pt x="5322626" y="2126776"/>
                  <a:pt x="5399964" y="2022144"/>
                  <a:pt x="5527343" y="1910687"/>
                </a:cubicBezTo>
                <a:cubicBezTo>
                  <a:pt x="5654722" y="1799230"/>
                  <a:pt x="5845791" y="1644556"/>
                  <a:pt x="5991367" y="1569493"/>
                </a:cubicBezTo>
                <a:cubicBezTo>
                  <a:pt x="6136943" y="1494430"/>
                  <a:pt x="6287069" y="1510352"/>
                  <a:pt x="6400800" y="1460310"/>
                </a:cubicBezTo>
                <a:cubicBezTo>
                  <a:pt x="6514531" y="1410268"/>
                  <a:pt x="6603242" y="1378424"/>
                  <a:pt x="6673755" y="1269242"/>
                </a:cubicBezTo>
                <a:cubicBezTo>
                  <a:pt x="6744268" y="1160060"/>
                  <a:pt x="6803408" y="923499"/>
                  <a:pt x="6823880" y="805218"/>
                </a:cubicBezTo>
                <a:cubicBezTo>
                  <a:pt x="6844352" y="686937"/>
                  <a:pt x="6796585" y="559558"/>
                  <a:pt x="6796585" y="559558"/>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36400" y="225074"/>
            <a:ext cx="58541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A</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9023862" y="1167861"/>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2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7879" y="461299"/>
            <a:ext cx="864875" cy="1133856"/>
          </a:xfrm>
          <a:prstGeom prst="rect">
            <a:avLst/>
          </a:prstGeom>
          <a:ln w="12700">
            <a:miter lim="400000"/>
          </a:ln>
        </p:spPr>
      </p:pic>
      <p:sp>
        <p:nvSpPr>
          <p:cNvPr id="29" name="Freeform 28"/>
          <p:cNvSpPr/>
          <p:nvPr/>
        </p:nvSpPr>
        <p:spPr>
          <a:xfrm>
            <a:off x="2526277" y="1419368"/>
            <a:ext cx="6795144" cy="2569877"/>
          </a:xfrm>
          <a:custGeom>
            <a:avLst/>
            <a:gdLst>
              <a:gd name="connsiteX0" fmla="*/ 12207 w 6795144"/>
              <a:gd name="connsiteY0" fmla="*/ 0 h 2569877"/>
              <a:gd name="connsiteX1" fmla="*/ 39502 w 6795144"/>
              <a:gd name="connsiteY1" fmla="*/ 818865 h 2569877"/>
              <a:gd name="connsiteX2" fmla="*/ 339753 w 6795144"/>
              <a:gd name="connsiteY2" fmla="*/ 1201003 h 2569877"/>
              <a:gd name="connsiteX3" fmla="*/ 1458869 w 6795144"/>
              <a:gd name="connsiteY3" fmla="*/ 1241946 h 2569877"/>
              <a:gd name="connsiteX4" fmla="*/ 2086666 w 6795144"/>
              <a:gd name="connsiteY4" fmla="*/ 1433015 h 2569877"/>
              <a:gd name="connsiteX5" fmla="*/ 2468804 w 6795144"/>
              <a:gd name="connsiteY5" fmla="*/ 2197289 h 2569877"/>
              <a:gd name="connsiteX6" fmla="*/ 3506033 w 6795144"/>
              <a:gd name="connsiteY6" fmla="*/ 2552131 h 2569877"/>
              <a:gd name="connsiteX7" fmla="*/ 4952696 w 6795144"/>
              <a:gd name="connsiteY7" fmla="*/ 2442949 h 2569877"/>
              <a:gd name="connsiteX8" fmla="*/ 5348481 w 6795144"/>
              <a:gd name="connsiteY8" fmla="*/ 1815152 h 2569877"/>
              <a:gd name="connsiteX9" fmla="*/ 6549484 w 6795144"/>
              <a:gd name="connsiteY9" fmla="*/ 1187355 h 2569877"/>
              <a:gd name="connsiteX10" fmla="*/ 6795144 w 6795144"/>
              <a:gd name="connsiteY10" fmla="*/ 382137 h 256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95144" h="2569877">
                <a:moveTo>
                  <a:pt x="12207" y="0"/>
                </a:moveTo>
                <a:cubicBezTo>
                  <a:pt x="-1441" y="309349"/>
                  <a:pt x="-15089" y="618698"/>
                  <a:pt x="39502" y="818865"/>
                </a:cubicBezTo>
                <a:cubicBezTo>
                  <a:pt x="94093" y="1019032"/>
                  <a:pt x="103192" y="1130490"/>
                  <a:pt x="339753" y="1201003"/>
                </a:cubicBezTo>
                <a:cubicBezTo>
                  <a:pt x="576314" y="1271516"/>
                  <a:pt x="1167717" y="1203277"/>
                  <a:pt x="1458869" y="1241946"/>
                </a:cubicBezTo>
                <a:cubicBezTo>
                  <a:pt x="1750021" y="1280615"/>
                  <a:pt x="1918344" y="1273791"/>
                  <a:pt x="2086666" y="1433015"/>
                </a:cubicBezTo>
                <a:cubicBezTo>
                  <a:pt x="2254989" y="1592239"/>
                  <a:pt x="2232243" y="2010770"/>
                  <a:pt x="2468804" y="2197289"/>
                </a:cubicBezTo>
                <a:cubicBezTo>
                  <a:pt x="2705365" y="2383808"/>
                  <a:pt x="3092051" y="2511188"/>
                  <a:pt x="3506033" y="2552131"/>
                </a:cubicBezTo>
                <a:cubicBezTo>
                  <a:pt x="3920015" y="2593074"/>
                  <a:pt x="4645621" y="2565779"/>
                  <a:pt x="4952696" y="2442949"/>
                </a:cubicBezTo>
                <a:cubicBezTo>
                  <a:pt x="5259771" y="2320119"/>
                  <a:pt x="5082350" y="2024418"/>
                  <a:pt x="5348481" y="1815152"/>
                </a:cubicBezTo>
                <a:cubicBezTo>
                  <a:pt x="5614612" y="1605886"/>
                  <a:pt x="6308373" y="1426191"/>
                  <a:pt x="6549484" y="1187355"/>
                </a:cubicBezTo>
                <a:cubicBezTo>
                  <a:pt x="6790595" y="948519"/>
                  <a:pt x="6795144" y="382137"/>
                  <a:pt x="6795144" y="382137"/>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5946" y="4265458"/>
            <a:ext cx="11220109" cy="707886"/>
          </a:xfrm>
          <a:prstGeom prst="rect">
            <a:avLst/>
          </a:prstGeom>
          <a:solidFill>
            <a:schemeClr val="bg1"/>
          </a:solidFill>
          <a:ln w="38100">
            <a:solidFill>
              <a:srgbClr val="00B0F0"/>
            </a:solidFill>
          </a:ln>
        </p:spPr>
        <p:txBody>
          <a:bodyPr wrap="square" rtlCol="0" anchor="ctr">
            <a:spAutoFit/>
          </a:bodyPr>
          <a:lstStyle/>
          <a:p>
            <a:pPr algn="ctr"/>
            <a:r>
              <a:rPr lang="en-US" sz="2000" dirty="0" smtClean="0">
                <a:solidFill>
                  <a:srgbClr val="00B0F0"/>
                </a:solidFill>
                <a:latin typeface="Avenir Next" charset="0"/>
                <a:ea typeface="Avenir Next" charset="0"/>
                <a:cs typeface="Avenir Next" charset="0"/>
              </a:rPr>
              <a:t>Go left around the table along the back wall and turn right at the fireplace. Continue to the hallway and take a right. Take the first left into the bedroom and go to the right bedside table.</a:t>
            </a:r>
            <a:endParaRPr lang="en-US" sz="2000" dirty="0">
              <a:solidFill>
                <a:srgbClr val="00B0F0"/>
              </a:solidFill>
              <a:latin typeface="Avenir Next" charset="0"/>
              <a:ea typeface="Avenir Next" charset="0"/>
              <a:cs typeface="Avenir Next" charset="0"/>
            </a:endParaRPr>
          </a:p>
        </p:txBody>
      </p:sp>
      <p:sp>
        <p:nvSpPr>
          <p:cNvPr id="13" name="TextBox 12"/>
          <p:cNvSpPr txBox="1"/>
          <p:nvPr/>
        </p:nvSpPr>
        <p:spPr>
          <a:xfrm>
            <a:off x="485945" y="5197400"/>
            <a:ext cx="11220109" cy="707886"/>
          </a:xfrm>
          <a:prstGeom prst="rect">
            <a:avLst/>
          </a:prstGeom>
          <a:solidFill>
            <a:schemeClr val="bg1"/>
          </a:solidFill>
          <a:ln w="38100">
            <a:solidFill>
              <a:srgbClr val="92D050"/>
            </a:solidFill>
          </a:ln>
        </p:spPr>
        <p:txBody>
          <a:bodyPr wrap="square" rtlCol="0" anchor="ctr">
            <a:spAutoFit/>
          </a:bodyPr>
          <a:lstStyle/>
          <a:p>
            <a:pPr algn="ctr"/>
            <a:r>
              <a:rPr lang="en-US" sz="2000" dirty="0" smtClean="0">
                <a:solidFill>
                  <a:srgbClr val="92D050"/>
                </a:solidFill>
                <a:latin typeface="Avenir Next" charset="0"/>
                <a:ea typeface="Avenir Next" charset="0"/>
                <a:cs typeface="Avenir Next" charset="0"/>
              </a:rPr>
              <a:t>Head towards the kitchen and take a left after the table. Turn right and then immediate left to enter a hallway. Go to the bedroom on the left and stand to the right of the bed.</a:t>
            </a:r>
            <a:endParaRPr lang="en-US" sz="2000" dirty="0">
              <a:solidFill>
                <a:srgbClr val="92D050"/>
              </a:solidFill>
              <a:latin typeface="Avenir Next" charset="0"/>
              <a:ea typeface="Avenir Next" charset="0"/>
              <a:cs typeface="Avenir Next" charset="0"/>
            </a:endParaRPr>
          </a:p>
        </p:txBody>
      </p:sp>
    </p:spTree>
    <p:extLst>
      <p:ext uri="{BB962C8B-B14F-4D97-AF65-F5344CB8AC3E}">
        <p14:creationId xmlns:p14="http://schemas.microsoft.com/office/powerpoint/2010/main" val="108343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Instruction-guided </a:t>
            </a:r>
            <a:r>
              <a:rPr lang="en-US" dirty="0" smtClean="0"/>
              <a:t>Visual </a:t>
            </a:r>
            <a:r>
              <a:rPr lang="en-US" dirty="0"/>
              <a:t>Navigation</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8</a:t>
            </a:fld>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5762" y="467379"/>
            <a:ext cx="6720477" cy="6090433"/>
          </a:xfrm>
          <a:prstGeom prst="rect">
            <a:avLst/>
          </a:prstGeom>
        </p:spPr>
      </p:pic>
    </p:spTree>
    <p:extLst>
      <p:ext uri="{BB962C8B-B14F-4D97-AF65-F5344CB8AC3E}">
        <p14:creationId xmlns:p14="http://schemas.microsoft.com/office/powerpoint/2010/main" val="90904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Instruction-guided </a:t>
            </a:r>
            <a:r>
              <a:rPr lang="en-US" dirty="0" smtClean="0"/>
              <a:t>Visual </a:t>
            </a:r>
            <a:r>
              <a:rPr lang="en-US" dirty="0"/>
              <a:t>Navigation</a:t>
            </a:r>
          </a:p>
        </p:txBody>
      </p:sp>
      <p:sp>
        <p:nvSpPr>
          <p:cNvPr id="4" name="Footer Placeholder 3"/>
          <p:cNvSpPr>
            <a:spLocks noGrp="1"/>
          </p:cNvSpPr>
          <p:nvPr>
            <p:ph type="ftr" sz="quarter" idx="3"/>
          </p:nvPr>
        </p:nvSpPr>
        <p:spPr/>
        <p:txBody>
          <a:bodyPr/>
          <a:lstStyle/>
          <a:p>
            <a:r>
              <a:rPr lang="de-DE" smtClean="0"/>
              <a:t>Fall 2019</a:t>
            </a:r>
            <a:endParaRPr lang="en-US" dirty="0"/>
          </a:p>
        </p:txBody>
      </p:sp>
      <p:sp>
        <p:nvSpPr>
          <p:cNvPr id="5" name="Slide Number Placeholder 4"/>
          <p:cNvSpPr>
            <a:spLocks noGrp="1"/>
          </p:cNvSpPr>
          <p:nvPr>
            <p:ph type="sldNum" sz="quarter" idx="4"/>
          </p:nvPr>
        </p:nvSpPr>
        <p:spPr/>
        <p:txBody>
          <a:bodyPr/>
          <a:lstStyle/>
          <a:p>
            <a:fld id="{E091FA35-6F5C-024C-BA55-01A105EB73A6}" type="slidenum">
              <a:rPr lang="en-US" smtClean="0"/>
              <a:pPr/>
              <a:t>9</a:t>
            </a:fld>
            <a:endParaRPr lang="en-US" dirty="0"/>
          </a:p>
        </p:txBody>
      </p:sp>
      <p:sp>
        <p:nvSpPr>
          <p:cNvPr id="6" name="TextBox 5"/>
          <p:cNvSpPr txBox="1"/>
          <p:nvPr/>
        </p:nvSpPr>
        <p:spPr>
          <a:xfrm>
            <a:off x="683803" y="567790"/>
            <a:ext cx="10824394" cy="461665"/>
          </a:xfrm>
          <a:prstGeom prst="rect">
            <a:avLst/>
          </a:prstGeom>
          <a:noFill/>
        </p:spPr>
        <p:txBody>
          <a:bodyPr wrap="square" rtlCol="0">
            <a:spAutoFit/>
          </a:bodyPr>
          <a:lstStyle/>
          <a:p>
            <a:r>
              <a:rPr lang="en-US" sz="2400" b="1" dirty="0" smtClean="0">
                <a:latin typeface="Avenir Medium" charset="0"/>
                <a:ea typeface="Avenir Medium" charset="0"/>
                <a:cs typeface="Avenir Medium" charset="0"/>
              </a:rPr>
              <a:t>Major Settings</a:t>
            </a:r>
          </a:p>
        </p:txBody>
      </p:sp>
      <p:sp>
        <p:nvSpPr>
          <p:cNvPr id="3" name="Rectangle 2"/>
          <p:cNvSpPr/>
          <p:nvPr/>
        </p:nvSpPr>
        <p:spPr>
          <a:xfrm>
            <a:off x="1233267" y="1138213"/>
            <a:ext cx="9373772" cy="1323439"/>
          </a:xfrm>
          <a:prstGeom prst="rect">
            <a:avLst/>
          </a:prstGeom>
        </p:spPr>
        <p:txBody>
          <a:bodyPr wrap="square">
            <a:spAutoFit/>
          </a:bodyPr>
          <a:lstStyle/>
          <a:p>
            <a:pPr marL="571500" indent="-334963"/>
            <a:r>
              <a:rPr lang="en-US" sz="2000" b="1" dirty="0">
                <a:latin typeface="Avenir Medium" charset="0"/>
                <a:ea typeface="Avenir Medium" charset="0"/>
                <a:cs typeface="Avenir Medium" charset="0"/>
              </a:rPr>
              <a:t>Vision-and-Language Navigation </a:t>
            </a:r>
          </a:p>
          <a:p>
            <a:pPr marL="571500" indent="-334963">
              <a:buFont typeface="Arial" charset="0"/>
              <a:buChar char="•"/>
            </a:pPr>
            <a:r>
              <a:rPr lang="en-US" sz="2000" b="1" dirty="0">
                <a:latin typeface="Avenir Book" charset="0"/>
                <a:ea typeface="Avenir Book" charset="0"/>
                <a:cs typeface="Avenir Book" charset="0"/>
              </a:rPr>
              <a:t>Indoor environments from the Matterport3D dataset + human directions</a:t>
            </a:r>
          </a:p>
          <a:p>
            <a:pPr marL="571500" indent="-334963">
              <a:buFont typeface="Arial" charset="0"/>
              <a:buChar char="•"/>
            </a:pPr>
            <a:r>
              <a:rPr lang="en-US" sz="2000" dirty="0">
                <a:latin typeface="Avenir Book" charset="0"/>
                <a:ea typeface="Avenir Book" charset="0"/>
                <a:cs typeface="Avenir Book" charset="0"/>
              </a:rPr>
              <a:t>Vision-and-Language Navigation: Interpreting visually-grounded navigation instructions in real environments </a:t>
            </a:r>
            <a:r>
              <a:rPr lang="mr-IN" sz="2000" dirty="0" smtClean="0">
                <a:latin typeface="Avenir Book" charset="0"/>
                <a:ea typeface="Avenir Book" charset="0"/>
                <a:cs typeface="Avenir Book" charset="0"/>
                <a:hlinkClick r:id="rId2"/>
              </a:rPr>
              <a:t>arxiv.org/abs/1711.07280</a:t>
            </a:r>
            <a:endParaRPr lang="en-US" sz="2000" dirty="0" smtClean="0">
              <a:latin typeface="Avenir Book" charset="0"/>
              <a:ea typeface="Avenir Book" charset="0"/>
              <a:cs typeface="Avenir Book" charset="0"/>
            </a:endParaRPr>
          </a:p>
        </p:txBody>
      </p:sp>
      <p:sp>
        <p:nvSpPr>
          <p:cNvPr id="7" name="Rectangle 6"/>
          <p:cNvSpPr/>
          <p:nvPr/>
        </p:nvSpPr>
        <p:spPr>
          <a:xfrm>
            <a:off x="1233267" y="2611447"/>
            <a:ext cx="10274929" cy="1938992"/>
          </a:xfrm>
          <a:prstGeom prst="rect">
            <a:avLst/>
          </a:prstGeom>
        </p:spPr>
        <p:txBody>
          <a:bodyPr wrap="square">
            <a:spAutoFit/>
          </a:bodyPr>
          <a:lstStyle/>
          <a:p>
            <a:pPr marL="571500" indent="-334963"/>
            <a:r>
              <a:rPr lang="en-US" sz="2000" b="1" dirty="0" err="1" smtClean="0">
                <a:latin typeface="Avenir Medium" charset="0"/>
                <a:ea typeface="Avenir Medium" charset="0"/>
                <a:cs typeface="Avenir Medium" charset="0"/>
              </a:rPr>
              <a:t>StreetLearn</a:t>
            </a:r>
            <a:endParaRPr lang="en-US" sz="2000" b="1" dirty="0">
              <a:latin typeface="Avenir Medium" charset="0"/>
              <a:ea typeface="Avenir Medium" charset="0"/>
              <a:cs typeface="Avenir Medium" charset="0"/>
            </a:endParaRPr>
          </a:p>
          <a:p>
            <a:pPr marL="571500" indent="-334963">
              <a:buFont typeface="Arial" charset="0"/>
              <a:buChar char="•"/>
            </a:pPr>
            <a:r>
              <a:rPr lang="en-US" sz="2000" b="1" dirty="0">
                <a:latin typeface="Avenir Book" charset="0"/>
                <a:ea typeface="Avenir Book" charset="0"/>
                <a:cs typeface="Avenir Book" charset="0"/>
              </a:rPr>
              <a:t>Google Street View + Google Maps directions</a:t>
            </a:r>
          </a:p>
          <a:p>
            <a:pPr marL="571500" indent="-334963">
              <a:buFont typeface="Arial" charset="0"/>
              <a:buChar char="•"/>
            </a:pPr>
            <a:r>
              <a:rPr lang="en-US" sz="2000" dirty="0">
                <a:latin typeface="Avenir Book" charset="0"/>
                <a:ea typeface="Avenir Book" charset="0"/>
                <a:cs typeface="Avenir Book" charset="0"/>
              </a:rPr>
              <a:t>The </a:t>
            </a:r>
            <a:r>
              <a:rPr lang="en-US" sz="2000" dirty="0" err="1">
                <a:latin typeface="Avenir Book" charset="0"/>
                <a:ea typeface="Avenir Book" charset="0"/>
                <a:cs typeface="Avenir Book" charset="0"/>
              </a:rPr>
              <a:t>StreetLearn</a:t>
            </a:r>
            <a:r>
              <a:rPr lang="en-US" sz="2000" dirty="0">
                <a:latin typeface="Avenir Book" charset="0"/>
                <a:ea typeface="Avenir Book" charset="0"/>
                <a:cs typeface="Avenir Book" charset="0"/>
              </a:rPr>
              <a:t> Environment and Dataset </a:t>
            </a:r>
            <a:r>
              <a:rPr lang="mr-IN" sz="2000" dirty="0" smtClean="0">
                <a:latin typeface="Avenir Book" charset="0"/>
                <a:ea typeface="Avenir Book" charset="0"/>
                <a:cs typeface="Avenir Book" charset="0"/>
                <a:hlinkClick r:id="rId3"/>
              </a:rPr>
              <a:t>arxiv.org/abs/1903.01292</a:t>
            </a:r>
            <a:endParaRPr lang="en-US" sz="2000" dirty="0">
              <a:latin typeface="Avenir Book" charset="0"/>
              <a:ea typeface="Avenir Book" charset="0"/>
              <a:cs typeface="Avenir Book" charset="0"/>
            </a:endParaRPr>
          </a:p>
          <a:p>
            <a:pPr marL="571500" indent="-334963">
              <a:buFont typeface="Arial" charset="0"/>
              <a:buChar char="•"/>
            </a:pPr>
            <a:r>
              <a:rPr lang="en-US" sz="2000" dirty="0">
                <a:latin typeface="Avenir Book" charset="0"/>
                <a:ea typeface="Avenir Book" charset="0"/>
                <a:cs typeface="Avenir Book" charset="0"/>
              </a:rPr>
              <a:t>Learning To Follow Directions in Street View </a:t>
            </a:r>
            <a:r>
              <a:rPr lang="mr-IN" sz="2000" dirty="0" smtClean="0">
                <a:latin typeface="Avenir Book" charset="0"/>
                <a:ea typeface="Avenir Book" charset="0"/>
                <a:cs typeface="Avenir Book" charset="0"/>
                <a:hlinkClick r:id="rId4"/>
              </a:rPr>
              <a:t>arxiv.org/abs/1903.00401</a:t>
            </a:r>
            <a:endParaRPr lang="en-US" sz="2000" dirty="0" smtClean="0">
              <a:latin typeface="Avenir Book" charset="0"/>
              <a:ea typeface="Avenir Book" charset="0"/>
              <a:cs typeface="Avenir Book" charset="0"/>
            </a:endParaRPr>
          </a:p>
          <a:p>
            <a:pPr marL="571500" indent="-334963">
              <a:buFont typeface="Arial" charset="0"/>
              <a:buChar char="•"/>
            </a:pPr>
            <a:r>
              <a:rPr lang="en-US" sz="2000" b="1" dirty="0">
                <a:latin typeface="Avenir Book" charset="0"/>
                <a:ea typeface="Avenir Book" charset="0"/>
                <a:cs typeface="Avenir Book" charset="0"/>
              </a:rPr>
              <a:t>Touchdown: Natural Language Navigation and Spatial Reasoning in Visual Street </a:t>
            </a:r>
            <a:r>
              <a:rPr lang="en-US" sz="2000" b="1" dirty="0" smtClean="0">
                <a:latin typeface="Avenir Book" charset="0"/>
                <a:ea typeface="Avenir Book" charset="0"/>
                <a:cs typeface="Avenir Book" charset="0"/>
              </a:rPr>
              <a:t>Environments</a:t>
            </a:r>
            <a:r>
              <a:rPr lang="en-US" sz="2000" dirty="0">
                <a:latin typeface="Avenir Book" charset="0"/>
                <a:ea typeface="Avenir Book" charset="0"/>
                <a:cs typeface="Avenir Book" charset="0"/>
              </a:rPr>
              <a:t> </a:t>
            </a:r>
            <a:r>
              <a:rPr lang="mr-IN" sz="2000" dirty="0" smtClean="0">
                <a:latin typeface="Avenir Book" charset="0"/>
                <a:ea typeface="Avenir Book" charset="0"/>
                <a:cs typeface="Avenir Book" charset="0"/>
                <a:hlinkClick r:id="rId5"/>
              </a:rPr>
              <a:t>arxiv.org/abs/1811.12354</a:t>
            </a:r>
            <a:endParaRPr lang="en-US" sz="2000" b="1" dirty="0">
              <a:latin typeface="Avenir Book" charset="0"/>
              <a:ea typeface="Avenir Book" charset="0"/>
              <a:cs typeface="Avenir Book" charset="0"/>
            </a:endParaRPr>
          </a:p>
        </p:txBody>
      </p:sp>
      <p:sp>
        <p:nvSpPr>
          <p:cNvPr id="8" name="Rectangle 7"/>
          <p:cNvSpPr/>
          <p:nvPr/>
        </p:nvSpPr>
        <p:spPr>
          <a:xfrm>
            <a:off x="1233267" y="4605720"/>
            <a:ext cx="10386646" cy="1323439"/>
          </a:xfrm>
          <a:prstGeom prst="rect">
            <a:avLst/>
          </a:prstGeom>
        </p:spPr>
        <p:txBody>
          <a:bodyPr wrap="square">
            <a:spAutoFit/>
          </a:bodyPr>
          <a:lstStyle/>
          <a:p>
            <a:pPr marL="571500" indent="-334963"/>
            <a:r>
              <a:rPr lang="en-US" sz="2000" b="1" dirty="0" smtClean="0">
                <a:latin typeface="Avenir Medium" charset="0"/>
                <a:ea typeface="Avenir Medium" charset="0"/>
                <a:cs typeface="Avenir Medium" charset="0"/>
              </a:rPr>
              <a:t>LANI</a:t>
            </a:r>
            <a:endParaRPr lang="en-US" sz="2000" b="1" dirty="0">
              <a:latin typeface="Avenir Medium" charset="0"/>
              <a:ea typeface="Avenir Medium" charset="0"/>
              <a:cs typeface="Avenir Medium" charset="0"/>
            </a:endParaRPr>
          </a:p>
          <a:p>
            <a:pPr marL="571500" indent="-334963">
              <a:buFont typeface="Arial" charset="0"/>
              <a:buChar char="•"/>
            </a:pPr>
            <a:r>
              <a:rPr lang="en-US" sz="2000" b="1" dirty="0">
                <a:latin typeface="Avenir Book" charset="0"/>
                <a:ea typeface="Avenir Book" charset="0"/>
                <a:cs typeface="Avenir Book" charset="0"/>
              </a:rPr>
              <a:t>Simulated quadcopter in an open environment with landmark objects</a:t>
            </a:r>
          </a:p>
          <a:p>
            <a:pPr marL="571500" indent="-334963">
              <a:buFont typeface="Arial" charset="0"/>
              <a:buChar char="•"/>
            </a:pPr>
            <a:r>
              <a:rPr lang="en-US" sz="2000" dirty="0">
                <a:latin typeface="Avenir Book" charset="0"/>
                <a:ea typeface="Avenir Book" charset="0"/>
                <a:cs typeface="Avenir Book" charset="0"/>
              </a:rPr>
              <a:t>Mapping Navigation Instructions to Continuous Control Actions with Position-Visitation Prediction </a:t>
            </a:r>
            <a:r>
              <a:rPr lang="en-US" sz="2000" u="sng" dirty="0">
                <a:latin typeface="Avenir Book" charset="0"/>
                <a:ea typeface="Avenir Book" charset="0"/>
                <a:cs typeface="Avenir Book" charset="0"/>
                <a:hlinkClick r:id="rId6"/>
              </a:rPr>
              <a:t>arxiv.org/abs/1811.04179</a:t>
            </a:r>
            <a:endParaRPr lang="en-US" sz="2000" dirty="0"/>
          </a:p>
        </p:txBody>
      </p:sp>
      <p:sp>
        <p:nvSpPr>
          <p:cNvPr id="9" name="Rounded Rectangle 8"/>
          <p:cNvSpPr/>
          <p:nvPr/>
        </p:nvSpPr>
        <p:spPr>
          <a:xfrm>
            <a:off x="1233267" y="1081941"/>
            <a:ext cx="9866142" cy="1379711"/>
          </a:xfrm>
          <a:prstGeom prst="roundRect">
            <a:avLst>
              <a:gd name="adj" fmla="val 5933"/>
            </a:avLst>
          </a:prstGeom>
          <a:noFill/>
          <a:ln w="28575">
            <a:solidFill>
              <a:srgbClr val="FF00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82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13138</TotalTime>
  <Words>1635</Words>
  <Application>Microsoft Macintosh PowerPoint</Application>
  <PresentationFormat>Widescreen</PresentationFormat>
  <Paragraphs>392</Paragraphs>
  <Slides>52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American Typewriter</vt:lpstr>
      <vt:lpstr>Arial</vt:lpstr>
      <vt:lpstr>Avenir Book</vt:lpstr>
      <vt:lpstr>Avenir Heavy</vt:lpstr>
      <vt:lpstr>Avenir Medium</vt:lpstr>
      <vt:lpstr>Avenir Next</vt:lpstr>
      <vt:lpstr>Calibri</vt:lpstr>
      <vt:lpstr>Cambria Math</vt:lpstr>
      <vt:lpstr>Office Theme</vt:lpstr>
      <vt:lpstr>Instruction-guided  Visual Navigation</vt:lpstr>
      <vt:lpstr>We were talking about Visual Navigation</vt:lpstr>
      <vt:lpstr>We’ve been talking about visual navigation</vt:lpstr>
      <vt:lpstr>We’ve been talking about visual navigation</vt:lpstr>
      <vt:lpstr>We’ve been talking about visual navigation</vt:lpstr>
      <vt:lpstr>Instruction-guided Visual Navigation</vt:lpstr>
      <vt:lpstr>Instruction-guided Visual Navigation</vt:lpstr>
      <vt:lpstr>Instruction-guided Visual Navigation</vt:lpstr>
      <vt:lpstr>Instruction-guided Visual Navigation</vt:lpstr>
      <vt:lpstr>Vision-and-Language Navigation (VLN)</vt:lpstr>
      <vt:lpstr>Vision-and-Language Navigation (VLN) – Room2Room Dataset</vt:lpstr>
      <vt:lpstr>Vision-and-Language Navigation (VLN) – Room2Room Dataset</vt:lpstr>
      <vt:lpstr>Vision-and-Language Navigation (VLN)</vt:lpstr>
      <vt:lpstr>Vision-and-Language Navigation (VLN) – Room2Room Dataset</vt:lpstr>
      <vt:lpstr>Vision-and-Language Navigation (VLN) – Room2Room Dataset</vt:lpstr>
      <vt:lpstr>Vision-and-Language Navigation (VLN) – Room2Room Dataset</vt:lpstr>
      <vt:lpstr>Vision-and-Language Navigation (VLN) – Room2Room Dataset</vt:lpstr>
      <vt:lpstr>Vision-and-Language Navigation (VLN) – Room2Room Dataset</vt:lpstr>
      <vt:lpstr>Vision-and-Language Navigation (VLN) – Room2Room Dataset</vt:lpstr>
      <vt:lpstr>Vision-and-Language Navigation (VLN) – Room2Room Dataset</vt:lpstr>
      <vt:lpstr>Vision-and-Language Navigation (VLN) – Room2Room Dataset</vt:lpstr>
      <vt:lpstr>Vision-and-Language Navigation (VLN) – Room2Room Dataset</vt:lpstr>
      <vt:lpstr>Vision-and-Language Navigation (VLN) -- Evaluation</vt:lpstr>
      <vt:lpstr>Vision-and-Language Navigation (VLN) -- Evaluation</vt:lpstr>
      <vt:lpstr>Vision-and-Language Navigation (VLN) -- Evaluation</vt:lpstr>
      <vt:lpstr>Vision-and-Language Navigation (VLN) -- Evaluation</vt:lpstr>
      <vt:lpstr>Vision-and-Language Navigation (VLN) -- State and Action Space</vt:lpstr>
      <vt:lpstr>Vision-and-Language Navigation (VLN) -- State and Action Space</vt:lpstr>
      <vt:lpstr>Vision-and-Language Navigation (VLN) – Model and Training</vt:lpstr>
      <vt:lpstr>Our Attentive Recurrent Agent – Context Attention</vt:lpstr>
      <vt:lpstr>Vision-and-Language Navigation (VLN) -- State and Action Space</vt:lpstr>
      <vt:lpstr>Vision-and-Language Navigation (VLN) -- State and Action Space</vt:lpstr>
      <vt:lpstr>Vision-and-Language Navigation (VLN) -- State and Action Space</vt:lpstr>
      <vt:lpstr>Vision-and-Language Navigation (VLN) -- State and Action Space</vt:lpstr>
      <vt:lpstr>Vision-and-Language Navigation (VLN) -- State and Action Space</vt:lpstr>
      <vt:lpstr>Vision-and-Language Navigation (VLN) -- State and Action Space</vt:lpstr>
      <vt:lpstr>Vision-and-Language Navigation (VLN) -- State and Action Space</vt:lpstr>
      <vt:lpstr>Vision-and-Language Navigation (VLN) -- State and Action Space</vt:lpstr>
      <vt:lpstr>Vision-and-Language Navigation (VLN) – Results</vt:lpstr>
      <vt:lpstr>Vision-and-Language Navigation (VLN) – Results</vt:lpstr>
      <vt:lpstr>Vision-and-Language Navigation (VLN) – Results</vt:lpstr>
      <vt:lpstr>Vision-and-Language Navigation (VLN) – Important Follow-up Work</vt:lpstr>
      <vt:lpstr>Vision-and-Language Navigation (VLN) – Important Follow-up Work</vt:lpstr>
      <vt:lpstr>Vision-and-Language Navigation (VLN) – Important Follow-up Work</vt:lpstr>
      <vt:lpstr>Vision-and-Language Navigation (VLN) – Important Follow-up Work</vt:lpstr>
      <vt:lpstr>Vision-and-Language Navigation (VLN) – Important Follow-up Work</vt:lpstr>
      <vt:lpstr>Vision-and-Language Navigation (VLN) – Important Follow-up Work</vt:lpstr>
      <vt:lpstr>Vision-and-Language Navigation (VLN) – Important Follow-up Work</vt:lpstr>
      <vt:lpstr>Instruction Guided Visual Navigation</vt:lpstr>
      <vt:lpstr>Instruction Guided Visual Navigation (Readings)</vt:lpstr>
      <vt:lpstr>Instruction-guided Visual Navigation: StreetLearn</vt:lpstr>
      <vt:lpstr>Instruction-guided Visual Navigation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Lee</dc:creator>
  <cp:lastModifiedBy>Stefan Lee</cp:lastModifiedBy>
  <cp:revision>192</cp:revision>
  <dcterms:created xsi:type="dcterms:W3CDTF">2019-09-10T17:53:43Z</dcterms:created>
  <dcterms:modified xsi:type="dcterms:W3CDTF">2019-10-30T15:14:15Z</dcterms:modified>
</cp:coreProperties>
</file>