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73" r:id="rId9"/>
    <p:sldId id="264" r:id="rId10"/>
    <p:sldId id="274" r:id="rId11"/>
    <p:sldId id="266" r:id="rId12"/>
    <p:sldId id="267" r:id="rId13"/>
    <p:sldId id="268" r:id="rId14"/>
    <p:sldId id="269" r:id="rId15"/>
    <p:sldId id="275" r:id="rId16"/>
    <p:sldId id="270" r:id="rId17"/>
    <p:sldId id="271" r:id="rId18"/>
  </p:sldIdLst>
  <p:sldSz cx="9144000" cy="5143500" type="screen16x9"/>
  <p:notesSz cx="6858000" cy="9144000"/>
  <p:embeddedFontLst>
    <p:embeddedFont>
      <p:font typeface="Cousine" panose="020B060402020202020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Economica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82230" autoAdjust="0"/>
  </p:normalViewPr>
  <p:slideViewPr>
    <p:cSldViewPr snapToGrid="0">
      <p:cViewPr varScale="1">
        <p:scale>
          <a:sx n="62" d="100"/>
          <a:sy n="62" d="100"/>
        </p:scale>
        <p:origin x="43" y="6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9810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ym typeface="Calibri"/>
              </a:rPr>
              <a:t>ZHello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everyone, My name is Jay. I am going to present “Unsupervised Cross-Dataset Adaptation via Probabilistic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Amodal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3D Human Pose Completion”. A joint work with my colleagues at Indian Institute of Science.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15s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89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f09ae8b2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f09ae8b2d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smtClean="0"/>
              <a:t>To</a:t>
            </a:r>
            <a:r>
              <a:rPr lang="en-US" sz="1000" baseline="0" dirty="0" smtClean="0"/>
              <a:t> train natural unlabeled data, we leverage self-supervision losses that enforce correspondences across different augmentation scheme for both partial and fully visible frames. 10s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g6f09ae8b2d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07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e55be892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e55be8926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We achieve cross-dataset adaptation, through effective application of self-supervised and supervised losses  by training alternating batches of </a:t>
            </a:r>
            <a:r>
              <a:rPr lang="en-US" sz="1000" dirty="0" err="1"/>
              <a:t>unlabelled</a:t>
            </a:r>
            <a:r>
              <a:rPr lang="en-US" sz="1000" dirty="0"/>
              <a:t> and labelled data</a:t>
            </a:r>
            <a:r>
              <a:rPr lang="en-US" sz="1000" dirty="0" smtClean="0"/>
              <a:t>. 9s</a:t>
            </a:r>
            <a:endParaRPr dirty="0"/>
          </a:p>
        </p:txBody>
      </p:sp>
      <p:sp>
        <p:nvSpPr>
          <p:cNvPr id="320" name="Google Shape;320;g7e55be8926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77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aab4041c8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present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qualitative results where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First row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input video with augmentations. We can see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 truth pose sequence in second row 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our f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ull body predictions. The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purple box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enclose plausible pose predictions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truncated joints 15s</a:t>
            </a:r>
            <a:endParaRPr dirty="0"/>
          </a:p>
        </p:txBody>
      </p:sp>
      <p:sp>
        <p:nvSpPr>
          <p:cNvPr id="349" name="Google Shape;349;g4aab4041c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34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f09ae8b2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f09ae8b2d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smtClean="0"/>
              <a:t>To show</a:t>
            </a:r>
            <a:r>
              <a:rPr lang="en-US" sz="1000" baseline="0" dirty="0" smtClean="0"/>
              <a:t> the generalizability of the learned motion </a:t>
            </a:r>
            <a:r>
              <a:rPr lang="en-US" sz="1000" baseline="0" dirty="0" err="1" smtClean="0"/>
              <a:t>representatation</a:t>
            </a:r>
            <a:r>
              <a:rPr lang="en-US" sz="1000" baseline="0" dirty="0" smtClean="0"/>
              <a:t> across datasets with diverse action categories we plot a </a:t>
            </a:r>
            <a:r>
              <a:rPr lang="en-US" sz="1000" baseline="0" dirty="0" err="1" smtClean="0"/>
              <a:t>pca</a:t>
            </a:r>
            <a:r>
              <a:rPr lang="en-US" sz="1000" baseline="0" dirty="0" smtClean="0"/>
              <a:t>. This show that our model learns a common embedding space for multiple datasets. 10s</a:t>
            </a:r>
            <a:endParaRPr dirty="0"/>
          </a:p>
        </p:txBody>
      </p:sp>
      <p:sp>
        <p:nvSpPr>
          <p:cNvPr id="361" name="Google Shape;361;g6f09ae8b2d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77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aab4041c8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ZQuantitative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on 3D pose estimation are shown by comparing 3 variants of our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The first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Ours-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noSS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one from training phase-1 and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phase-2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without SS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OurSSA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when self-supervised losses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full body frames. Finally, 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OurSSAB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combining partial and full-body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SS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losse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we can see gives the highest performance beating 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outher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SOTA methods.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These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all tested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MADS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 not used during the supervised learning phase,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cross-dataset performance.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g4aab4041c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257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aab4041c8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compare 3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variants of our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The first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Ours-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noSS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one from training phase-1 and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phase-2. 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OurSSA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applying self-supervised losses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full body frames. Finally, 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OurSSAB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SS losses for partial and full-body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outperforms SOTA methods.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These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all tested on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MADS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 not used during the supervised learning phase,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</a:t>
            </a:r>
            <a:r>
              <a:rPr lang="en-US" sz="9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 is  </a:t>
            </a:r>
            <a:r>
              <a:rPr lang="en-U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cross-dataset adaptation.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g4aab4041c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608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c409385b3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/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conclusion we present novel method for probabilistic pose completion that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disentangles the uncertainty in natural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videos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Through our method we are able to learn a robust human motion representation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that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achieves cross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dataset adaptation.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Finally we obtain State-of-the-art results on pose estimation task on datasets not seen in training. 20s</a:t>
            </a:r>
            <a:endParaRPr lang="en-US" sz="1000" b="0" dirty="0" smtClean="0">
              <a:effectLst/>
            </a:endParaRPr>
          </a:p>
          <a:p>
            <a:r>
              <a:rPr lang="en-US" sz="1000" dirty="0" smtClean="0"/>
              <a:t/>
            </a:r>
            <a:br>
              <a:rPr lang="en-US" sz="1000" dirty="0" smtClean="0"/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g3c409385b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978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8940bc7ad_1_1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 you and happy to share more details on our</a:t>
            </a:r>
            <a:r>
              <a:rPr lang="en-US" baseline="0" dirty="0" smtClean="0"/>
              <a:t> poster </a:t>
            </a:r>
            <a:r>
              <a:rPr lang="en-US" dirty="0" smtClean="0"/>
              <a:t>4s</a:t>
            </a:r>
            <a:endParaRPr dirty="0"/>
          </a:p>
        </p:txBody>
      </p:sp>
      <p:sp>
        <p:nvSpPr>
          <p:cNvPr id="402" name="Google Shape;402;g38940bc7ad_1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70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f09ae8b2d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works on 3D pose estimation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 heavily on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availability of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labelled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and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also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prone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failures in presence of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uncertainty such as occlusions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view-point variations and camera motion. Secondly, performance does not generalize across  in-the-wild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datasets 19s</a:t>
            </a:r>
            <a:endParaRPr dirty="0"/>
          </a:p>
        </p:txBody>
      </p:sp>
      <p:sp>
        <p:nvSpPr>
          <p:cNvPr id="211" name="Google Shape;211;g6f09ae8b2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43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443ac43c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probabilistic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amodal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pose completion framework to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plausible poses in </a:t>
            </a:r>
            <a:r>
              <a:rPr lang="en-US" sz="10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presense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uncertainty and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realize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cross-dataset transfer of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motion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across </a:t>
            </a:r>
            <a:r>
              <a:rPr lang="en-US" sz="1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unlabelled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video-clips through effective use of self-supervision.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g3b443ac43c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58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443ac43c_1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 three stage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archictecture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the first stage we learn an image to pose embedding</a:t>
            </a:r>
            <a:endParaRPr dirty="0"/>
          </a:p>
        </p:txBody>
      </p:sp>
      <p:sp>
        <p:nvSpPr>
          <p:cNvPr id="228" name="Google Shape;228;g3b443ac43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f09ae8b2d_1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simulate natural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videography found in in-the-wild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 we perform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augmentations on our video data 9s</a:t>
            </a:r>
            <a:endParaRPr dirty="0"/>
          </a:p>
        </p:txBody>
      </p:sp>
      <p:sp>
        <p:nvSpPr>
          <p:cNvPr id="238" name="Google Shape;238;g6f09ae8b2d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00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e53a883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video motion encoder decoder setup, in which we add to the motion encoding a random </a:t>
            </a:r>
            <a:r>
              <a:rPr lang="en-US" sz="1000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</a:t>
            </a:r>
            <a:r>
              <a:rPr lang="en-U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 uncertainty in partially visible frames 10s</a:t>
            </a:r>
            <a:endParaRPr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7e53a883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23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e55be89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e55be89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7e55be892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53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aab4041c8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n-US" sz="10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train motion encoder decoder using labelled data enforcing loss on the fully visible frames</a:t>
            </a: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4aab4041c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41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f09ae8b2d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f09ae8b2d_1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smtClean="0"/>
              <a:t>Then</a:t>
            </a:r>
            <a:r>
              <a:rPr lang="en-US" sz="1000" baseline="0" dirty="0" smtClean="0"/>
              <a:t> we introduce adversarial training losses as shown in algorithm</a:t>
            </a:r>
            <a:r>
              <a:rPr lang="en-US" sz="1000" dirty="0" smtClean="0"/>
              <a:t> 5s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6f09ae8b2d_1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03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deed.en_U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/4.0/deed.en_US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218253" y="1100031"/>
            <a:ext cx="270000" cy="26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42150" y="1100031"/>
            <a:ext cx="270000" cy="26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39583" y="1100031"/>
            <a:ext cx="270000" cy="261900"/>
          </a:xfrm>
          <a:prstGeom prst="rect">
            <a:avLst/>
          </a:prstGeom>
          <a:solidFill>
            <a:srgbClr val="ECFB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795135" y="870161"/>
            <a:ext cx="270000" cy="261900"/>
          </a:xfrm>
          <a:prstGeom prst="rect">
            <a:avLst/>
          </a:prstGeom>
          <a:solidFill>
            <a:srgbClr val="ECFB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523952" y="870161"/>
            <a:ext cx="270000" cy="261900"/>
          </a:xfrm>
          <a:prstGeom prst="rect">
            <a:avLst/>
          </a:prstGeom>
          <a:solidFill>
            <a:srgbClr val="DCF5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254029" y="870161"/>
            <a:ext cx="270000" cy="261900"/>
          </a:xfrm>
          <a:prstGeom prst="rect">
            <a:avLst/>
          </a:prstGeom>
          <a:solidFill>
            <a:srgbClr val="C6C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001039" y="870161"/>
            <a:ext cx="270000" cy="26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39583" y="870161"/>
            <a:ext cx="270000" cy="26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18253" y="870161"/>
            <a:ext cx="270000" cy="261900"/>
          </a:xfrm>
          <a:prstGeom prst="rect">
            <a:avLst/>
          </a:prstGeom>
          <a:solidFill>
            <a:srgbClr val="C6C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42150" y="870161"/>
            <a:ext cx="270000" cy="261900"/>
          </a:xfrm>
          <a:prstGeom prst="rect">
            <a:avLst/>
          </a:prstGeom>
          <a:solidFill>
            <a:srgbClr val="BDE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2329958" y="614950"/>
            <a:ext cx="270000" cy="261900"/>
          </a:xfrm>
          <a:prstGeom prst="rect">
            <a:avLst/>
          </a:prstGeom>
          <a:solidFill>
            <a:srgbClr val="ECFB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062546" y="614950"/>
            <a:ext cx="270000" cy="26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795135" y="614950"/>
            <a:ext cx="270000" cy="261900"/>
          </a:xfrm>
          <a:prstGeom prst="rect">
            <a:avLst/>
          </a:prstGeom>
          <a:solidFill>
            <a:srgbClr val="C6C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523952" y="614950"/>
            <a:ext cx="270000" cy="26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2" descr="http://www.iisc.ernet.in/fa/images/IIsc_logo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75" y="6550"/>
            <a:ext cx="783025" cy="7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/>
          <p:nvPr/>
        </p:nvSpPr>
        <p:spPr>
          <a:xfrm>
            <a:off x="2862200" y="356140"/>
            <a:ext cx="260700" cy="26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2597096" y="356145"/>
            <a:ext cx="270000" cy="26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329958" y="356145"/>
            <a:ext cx="270000" cy="261900"/>
          </a:xfrm>
          <a:prstGeom prst="rect">
            <a:avLst/>
          </a:prstGeom>
          <a:solidFill>
            <a:srgbClr val="C6C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2062546" y="356145"/>
            <a:ext cx="270000" cy="26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78655" y="1100031"/>
            <a:ext cx="270000" cy="261900"/>
          </a:xfrm>
          <a:prstGeom prst="rect">
            <a:avLst/>
          </a:prstGeom>
          <a:solidFill>
            <a:srgbClr val="DCF5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78655" y="870161"/>
            <a:ext cx="270000" cy="26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143000" y="96877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43000" y="282853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Noto Sans Symbols"/>
              <a:buNone/>
              <a:defRPr sz="4000" b="1" i="0" u="none" strike="noStrike" cap="none">
                <a:solidFill>
                  <a:schemeClr val="accen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808976" y="6560"/>
            <a:ext cx="2657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1479F"/>
                </a:solidFill>
                <a:latin typeface="Arvo"/>
                <a:ea typeface="Arvo"/>
                <a:cs typeface="Arvo"/>
                <a:sym typeface="Arvo"/>
              </a:rPr>
              <a:t>Indian Institute of Science</a:t>
            </a:r>
            <a:endParaRPr sz="1400" b="0" i="0" u="none" strike="noStrike" cap="none">
              <a:solidFill>
                <a:srgbClr val="31479F"/>
              </a:solidFill>
              <a:latin typeface="Arvo"/>
              <a:ea typeface="Arvo"/>
              <a:cs typeface="Arvo"/>
              <a:sym typeface="Arv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31479F"/>
                </a:solidFill>
                <a:latin typeface="Arvo"/>
                <a:ea typeface="Arvo"/>
                <a:cs typeface="Arvo"/>
                <a:sym typeface="Arvo"/>
              </a:rPr>
              <a:t>Bangalore, India</a:t>
            </a:r>
            <a:endParaRPr sz="1000" b="0" i="0" u="none" strike="noStrike" cap="none">
              <a:solidFill>
                <a:srgbClr val="31479F"/>
              </a:solidFill>
              <a:latin typeface="Arvo"/>
              <a:ea typeface="Arvo"/>
              <a:cs typeface="Arvo"/>
              <a:sym typeface="Arv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31479F"/>
                </a:solidFill>
                <a:latin typeface="Arvo"/>
                <a:ea typeface="Arvo"/>
                <a:cs typeface="Arvo"/>
                <a:sym typeface="Arvo"/>
              </a:rPr>
              <a:t>भारतीय विज्ञान संस्थान</a:t>
            </a:r>
            <a:endParaRPr sz="1100" b="0" i="0" u="none" strike="noStrike" cap="none">
              <a:solidFill>
                <a:srgbClr val="31479F"/>
              </a:solidFill>
              <a:latin typeface="Arvo"/>
              <a:ea typeface="Arvo"/>
              <a:cs typeface="Arvo"/>
              <a:sym typeface="Arv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31479F"/>
                </a:solidFill>
                <a:latin typeface="Arvo"/>
                <a:ea typeface="Arvo"/>
                <a:cs typeface="Arvo"/>
                <a:sym typeface="Arvo"/>
              </a:rPr>
              <a:t>बंगलौर, भारत</a:t>
            </a:r>
            <a:endParaRPr sz="1100" b="0" i="0" u="none" strike="noStrike" cap="none">
              <a:solidFill>
                <a:srgbClr val="31479F"/>
              </a:solidFill>
              <a:latin typeface="Arvo"/>
              <a:ea typeface="Arvo"/>
              <a:cs typeface="Arvo"/>
              <a:sym typeface="Arv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31479F"/>
                </a:solidFill>
                <a:latin typeface="Arvo"/>
                <a:ea typeface="Arvo"/>
                <a:cs typeface="Arvo"/>
                <a:sym typeface="Arvo"/>
              </a:rPr>
              <a:t> </a:t>
            </a:r>
            <a:endParaRPr sz="1000" b="0" i="0" u="none" strike="noStrike" cap="none">
              <a:solidFill>
                <a:srgbClr val="31479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122825" y="-1041"/>
            <a:ext cx="6030600" cy="365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Economica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Department of Computational and Data Sciences</a:t>
            </a:r>
            <a:endParaRPr sz="2100" b="1" i="0" u="none" strike="noStrike" cap="none">
              <a:solidFill>
                <a:schemeClr val="l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916977" y="4668391"/>
            <a:ext cx="7632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C6CAE4"/>
                </a:solidFill>
                <a:latin typeface="Calibri"/>
                <a:ea typeface="Calibri"/>
                <a:cs typeface="Calibri"/>
                <a:sym typeface="Calibri"/>
              </a:rPr>
              <a:t>©Department of Computational and Data Science, IISc, 2016</a:t>
            </a:r>
            <a:br>
              <a:rPr lang="en-US" sz="1200" b="0" i="1" u="none" strike="noStrike" cap="none">
                <a:solidFill>
                  <a:srgbClr val="C6CAE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1" u="none" strike="noStrike" cap="none">
                <a:solidFill>
                  <a:srgbClr val="C6CAE4"/>
                </a:solidFill>
                <a:latin typeface="Calibri"/>
                <a:ea typeface="Calibri"/>
                <a:cs typeface="Calibri"/>
                <a:sym typeface="Calibri"/>
              </a:rPr>
              <a:t>This work is licensed under a </a:t>
            </a:r>
            <a:r>
              <a:rPr lang="en-US" sz="12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 International License</a:t>
            </a:r>
            <a:r>
              <a:rPr lang="en-US" sz="1200" b="0" i="1" u="none" strike="noStrike" cap="none">
                <a:solidFill>
                  <a:srgbClr val="C6CAE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C6CAE4"/>
                </a:solidFill>
                <a:latin typeface="Calibri"/>
                <a:ea typeface="Calibri"/>
                <a:cs typeface="Calibri"/>
                <a:sym typeface="Calibri"/>
              </a:rPr>
              <a:t>Copyright for external content used with attribution is retained by their original authors</a:t>
            </a:r>
            <a:endParaRPr sz="1200" b="0" i="1" u="none" strike="noStrike" cap="none">
              <a:solidFill>
                <a:srgbClr val="C6CA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" descr="Creative Commons Licen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64" y="4800038"/>
            <a:ext cx="471488" cy="16609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7329746" y="5110780"/>
            <a:ext cx="1716460" cy="0"/>
          </a:xfrm>
          <a:custGeom>
            <a:avLst/>
            <a:gdLst/>
            <a:ahLst/>
            <a:cxnLst/>
            <a:rect l="l" t="t" r="r" b="b"/>
            <a:pathLst>
              <a:path w="2921634" h="120000" extrusionOk="0">
                <a:moveTo>
                  <a:pt x="0" y="0"/>
                </a:moveTo>
                <a:lnTo>
                  <a:pt x="2921203" y="0"/>
                </a:lnTo>
              </a:path>
            </a:pathLst>
          </a:custGeom>
          <a:noFill/>
          <a:ln w="9525" cap="flat" cmpd="sng">
            <a:solidFill>
              <a:srgbClr val="005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44;p2"/>
          <p:cNvGrpSpPr/>
          <p:nvPr/>
        </p:nvGrpSpPr>
        <p:grpSpPr>
          <a:xfrm>
            <a:off x="7327828" y="4400460"/>
            <a:ext cx="589970" cy="547524"/>
            <a:chOff x="598488" y="432211"/>
            <a:chExt cx="2120668" cy="2283253"/>
          </a:xfrm>
        </p:grpSpPr>
        <p:sp>
          <p:nvSpPr>
            <p:cNvPr id="45" name="Google Shape;45;p2"/>
            <p:cNvSpPr/>
            <p:nvPr/>
          </p:nvSpPr>
          <p:spPr>
            <a:xfrm>
              <a:off x="1205052" y="2584170"/>
              <a:ext cx="73660" cy="73025"/>
            </a:xfrm>
            <a:custGeom>
              <a:avLst/>
              <a:gdLst/>
              <a:ahLst/>
              <a:cxnLst/>
              <a:rect l="l" t="t" r="r" b="b"/>
              <a:pathLst>
                <a:path w="73659" h="73025" extrusionOk="0">
                  <a:moveTo>
                    <a:pt x="39627" y="0"/>
                  </a:moveTo>
                  <a:lnTo>
                    <a:pt x="5051" y="17194"/>
                  </a:lnTo>
                  <a:lnTo>
                    <a:pt x="0" y="40554"/>
                  </a:lnTo>
                  <a:lnTo>
                    <a:pt x="3351" y="52202"/>
                  </a:lnTo>
                  <a:lnTo>
                    <a:pt x="10620" y="62446"/>
                  </a:lnTo>
                  <a:lnTo>
                    <a:pt x="17885" y="68116"/>
                  </a:lnTo>
                  <a:lnTo>
                    <a:pt x="29208" y="72513"/>
                  </a:lnTo>
                  <a:lnTo>
                    <a:pt x="41203" y="73008"/>
                  </a:lnTo>
                  <a:lnTo>
                    <a:pt x="52855" y="69591"/>
                  </a:lnTo>
                  <a:lnTo>
                    <a:pt x="63151" y="62251"/>
                  </a:lnTo>
                  <a:lnTo>
                    <a:pt x="69973" y="52632"/>
                  </a:lnTo>
                  <a:lnTo>
                    <a:pt x="73200" y="41606"/>
                  </a:lnTo>
                  <a:lnTo>
                    <a:pt x="72685" y="29895"/>
                  </a:lnTo>
                  <a:lnTo>
                    <a:pt x="68279" y="18223"/>
                  </a:lnTo>
                  <a:lnTo>
                    <a:pt x="59835" y="7312"/>
                  </a:lnTo>
                  <a:lnTo>
                    <a:pt x="50338" y="1961"/>
                  </a:lnTo>
                  <a:lnTo>
                    <a:pt x="39627" y="0"/>
                  </a:lnTo>
                  <a:close/>
                </a:path>
              </a:pathLst>
            </a:custGeom>
            <a:solidFill>
              <a:srgbClr val="005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2839" y="577608"/>
              <a:ext cx="667385" cy="1985010"/>
            </a:xfrm>
            <a:custGeom>
              <a:avLst/>
              <a:gdLst/>
              <a:ahLst/>
              <a:cxnLst/>
              <a:rect l="l" t="t" r="r" b="b"/>
              <a:pathLst>
                <a:path w="667385" h="1985010" extrusionOk="0">
                  <a:moveTo>
                    <a:pt x="0" y="0"/>
                  </a:moveTo>
                  <a:lnTo>
                    <a:pt x="72899" y="55445"/>
                  </a:lnTo>
                  <a:lnTo>
                    <a:pt x="139199" y="113673"/>
                  </a:lnTo>
                  <a:lnTo>
                    <a:pt x="199209" y="174074"/>
                  </a:lnTo>
                  <a:lnTo>
                    <a:pt x="253237" y="236039"/>
                  </a:lnTo>
                  <a:lnTo>
                    <a:pt x="301594" y="298962"/>
                  </a:lnTo>
                  <a:lnTo>
                    <a:pt x="344589" y="362233"/>
                  </a:lnTo>
                  <a:lnTo>
                    <a:pt x="382531" y="425245"/>
                  </a:lnTo>
                  <a:lnTo>
                    <a:pt x="415730" y="487388"/>
                  </a:lnTo>
                  <a:lnTo>
                    <a:pt x="444494" y="548056"/>
                  </a:lnTo>
                  <a:lnTo>
                    <a:pt x="469134" y="606639"/>
                  </a:lnTo>
                  <a:lnTo>
                    <a:pt x="489959" y="662529"/>
                  </a:lnTo>
                  <a:lnTo>
                    <a:pt x="507278" y="715119"/>
                  </a:lnTo>
                  <a:lnTo>
                    <a:pt x="521401" y="763799"/>
                  </a:lnTo>
                  <a:lnTo>
                    <a:pt x="532637" y="807962"/>
                  </a:lnTo>
                  <a:lnTo>
                    <a:pt x="541296" y="847000"/>
                  </a:lnTo>
                  <a:lnTo>
                    <a:pt x="552118" y="907265"/>
                  </a:lnTo>
                  <a:lnTo>
                    <a:pt x="556755" y="944016"/>
                  </a:lnTo>
                  <a:lnTo>
                    <a:pt x="556039" y="1047664"/>
                  </a:lnTo>
                  <a:lnTo>
                    <a:pt x="550684" y="1145660"/>
                  </a:lnTo>
                  <a:lnTo>
                    <a:pt x="541196" y="1238040"/>
                  </a:lnTo>
                  <a:lnTo>
                    <a:pt x="528080" y="1324842"/>
                  </a:lnTo>
                  <a:lnTo>
                    <a:pt x="511842" y="1406101"/>
                  </a:lnTo>
                  <a:lnTo>
                    <a:pt x="492988" y="1481853"/>
                  </a:lnTo>
                  <a:lnTo>
                    <a:pt x="472024" y="1552136"/>
                  </a:lnTo>
                  <a:lnTo>
                    <a:pt x="449453" y="1616986"/>
                  </a:lnTo>
                  <a:lnTo>
                    <a:pt x="425784" y="1676438"/>
                  </a:lnTo>
                  <a:lnTo>
                    <a:pt x="401520" y="1730530"/>
                  </a:lnTo>
                  <a:lnTo>
                    <a:pt x="377167" y="1779298"/>
                  </a:lnTo>
                  <a:lnTo>
                    <a:pt x="353231" y="1822777"/>
                  </a:lnTo>
                  <a:lnTo>
                    <a:pt x="330218" y="1861005"/>
                  </a:lnTo>
                  <a:lnTo>
                    <a:pt x="308633" y="1894018"/>
                  </a:lnTo>
                  <a:lnTo>
                    <a:pt x="271770" y="1944544"/>
                  </a:lnTo>
                  <a:lnTo>
                    <a:pt x="246686" y="1974646"/>
                  </a:lnTo>
                  <a:lnTo>
                    <a:pt x="237426" y="1984616"/>
                  </a:lnTo>
                  <a:lnTo>
                    <a:pt x="299925" y="1940762"/>
                  </a:lnTo>
                  <a:lnTo>
                    <a:pt x="356056" y="1890351"/>
                  </a:lnTo>
                  <a:lnTo>
                    <a:pt x="406161" y="1834335"/>
                  </a:lnTo>
                  <a:lnTo>
                    <a:pt x="450581" y="1773667"/>
                  </a:lnTo>
                  <a:lnTo>
                    <a:pt x="489661" y="1709299"/>
                  </a:lnTo>
                  <a:lnTo>
                    <a:pt x="523740" y="1642183"/>
                  </a:lnTo>
                  <a:lnTo>
                    <a:pt x="553161" y="1573272"/>
                  </a:lnTo>
                  <a:lnTo>
                    <a:pt x="578266" y="1503516"/>
                  </a:lnTo>
                  <a:lnTo>
                    <a:pt x="599398" y="1433869"/>
                  </a:lnTo>
                  <a:lnTo>
                    <a:pt x="616897" y="1365283"/>
                  </a:lnTo>
                  <a:lnTo>
                    <a:pt x="631107" y="1298710"/>
                  </a:lnTo>
                  <a:lnTo>
                    <a:pt x="642369" y="1235101"/>
                  </a:lnTo>
                  <a:lnTo>
                    <a:pt x="651025" y="1175410"/>
                  </a:lnTo>
                  <a:lnTo>
                    <a:pt x="657417" y="1120589"/>
                  </a:lnTo>
                  <a:lnTo>
                    <a:pt x="661888" y="1071589"/>
                  </a:lnTo>
                  <a:lnTo>
                    <a:pt x="664779" y="1029363"/>
                  </a:lnTo>
                  <a:lnTo>
                    <a:pt x="667189" y="969042"/>
                  </a:lnTo>
                  <a:lnTo>
                    <a:pt x="667393" y="952850"/>
                  </a:lnTo>
                  <a:lnTo>
                    <a:pt x="667385" y="947242"/>
                  </a:lnTo>
                  <a:lnTo>
                    <a:pt x="647153" y="834291"/>
                  </a:lnTo>
                  <a:lnTo>
                    <a:pt x="621068" y="730297"/>
                  </a:lnTo>
                  <a:lnTo>
                    <a:pt x="589873" y="634920"/>
                  </a:lnTo>
                  <a:lnTo>
                    <a:pt x="554314" y="547815"/>
                  </a:lnTo>
                  <a:lnTo>
                    <a:pt x="515137" y="468642"/>
                  </a:lnTo>
                  <a:lnTo>
                    <a:pt x="473086" y="397057"/>
                  </a:lnTo>
                  <a:lnTo>
                    <a:pt x="428907" y="332719"/>
                  </a:lnTo>
                  <a:lnTo>
                    <a:pt x="383345" y="275285"/>
                  </a:lnTo>
                  <a:lnTo>
                    <a:pt x="337146" y="224413"/>
                  </a:lnTo>
                  <a:lnTo>
                    <a:pt x="291053" y="179760"/>
                  </a:lnTo>
                  <a:lnTo>
                    <a:pt x="245814" y="140985"/>
                  </a:lnTo>
                  <a:lnTo>
                    <a:pt x="202173" y="107744"/>
                  </a:lnTo>
                  <a:lnTo>
                    <a:pt x="160874" y="79696"/>
                  </a:lnTo>
                  <a:lnTo>
                    <a:pt x="122665" y="56498"/>
                  </a:lnTo>
                  <a:lnTo>
                    <a:pt x="88289" y="37808"/>
                  </a:lnTo>
                  <a:lnTo>
                    <a:pt x="34019" y="12584"/>
                  </a:lnTo>
                  <a:lnTo>
                    <a:pt x="4028" y="1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8262" y="732992"/>
              <a:ext cx="1520190" cy="1545590"/>
            </a:xfrm>
            <a:custGeom>
              <a:avLst/>
              <a:gdLst/>
              <a:ahLst/>
              <a:cxnLst/>
              <a:rect l="l" t="t" r="r" b="b"/>
              <a:pathLst>
                <a:path w="1520189" h="1545589" extrusionOk="0">
                  <a:moveTo>
                    <a:pt x="820" y="1503114"/>
                  </a:moveTo>
                  <a:lnTo>
                    <a:pt x="694" y="1505363"/>
                  </a:lnTo>
                  <a:lnTo>
                    <a:pt x="0" y="1534954"/>
                  </a:lnTo>
                  <a:lnTo>
                    <a:pt x="37" y="1545273"/>
                  </a:lnTo>
                  <a:lnTo>
                    <a:pt x="820" y="1503114"/>
                  </a:lnTo>
                  <a:close/>
                </a:path>
                <a:path w="1520189" h="1545589" extrusionOk="0">
                  <a:moveTo>
                    <a:pt x="1276047" y="0"/>
                  </a:moveTo>
                  <a:lnTo>
                    <a:pt x="1182981" y="4203"/>
                  </a:lnTo>
                  <a:lnTo>
                    <a:pt x="1080725" y="14886"/>
                  </a:lnTo>
                  <a:lnTo>
                    <a:pt x="971664" y="33811"/>
                  </a:lnTo>
                  <a:lnTo>
                    <a:pt x="858182" y="62739"/>
                  </a:lnTo>
                  <a:lnTo>
                    <a:pt x="742664" y="103434"/>
                  </a:lnTo>
                  <a:lnTo>
                    <a:pt x="627493" y="157658"/>
                  </a:lnTo>
                  <a:lnTo>
                    <a:pt x="515054" y="227173"/>
                  </a:lnTo>
                  <a:lnTo>
                    <a:pt x="407733" y="313741"/>
                  </a:lnTo>
                  <a:lnTo>
                    <a:pt x="307912" y="419126"/>
                  </a:lnTo>
                  <a:lnTo>
                    <a:pt x="217977" y="545089"/>
                  </a:lnTo>
                  <a:lnTo>
                    <a:pt x="140311" y="693394"/>
                  </a:lnTo>
                  <a:lnTo>
                    <a:pt x="77300" y="865802"/>
                  </a:lnTo>
                  <a:lnTo>
                    <a:pt x="31328" y="1064077"/>
                  </a:lnTo>
                  <a:lnTo>
                    <a:pt x="4779" y="1289979"/>
                  </a:lnTo>
                  <a:lnTo>
                    <a:pt x="820" y="1503114"/>
                  </a:lnTo>
                  <a:lnTo>
                    <a:pt x="3332" y="1458550"/>
                  </a:lnTo>
                  <a:lnTo>
                    <a:pt x="9127" y="1396566"/>
                  </a:lnTo>
                  <a:lnTo>
                    <a:pt x="19289" y="1321461"/>
                  </a:lnTo>
                  <a:lnTo>
                    <a:pt x="35032" y="1235286"/>
                  </a:lnTo>
                  <a:lnTo>
                    <a:pt x="57567" y="1140089"/>
                  </a:lnTo>
                  <a:lnTo>
                    <a:pt x="88106" y="1037922"/>
                  </a:lnTo>
                  <a:lnTo>
                    <a:pt x="127862" y="930834"/>
                  </a:lnTo>
                  <a:lnTo>
                    <a:pt x="178045" y="820876"/>
                  </a:lnTo>
                  <a:lnTo>
                    <a:pt x="239869" y="710098"/>
                  </a:lnTo>
                  <a:lnTo>
                    <a:pt x="314545" y="600551"/>
                  </a:lnTo>
                  <a:lnTo>
                    <a:pt x="403286" y="494283"/>
                  </a:lnTo>
                  <a:lnTo>
                    <a:pt x="507302" y="393347"/>
                  </a:lnTo>
                  <a:lnTo>
                    <a:pt x="627807" y="299791"/>
                  </a:lnTo>
                  <a:lnTo>
                    <a:pt x="766012" y="215665"/>
                  </a:lnTo>
                  <a:lnTo>
                    <a:pt x="923129" y="143022"/>
                  </a:lnTo>
                  <a:lnTo>
                    <a:pt x="1100371" y="83909"/>
                  </a:lnTo>
                  <a:lnTo>
                    <a:pt x="1298949" y="40378"/>
                  </a:lnTo>
                  <a:lnTo>
                    <a:pt x="1520075" y="14478"/>
                  </a:lnTo>
                  <a:lnTo>
                    <a:pt x="1508724" y="12724"/>
                  </a:lnTo>
                  <a:lnTo>
                    <a:pt x="1476262" y="8637"/>
                  </a:lnTo>
                  <a:lnTo>
                    <a:pt x="1425072" y="3979"/>
                  </a:lnTo>
                  <a:lnTo>
                    <a:pt x="1357539" y="512"/>
                  </a:lnTo>
                  <a:lnTo>
                    <a:pt x="1276047" y="0"/>
                  </a:lnTo>
                  <a:close/>
                </a:path>
              </a:pathLst>
            </a:custGeom>
            <a:solidFill>
              <a:srgbClr val="59CA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7837" y="1023442"/>
              <a:ext cx="1642745" cy="328930"/>
            </a:xfrm>
            <a:custGeom>
              <a:avLst/>
              <a:gdLst/>
              <a:ahLst/>
              <a:cxnLst/>
              <a:rect l="l" t="t" r="r" b="b"/>
              <a:pathLst>
                <a:path w="1642745" h="328930" extrusionOk="0">
                  <a:moveTo>
                    <a:pt x="0" y="0"/>
                  </a:moveTo>
                  <a:lnTo>
                    <a:pt x="53279" y="37931"/>
                  </a:lnTo>
                  <a:lnTo>
                    <a:pt x="93011" y="63744"/>
                  </a:lnTo>
                  <a:lnTo>
                    <a:pt x="142663" y="93835"/>
                  </a:lnTo>
                  <a:lnTo>
                    <a:pt x="201595" y="126820"/>
                  </a:lnTo>
                  <a:lnTo>
                    <a:pt x="269165" y="161315"/>
                  </a:lnTo>
                  <a:lnTo>
                    <a:pt x="344734" y="195938"/>
                  </a:lnTo>
                  <a:lnTo>
                    <a:pt x="427662" y="229304"/>
                  </a:lnTo>
                  <a:lnTo>
                    <a:pt x="517309" y="260029"/>
                  </a:lnTo>
                  <a:lnTo>
                    <a:pt x="613034" y="286730"/>
                  </a:lnTo>
                  <a:lnTo>
                    <a:pt x="714197" y="308022"/>
                  </a:lnTo>
                  <a:lnTo>
                    <a:pt x="820159" y="322523"/>
                  </a:lnTo>
                  <a:lnTo>
                    <a:pt x="930278" y="328849"/>
                  </a:lnTo>
                  <a:lnTo>
                    <a:pt x="1043916" y="325615"/>
                  </a:lnTo>
                  <a:lnTo>
                    <a:pt x="1160431" y="311438"/>
                  </a:lnTo>
                  <a:lnTo>
                    <a:pt x="1279183" y="284935"/>
                  </a:lnTo>
                  <a:lnTo>
                    <a:pt x="1399534" y="244721"/>
                  </a:lnTo>
                  <a:lnTo>
                    <a:pt x="1473085" y="211186"/>
                  </a:lnTo>
                  <a:lnTo>
                    <a:pt x="875165" y="211186"/>
                  </a:lnTo>
                  <a:lnTo>
                    <a:pt x="767774" y="207492"/>
                  </a:lnTo>
                  <a:lnTo>
                    <a:pt x="657977" y="198726"/>
                  </a:lnTo>
                  <a:lnTo>
                    <a:pt x="546691" y="184182"/>
                  </a:lnTo>
                  <a:lnTo>
                    <a:pt x="434831" y="163150"/>
                  </a:lnTo>
                  <a:lnTo>
                    <a:pt x="323316" y="134924"/>
                  </a:lnTo>
                  <a:lnTo>
                    <a:pt x="213061" y="98796"/>
                  </a:lnTo>
                  <a:lnTo>
                    <a:pt x="104983" y="54057"/>
                  </a:lnTo>
                  <a:lnTo>
                    <a:pt x="0" y="0"/>
                  </a:lnTo>
                  <a:close/>
                </a:path>
                <a:path w="1642745" h="328930" extrusionOk="0">
                  <a:moveTo>
                    <a:pt x="1642465" y="117627"/>
                  </a:moveTo>
                  <a:lnTo>
                    <a:pt x="1582133" y="133030"/>
                  </a:lnTo>
                  <a:lnTo>
                    <a:pt x="1537653" y="143123"/>
                  </a:lnTo>
                  <a:lnTo>
                    <a:pt x="1482515" y="154515"/>
                  </a:lnTo>
                  <a:lnTo>
                    <a:pt x="1417638" y="166499"/>
                  </a:lnTo>
                  <a:lnTo>
                    <a:pt x="1343937" y="178367"/>
                  </a:lnTo>
                  <a:lnTo>
                    <a:pt x="1262303" y="189413"/>
                  </a:lnTo>
                  <a:lnTo>
                    <a:pt x="1173731" y="198922"/>
                  </a:lnTo>
                  <a:lnTo>
                    <a:pt x="1079060" y="206194"/>
                  </a:lnTo>
                  <a:lnTo>
                    <a:pt x="979232" y="210518"/>
                  </a:lnTo>
                  <a:lnTo>
                    <a:pt x="875165" y="211186"/>
                  </a:lnTo>
                  <a:lnTo>
                    <a:pt x="1473085" y="211186"/>
                  </a:lnTo>
                  <a:lnTo>
                    <a:pt x="1520846" y="189410"/>
                  </a:lnTo>
                  <a:lnTo>
                    <a:pt x="1642465" y="117627"/>
                  </a:lnTo>
                  <a:close/>
                </a:path>
              </a:pathLst>
            </a:custGeom>
            <a:solidFill>
              <a:srgbClr val="F985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00370" y="1230909"/>
              <a:ext cx="1769110" cy="1014730"/>
            </a:xfrm>
            <a:custGeom>
              <a:avLst/>
              <a:gdLst/>
              <a:ahLst/>
              <a:cxnLst/>
              <a:rect l="l" t="t" r="r" b="b"/>
              <a:pathLst>
                <a:path w="1769110" h="1014730" extrusionOk="0">
                  <a:moveTo>
                    <a:pt x="0" y="0"/>
                  </a:moveTo>
                  <a:lnTo>
                    <a:pt x="78777" y="210379"/>
                  </a:lnTo>
                  <a:lnTo>
                    <a:pt x="167918" y="390957"/>
                  </a:lnTo>
                  <a:lnTo>
                    <a:pt x="265866" y="543789"/>
                  </a:lnTo>
                  <a:lnTo>
                    <a:pt x="371062" y="670932"/>
                  </a:lnTo>
                  <a:lnTo>
                    <a:pt x="481951" y="774441"/>
                  </a:lnTo>
                  <a:lnTo>
                    <a:pt x="596973" y="856373"/>
                  </a:lnTo>
                  <a:lnTo>
                    <a:pt x="714571" y="918782"/>
                  </a:lnTo>
                  <a:lnTo>
                    <a:pt x="833189" y="963726"/>
                  </a:lnTo>
                  <a:lnTo>
                    <a:pt x="951268" y="993259"/>
                  </a:lnTo>
                  <a:lnTo>
                    <a:pt x="1067250" y="1009438"/>
                  </a:lnTo>
                  <a:lnTo>
                    <a:pt x="1179579" y="1014319"/>
                  </a:lnTo>
                  <a:lnTo>
                    <a:pt x="1286697" y="1009958"/>
                  </a:lnTo>
                  <a:lnTo>
                    <a:pt x="1387045" y="998410"/>
                  </a:lnTo>
                  <a:lnTo>
                    <a:pt x="1479067" y="981732"/>
                  </a:lnTo>
                  <a:lnTo>
                    <a:pt x="1530685" y="969318"/>
                  </a:lnTo>
                  <a:lnTo>
                    <a:pt x="1301323" y="969318"/>
                  </a:lnTo>
                  <a:lnTo>
                    <a:pt x="1159559" y="955183"/>
                  </a:lnTo>
                  <a:lnTo>
                    <a:pt x="1025147" y="924372"/>
                  </a:lnTo>
                  <a:lnTo>
                    <a:pt x="898247" y="879150"/>
                  </a:lnTo>
                  <a:lnTo>
                    <a:pt x="779018" y="821779"/>
                  </a:lnTo>
                  <a:lnTo>
                    <a:pt x="667620" y="754522"/>
                  </a:lnTo>
                  <a:lnTo>
                    <a:pt x="564215" y="679642"/>
                  </a:lnTo>
                  <a:lnTo>
                    <a:pt x="468961" y="599401"/>
                  </a:lnTo>
                  <a:lnTo>
                    <a:pt x="382020" y="516063"/>
                  </a:lnTo>
                  <a:lnTo>
                    <a:pt x="303550" y="431891"/>
                  </a:lnTo>
                  <a:lnTo>
                    <a:pt x="233713" y="349146"/>
                  </a:lnTo>
                  <a:lnTo>
                    <a:pt x="172668" y="270092"/>
                  </a:lnTo>
                  <a:lnTo>
                    <a:pt x="120575" y="196992"/>
                  </a:lnTo>
                  <a:lnTo>
                    <a:pt x="77595" y="132109"/>
                  </a:lnTo>
                  <a:lnTo>
                    <a:pt x="43887" y="77705"/>
                  </a:lnTo>
                  <a:lnTo>
                    <a:pt x="19612" y="36044"/>
                  </a:lnTo>
                  <a:lnTo>
                    <a:pt x="4929" y="9388"/>
                  </a:lnTo>
                  <a:lnTo>
                    <a:pt x="0" y="0"/>
                  </a:lnTo>
                  <a:close/>
                </a:path>
                <a:path w="1769110" h="1014730" extrusionOk="0">
                  <a:moveTo>
                    <a:pt x="1769122" y="889050"/>
                  </a:moveTo>
                  <a:lnTo>
                    <a:pt x="1606265" y="938515"/>
                  </a:lnTo>
                  <a:lnTo>
                    <a:pt x="1450278" y="964517"/>
                  </a:lnTo>
                  <a:lnTo>
                    <a:pt x="1301323" y="969318"/>
                  </a:lnTo>
                  <a:lnTo>
                    <a:pt x="1530685" y="969318"/>
                  </a:lnTo>
                  <a:lnTo>
                    <a:pt x="1631902" y="941207"/>
                  </a:lnTo>
                  <a:lnTo>
                    <a:pt x="1689599" y="921472"/>
                  </a:lnTo>
                  <a:lnTo>
                    <a:pt x="1732740" y="904831"/>
                  </a:lnTo>
                  <a:lnTo>
                    <a:pt x="1759767" y="893338"/>
                  </a:lnTo>
                  <a:lnTo>
                    <a:pt x="1769122" y="889050"/>
                  </a:lnTo>
                  <a:close/>
                </a:path>
              </a:pathLst>
            </a:custGeom>
            <a:solidFill>
              <a:srgbClr val="F985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73039" y="1185621"/>
              <a:ext cx="1584960" cy="1365250"/>
            </a:xfrm>
            <a:custGeom>
              <a:avLst/>
              <a:gdLst/>
              <a:ahLst/>
              <a:cxnLst/>
              <a:rect l="l" t="t" r="r" b="b"/>
              <a:pathLst>
                <a:path w="1584960" h="1365250" extrusionOk="0">
                  <a:moveTo>
                    <a:pt x="1584629" y="0"/>
                  </a:moveTo>
                  <a:lnTo>
                    <a:pt x="1576998" y="38164"/>
                  </a:lnTo>
                  <a:lnTo>
                    <a:pt x="1566433" y="82778"/>
                  </a:lnTo>
                  <a:lnTo>
                    <a:pt x="1550454" y="141664"/>
                  </a:lnTo>
                  <a:lnTo>
                    <a:pt x="1528378" y="212762"/>
                  </a:lnTo>
                  <a:lnTo>
                    <a:pt x="1499520" y="294010"/>
                  </a:lnTo>
                  <a:lnTo>
                    <a:pt x="1463195" y="383346"/>
                  </a:lnTo>
                  <a:lnTo>
                    <a:pt x="1418719" y="478711"/>
                  </a:lnTo>
                  <a:lnTo>
                    <a:pt x="1365406" y="578041"/>
                  </a:lnTo>
                  <a:lnTo>
                    <a:pt x="1302573" y="679276"/>
                  </a:lnTo>
                  <a:lnTo>
                    <a:pt x="1229535" y="780356"/>
                  </a:lnTo>
                  <a:lnTo>
                    <a:pt x="1145608" y="879217"/>
                  </a:lnTo>
                  <a:lnTo>
                    <a:pt x="1050105" y="973800"/>
                  </a:lnTo>
                  <a:lnTo>
                    <a:pt x="942344" y="1062042"/>
                  </a:lnTo>
                  <a:lnTo>
                    <a:pt x="821639" y="1141883"/>
                  </a:lnTo>
                  <a:lnTo>
                    <a:pt x="687306" y="1211262"/>
                  </a:lnTo>
                  <a:lnTo>
                    <a:pt x="538660" y="1268116"/>
                  </a:lnTo>
                  <a:lnTo>
                    <a:pt x="375017" y="1310385"/>
                  </a:lnTo>
                  <a:lnTo>
                    <a:pt x="195692" y="1336008"/>
                  </a:lnTo>
                  <a:lnTo>
                    <a:pt x="0" y="1342923"/>
                  </a:lnTo>
                  <a:lnTo>
                    <a:pt x="10172" y="1344938"/>
                  </a:lnTo>
                  <a:lnTo>
                    <a:pt x="39381" y="1349852"/>
                  </a:lnTo>
                  <a:lnTo>
                    <a:pt x="85666" y="1355970"/>
                  </a:lnTo>
                  <a:lnTo>
                    <a:pt x="147065" y="1361593"/>
                  </a:lnTo>
                  <a:lnTo>
                    <a:pt x="221618" y="1365025"/>
                  </a:lnTo>
                  <a:lnTo>
                    <a:pt x="307362" y="1364571"/>
                  </a:lnTo>
                  <a:lnTo>
                    <a:pt x="402338" y="1358533"/>
                  </a:lnTo>
                  <a:lnTo>
                    <a:pt x="504582" y="1345215"/>
                  </a:lnTo>
                  <a:lnTo>
                    <a:pt x="612135" y="1322921"/>
                  </a:lnTo>
                  <a:lnTo>
                    <a:pt x="723034" y="1289953"/>
                  </a:lnTo>
                  <a:lnTo>
                    <a:pt x="835319" y="1244615"/>
                  </a:lnTo>
                  <a:lnTo>
                    <a:pt x="947029" y="1185211"/>
                  </a:lnTo>
                  <a:lnTo>
                    <a:pt x="1056202" y="1110044"/>
                  </a:lnTo>
                  <a:lnTo>
                    <a:pt x="1160876" y="1017417"/>
                  </a:lnTo>
                  <a:lnTo>
                    <a:pt x="1259091" y="905634"/>
                  </a:lnTo>
                  <a:lnTo>
                    <a:pt x="1348885" y="772999"/>
                  </a:lnTo>
                  <a:lnTo>
                    <a:pt x="1428297" y="617814"/>
                  </a:lnTo>
                  <a:lnTo>
                    <a:pt x="1495366" y="438384"/>
                  </a:lnTo>
                  <a:lnTo>
                    <a:pt x="1548131" y="233011"/>
                  </a:lnTo>
                  <a:lnTo>
                    <a:pt x="1584629" y="0"/>
                  </a:lnTo>
                  <a:close/>
                </a:path>
              </a:pathLst>
            </a:custGeom>
            <a:solidFill>
              <a:srgbClr val="59CA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120242" y="676770"/>
              <a:ext cx="903605" cy="1850389"/>
            </a:xfrm>
            <a:custGeom>
              <a:avLst/>
              <a:gdLst/>
              <a:ahLst/>
              <a:cxnLst/>
              <a:rect l="l" t="t" r="r" b="b"/>
              <a:pathLst>
                <a:path w="903605" h="1850389" extrusionOk="0">
                  <a:moveTo>
                    <a:pt x="7521" y="0"/>
                  </a:moveTo>
                  <a:lnTo>
                    <a:pt x="6543" y="9885"/>
                  </a:lnTo>
                  <a:lnTo>
                    <a:pt x="4286" y="38436"/>
                  </a:lnTo>
                  <a:lnTo>
                    <a:pt x="1766" y="83990"/>
                  </a:lnTo>
                  <a:lnTo>
                    <a:pt x="0" y="144886"/>
                  </a:lnTo>
                  <a:lnTo>
                    <a:pt x="2" y="219464"/>
                  </a:lnTo>
                  <a:lnTo>
                    <a:pt x="2791" y="306062"/>
                  </a:lnTo>
                  <a:lnTo>
                    <a:pt x="9381" y="403020"/>
                  </a:lnTo>
                  <a:lnTo>
                    <a:pt x="20789" y="508676"/>
                  </a:lnTo>
                  <a:lnTo>
                    <a:pt x="38030" y="621369"/>
                  </a:lnTo>
                  <a:lnTo>
                    <a:pt x="62121" y="739438"/>
                  </a:lnTo>
                  <a:lnTo>
                    <a:pt x="94079" y="861222"/>
                  </a:lnTo>
                  <a:lnTo>
                    <a:pt x="134918" y="985061"/>
                  </a:lnTo>
                  <a:lnTo>
                    <a:pt x="185655" y="1109292"/>
                  </a:lnTo>
                  <a:lnTo>
                    <a:pt x="247307" y="1232256"/>
                  </a:lnTo>
                  <a:lnTo>
                    <a:pt x="320889" y="1352290"/>
                  </a:lnTo>
                  <a:lnTo>
                    <a:pt x="407417" y="1467734"/>
                  </a:lnTo>
                  <a:lnTo>
                    <a:pt x="507908" y="1576927"/>
                  </a:lnTo>
                  <a:lnTo>
                    <a:pt x="623377" y="1678208"/>
                  </a:lnTo>
                  <a:lnTo>
                    <a:pt x="754841" y="1769916"/>
                  </a:lnTo>
                  <a:lnTo>
                    <a:pt x="903315" y="1850389"/>
                  </a:lnTo>
                  <a:lnTo>
                    <a:pt x="897172" y="1846425"/>
                  </a:lnTo>
                  <a:lnTo>
                    <a:pt x="879563" y="1834390"/>
                  </a:lnTo>
                  <a:lnTo>
                    <a:pt x="814882" y="1785280"/>
                  </a:lnTo>
                  <a:lnTo>
                    <a:pt x="770275" y="1747786"/>
                  </a:lnTo>
                  <a:lnTo>
                    <a:pt x="719134" y="1701388"/>
                  </a:lnTo>
                  <a:lnTo>
                    <a:pt x="662693" y="1645877"/>
                  </a:lnTo>
                  <a:lnTo>
                    <a:pt x="602184" y="1581045"/>
                  </a:lnTo>
                  <a:lnTo>
                    <a:pt x="538839" y="1506682"/>
                  </a:lnTo>
                  <a:lnTo>
                    <a:pt x="473892" y="1422580"/>
                  </a:lnTo>
                  <a:lnTo>
                    <a:pt x="408575" y="1328531"/>
                  </a:lnTo>
                  <a:lnTo>
                    <a:pt x="344122" y="1224325"/>
                  </a:lnTo>
                  <a:lnTo>
                    <a:pt x="281765" y="1109754"/>
                  </a:lnTo>
                  <a:lnTo>
                    <a:pt x="222738" y="984610"/>
                  </a:lnTo>
                  <a:lnTo>
                    <a:pt x="168272" y="848682"/>
                  </a:lnTo>
                  <a:lnTo>
                    <a:pt x="119601" y="701763"/>
                  </a:lnTo>
                  <a:lnTo>
                    <a:pt x="77957" y="543644"/>
                  </a:lnTo>
                  <a:lnTo>
                    <a:pt x="44574" y="374117"/>
                  </a:lnTo>
                  <a:lnTo>
                    <a:pt x="20684" y="192971"/>
                  </a:lnTo>
                  <a:lnTo>
                    <a:pt x="7521" y="0"/>
                  </a:lnTo>
                  <a:close/>
                </a:path>
              </a:pathLst>
            </a:custGeom>
            <a:solidFill>
              <a:srgbClr val="005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61659" y="548589"/>
              <a:ext cx="688975" cy="2056764"/>
            </a:xfrm>
            <a:custGeom>
              <a:avLst/>
              <a:gdLst/>
              <a:ahLst/>
              <a:cxnLst/>
              <a:rect l="l" t="t" r="r" b="b"/>
              <a:pathLst>
                <a:path w="688975" h="2056764" extrusionOk="0">
                  <a:moveTo>
                    <a:pt x="449211" y="0"/>
                  </a:moveTo>
                  <a:lnTo>
                    <a:pt x="473981" y="68522"/>
                  </a:lnTo>
                  <a:lnTo>
                    <a:pt x="489599" y="119491"/>
                  </a:lnTo>
                  <a:lnTo>
                    <a:pt x="506618" y="183068"/>
                  </a:lnTo>
                  <a:lnTo>
                    <a:pt x="523671" y="258381"/>
                  </a:lnTo>
                  <a:lnTo>
                    <a:pt x="539389" y="344558"/>
                  </a:lnTo>
                  <a:lnTo>
                    <a:pt x="552406" y="440725"/>
                  </a:lnTo>
                  <a:lnTo>
                    <a:pt x="561353" y="546010"/>
                  </a:lnTo>
                  <a:lnTo>
                    <a:pt x="564862" y="659541"/>
                  </a:lnTo>
                  <a:lnTo>
                    <a:pt x="561566" y="780443"/>
                  </a:lnTo>
                  <a:lnTo>
                    <a:pt x="550098" y="907845"/>
                  </a:lnTo>
                  <a:lnTo>
                    <a:pt x="529089" y="1040874"/>
                  </a:lnTo>
                  <a:lnTo>
                    <a:pt x="497171" y="1178656"/>
                  </a:lnTo>
                  <a:lnTo>
                    <a:pt x="452978" y="1320320"/>
                  </a:lnTo>
                  <a:lnTo>
                    <a:pt x="395140" y="1464992"/>
                  </a:lnTo>
                  <a:lnTo>
                    <a:pt x="322292" y="1611799"/>
                  </a:lnTo>
                  <a:lnTo>
                    <a:pt x="233064" y="1759870"/>
                  </a:lnTo>
                  <a:lnTo>
                    <a:pt x="126089" y="1908330"/>
                  </a:lnTo>
                  <a:lnTo>
                    <a:pt x="0" y="2056307"/>
                  </a:lnTo>
                  <a:lnTo>
                    <a:pt x="8485" y="2049380"/>
                  </a:lnTo>
                  <a:lnTo>
                    <a:pt x="69398" y="1995651"/>
                  </a:lnTo>
                  <a:lnTo>
                    <a:pt x="117174" y="1949979"/>
                  </a:lnTo>
                  <a:lnTo>
                    <a:pt x="173396" y="1892520"/>
                  </a:lnTo>
                  <a:lnTo>
                    <a:pt x="235740" y="1823839"/>
                  </a:lnTo>
                  <a:lnTo>
                    <a:pt x="301880" y="1744501"/>
                  </a:lnTo>
                  <a:lnTo>
                    <a:pt x="369491" y="1655069"/>
                  </a:lnTo>
                  <a:lnTo>
                    <a:pt x="436248" y="1556108"/>
                  </a:lnTo>
                  <a:lnTo>
                    <a:pt x="499825" y="1448182"/>
                  </a:lnTo>
                  <a:lnTo>
                    <a:pt x="557899" y="1331856"/>
                  </a:lnTo>
                  <a:lnTo>
                    <a:pt x="608142" y="1207693"/>
                  </a:lnTo>
                  <a:lnTo>
                    <a:pt x="648231" y="1076258"/>
                  </a:lnTo>
                  <a:lnTo>
                    <a:pt x="675840" y="938116"/>
                  </a:lnTo>
                  <a:lnTo>
                    <a:pt x="688644" y="793830"/>
                  </a:lnTo>
                  <a:lnTo>
                    <a:pt x="684319" y="643965"/>
                  </a:lnTo>
                  <a:lnTo>
                    <a:pt x="660537" y="489085"/>
                  </a:lnTo>
                  <a:lnTo>
                    <a:pt x="614976" y="329755"/>
                  </a:lnTo>
                  <a:lnTo>
                    <a:pt x="545309" y="166538"/>
                  </a:lnTo>
                  <a:lnTo>
                    <a:pt x="449211" y="0"/>
                  </a:lnTo>
                  <a:close/>
                </a:path>
              </a:pathLst>
            </a:custGeom>
            <a:solidFill>
              <a:srgbClr val="005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91458" y="694662"/>
              <a:ext cx="90805" cy="90170"/>
            </a:xfrm>
            <a:prstGeom prst="ellipse">
              <a:avLst/>
            </a:prstGeom>
            <a:solidFill>
              <a:srgbClr val="59CA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72465" y="2174830"/>
              <a:ext cx="405130" cy="405130"/>
            </a:xfrm>
            <a:prstGeom prst="ellipse">
              <a:avLst/>
            </a:prstGeom>
            <a:solidFill>
              <a:srgbClr val="59CA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83695" y="2452574"/>
              <a:ext cx="263525" cy="262890"/>
            </a:xfrm>
            <a:prstGeom prst="ellipse">
              <a:avLst/>
            </a:prstGeom>
            <a:solidFill>
              <a:srgbClr val="005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65130" y="432211"/>
              <a:ext cx="194310" cy="194310"/>
            </a:xfrm>
            <a:prstGeom prst="ellipse">
              <a:avLst/>
            </a:prstGeom>
            <a:solidFill>
              <a:srgbClr val="005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8488" y="922194"/>
              <a:ext cx="349885" cy="349885"/>
            </a:xfrm>
            <a:prstGeom prst="ellipse">
              <a:avLst/>
            </a:prstGeom>
            <a:solidFill>
              <a:srgbClr val="005D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39509" y="2004129"/>
              <a:ext cx="216535" cy="215900"/>
            </a:xfrm>
            <a:prstGeom prst="ellipse">
              <a:avLst/>
            </a:prstGeom>
            <a:solidFill>
              <a:srgbClr val="59CA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94618" y="1126556"/>
              <a:ext cx="411480" cy="411480"/>
            </a:xfrm>
            <a:prstGeom prst="ellipse">
              <a:avLst/>
            </a:prstGeom>
            <a:solidFill>
              <a:srgbClr val="59CA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95003" y="657286"/>
              <a:ext cx="73660" cy="73025"/>
            </a:xfrm>
            <a:prstGeom prst="ellipse">
              <a:avLst/>
            </a:prstGeom>
            <a:solidFill>
              <a:srgbClr val="59CA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02621" y="1005472"/>
              <a:ext cx="216535" cy="215900"/>
            </a:xfrm>
            <a:prstGeom prst="ellipse">
              <a:avLst/>
            </a:prstGeom>
            <a:solidFill>
              <a:srgbClr val="F985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61260" y="481948"/>
              <a:ext cx="129539" cy="128905"/>
            </a:xfrm>
            <a:prstGeom prst="ellipse">
              <a:avLst/>
            </a:prstGeom>
            <a:solidFill>
              <a:srgbClr val="F985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7919180" y="4246342"/>
            <a:ext cx="1199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>
                <a:solidFill>
                  <a:srgbClr val="005E9F"/>
                </a:solidFill>
                <a:latin typeface="Cousine"/>
                <a:ea typeface="Cousine"/>
                <a:cs typeface="Cousine"/>
                <a:sym typeface="Cousine"/>
              </a:rPr>
              <a:t>CDS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7325964" y="4963613"/>
            <a:ext cx="1716460" cy="0"/>
          </a:xfrm>
          <a:custGeom>
            <a:avLst/>
            <a:gdLst/>
            <a:ahLst/>
            <a:cxnLst/>
            <a:rect l="l" t="t" r="r" b="b"/>
            <a:pathLst>
              <a:path w="2921634" h="120000" extrusionOk="0">
                <a:moveTo>
                  <a:pt x="0" y="0"/>
                </a:moveTo>
                <a:lnTo>
                  <a:pt x="2921203" y="0"/>
                </a:lnTo>
              </a:path>
            </a:pathLst>
          </a:custGeom>
          <a:noFill/>
          <a:ln w="9525" cap="flat" cmpd="sng">
            <a:solidFill>
              <a:srgbClr val="005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7254052" y="4912178"/>
            <a:ext cx="1878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5D9E"/>
                </a:solidFill>
                <a:latin typeface="Economica"/>
                <a:ea typeface="Economica"/>
                <a:cs typeface="Economica"/>
                <a:sym typeface="Economica"/>
              </a:rPr>
              <a:t>Department of Computational and Data Sciences</a:t>
            </a:r>
            <a:endParaRPr sz="9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628650" y="3061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vo"/>
              <a:buNone/>
              <a:defRPr sz="4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‣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103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ftr" idx="11"/>
          </p:nvPr>
        </p:nvSpPr>
        <p:spPr>
          <a:xfrm>
            <a:off x="1828800" y="4767263"/>
            <a:ext cx="558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0" y="-2647"/>
            <a:ext cx="9144001" cy="293004"/>
            <a:chOff x="-1" y="-3516"/>
            <a:chExt cx="9144001" cy="360000"/>
          </a:xfrm>
        </p:grpSpPr>
        <p:sp>
          <p:nvSpPr>
            <p:cNvPr id="73" name="Google Shape;73;p3"/>
            <p:cNvSpPr/>
            <p:nvPr/>
          </p:nvSpPr>
          <p:spPr>
            <a:xfrm>
              <a:off x="3203371" y="-3516"/>
              <a:ext cx="5940629" cy="360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Economica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Economica"/>
                  <a:ea typeface="Economica"/>
                  <a:cs typeface="Economica"/>
                  <a:sym typeface="Economica"/>
                </a:rPr>
                <a:t>CDS.IISc.ac.in  |  Department of Computational and Data Sciences</a:t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1" y="-3516"/>
              <a:ext cx="3537377" cy="360000"/>
            </a:xfrm>
            <a:prstGeom prst="rect">
              <a:avLst/>
            </a:prstGeom>
            <a:gradFill>
              <a:gsLst>
                <a:gs pos="0">
                  <a:srgbClr val="DDF4FC"/>
                </a:gs>
                <a:gs pos="54000">
                  <a:srgbClr val="BDEAFA"/>
                </a:gs>
                <a:gs pos="86000">
                  <a:srgbClr val="9EE0F7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" name="Google Shape;75;p3" descr="http://www.iisc.ernet.in/fa/images/IIsc_logo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75" y="-3516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3"/>
            <p:cNvSpPr/>
            <p:nvPr/>
          </p:nvSpPr>
          <p:spPr>
            <a:xfrm>
              <a:off x="2849718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496066" y="-3516"/>
              <a:ext cx="360000" cy="360000"/>
            </a:xfrm>
            <a:prstGeom prst="rect">
              <a:avLst/>
            </a:prstGeom>
            <a:solidFill>
              <a:srgbClr val="DBF6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142413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788760" y="-3516"/>
              <a:ext cx="360000" cy="360000"/>
            </a:xfrm>
            <a:prstGeom prst="rect">
              <a:avLst/>
            </a:prstGeom>
            <a:solidFill>
              <a:srgbClr val="9EE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435107" y="-3516"/>
              <a:ext cx="360000" cy="360000"/>
            </a:xfrm>
            <a:prstGeom prst="rect">
              <a:avLst/>
            </a:prstGeom>
            <a:solidFill>
              <a:srgbClr val="8BC9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1454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27801" y="-3516"/>
              <a:ext cx="360000" cy="360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74148" y="-3516"/>
              <a:ext cx="360000" cy="36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3"/>
            <p:cNvGrpSpPr/>
            <p:nvPr/>
          </p:nvGrpSpPr>
          <p:grpSpPr>
            <a:xfrm>
              <a:off x="380015" y="-3516"/>
              <a:ext cx="334365" cy="360000"/>
              <a:chOff x="598488" y="432211"/>
              <a:chExt cx="2120668" cy="2283253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1205052" y="2584170"/>
                <a:ext cx="7366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3025" extrusionOk="0">
                    <a:moveTo>
                      <a:pt x="39627" y="0"/>
                    </a:moveTo>
                    <a:lnTo>
                      <a:pt x="5051" y="17194"/>
                    </a:lnTo>
                    <a:lnTo>
                      <a:pt x="0" y="40554"/>
                    </a:lnTo>
                    <a:lnTo>
                      <a:pt x="3351" y="52202"/>
                    </a:lnTo>
                    <a:lnTo>
                      <a:pt x="10620" y="62446"/>
                    </a:lnTo>
                    <a:lnTo>
                      <a:pt x="17885" y="68116"/>
                    </a:lnTo>
                    <a:lnTo>
                      <a:pt x="29208" y="72513"/>
                    </a:lnTo>
                    <a:lnTo>
                      <a:pt x="41203" y="73008"/>
                    </a:lnTo>
                    <a:lnTo>
                      <a:pt x="52855" y="69591"/>
                    </a:lnTo>
                    <a:lnTo>
                      <a:pt x="63151" y="62251"/>
                    </a:lnTo>
                    <a:lnTo>
                      <a:pt x="69973" y="52632"/>
                    </a:lnTo>
                    <a:lnTo>
                      <a:pt x="73200" y="41606"/>
                    </a:lnTo>
                    <a:lnTo>
                      <a:pt x="72685" y="29895"/>
                    </a:lnTo>
                    <a:lnTo>
                      <a:pt x="68279" y="18223"/>
                    </a:lnTo>
                    <a:lnTo>
                      <a:pt x="59835" y="7312"/>
                    </a:lnTo>
                    <a:lnTo>
                      <a:pt x="50338" y="1961"/>
                    </a:lnTo>
                    <a:lnTo>
                      <a:pt x="39627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1962839" y="577608"/>
                <a:ext cx="667385" cy="1985010"/>
              </a:xfrm>
              <a:custGeom>
                <a:avLst/>
                <a:gdLst/>
                <a:ahLst/>
                <a:cxnLst/>
                <a:rect l="l" t="t" r="r" b="b"/>
                <a:pathLst>
                  <a:path w="667385" h="1985010" extrusionOk="0">
                    <a:moveTo>
                      <a:pt x="0" y="0"/>
                    </a:moveTo>
                    <a:lnTo>
                      <a:pt x="72899" y="55445"/>
                    </a:lnTo>
                    <a:lnTo>
                      <a:pt x="139199" y="113673"/>
                    </a:lnTo>
                    <a:lnTo>
                      <a:pt x="199209" y="174074"/>
                    </a:lnTo>
                    <a:lnTo>
                      <a:pt x="253237" y="236039"/>
                    </a:lnTo>
                    <a:lnTo>
                      <a:pt x="301594" y="298962"/>
                    </a:lnTo>
                    <a:lnTo>
                      <a:pt x="344589" y="362233"/>
                    </a:lnTo>
                    <a:lnTo>
                      <a:pt x="382531" y="425245"/>
                    </a:lnTo>
                    <a:lnTo>
                      <a:pt x="415730" y="487388"/>
                    </a:lnTo>
                    <a:lnTo>
                      <a:pt x="444494" y="548056"/>
                    </a:lnTo>
                    <a:lnTo>
                      <a:pt x="469134" y="606639"/>
                    </a:lnTo>
                    <a:lnTo>
                      <a:pt x="489959" y="662529"/>
                    </a:lnTo>
                    <a:lnTo>
                      <a:pt x="507278" y="715119"/>
                    </a:lnTo>
                    <a:lnTo>
                      <a:pt x="521401" y="763799"/>
                    </a:lnTo>
                    <a:lnTo>
                      <a:pt x="532637" y="807962"/>
                    </a:lnTo>
                    <a:lnTo>
                      <a:pt x="541296" y="847000"/>
                    </a:lnTo>
                    <a:lnTo>
                      <a:pt x="552118" y="907265"/>
                    </a:lnTo>
                    <a:lnTo>
                      <a:pt x="556755" y="944016"/>
                    </a:lnTo>
                    <a:lnTo>
                      <a:pt x="556039" y="1047664"/>
                    </a:lnTo>
                    <a:lnTo>
                      <a:pt x="550684" y="1145660"/>
                    </a:lnTo>
                    <a:lnTo>
                      <a:pt x="541196" y="1238040"/>
                    </a:lnTo>
                    <a:lnTo>
                      <a:pt x="528080" y="1324842"/>
                    </a:lnTo>
                    <a:lnTo>
                      <a:pt x="511842" y="1406101"/>
                    </a:lnTo>
                    <a:lnTo>
                      <a:pt x="492988" y="1481853"/>
                    </a:lnTo>
                    <a:lnTo>
                      <a:pt x="472024" y="1552136"/>
                    </a:lnTo>
                    <a:lnTo>
                      <a:pt x="449453" y="1616986"/>
                    </a:lnTo>
                    <a:lnTo>
                      <a:pt x="425784" y="1676438"/>
                    </a:lnTo>
                    <a:lnTo>
                      <a:pt x="401520" y="1730530"/>
                    </a:lnTo>
                    <a:lnTo>
                      <a:pt x="377167" y="1779298"/>
                    </a:lnTo>
                    <a:lnTo>
                      <a:pt x="353231" y="1822777"/>
                    </a:lnTo>
                    <a:lnTo>
                      <a:pt x="330218" y="1861005"/>
                    </a:lnTo>
                    <a:lnTo>
                      <a:pt x="308633" y="1894018"/>
                    </a:lnTo>
                    <a:lnTo>
                      <a:pt x="271770" y="1944544"/>
                    </a:lnTo>
                    <a:lnTo>
                      <a:pt x="246686" y="1974646"/>
                    </a:lnTo>
                    <a:lnTo>
                      <a:pt x="237426" y="1984616"/>
                    </a:lnTo>
                    <a:lnTo>
                      <a:pt x="299925" y="1940762"/>
                    </a:lnTo>
                    <a:lnTo>
                      <a:pt x="356056" y="1890351"/>
                    </a:lnTo>
                    <a:lnTo>
                      <a:pt x="406161" y="1834335"/>
                    </a:lnTo>
                    <a:lnTo>
                      <a:pt x="450581" y="1773667"/>
                    </a:lnTo>
                    <a:lnTo>
                      <a:pt x="489661" y="1709299"/>
                    </a:lnTo>
                    <a:lnTo>
                      <a:pt x="523740" y="1642183"/>
                    </a:lnTo>
                    <a:lnTo>
                      <a:pt x="553161" y="1573272"/>
                    </a:lnTo>
                    <a:lnTo>
                      <a:pt x="578266" y="1503516"/>
                    </a:lnTo>
                    <a:lnTo>
                      <a:pt x="599398" y="1433869"/>
                    </a:lnTo>
                    <a:lnTo>
                      <a:pt x="616897" y="1365283"/>
                    </a:lnTo>
                    <a:lnTo>
                      <a:pt x="631107" y="1298710"/>
                    </a:lnTo>
                    <a:lnTo>
                      <a:pt x="642369" y="1235101"/>
                    </a:lnTo>
                    <a:lnTo>
                      <a:pt x="651025" y="1175410"/>
                    </a:lnTo>
                    <a:lnTo>
                      <a:pt x="657417" y="1120589"/>
                    </a:lnTo>
                    <a:lnTo>
                      <a:pt x="661888" y="1071589"/>
                    </a:lnTo>
                    <a:lnTo>
                      <a:pt x="664779" y="1029363"/>
                    </a:lnTo>
                    <a:lnTo>
                      <a:pt x="667189" y="969042"/>
                    </a:lnTo>
                    <a:lnTo>
                      <a:pt x="667393" y="952850"/>
                    </a:lnTo>
                    <a:lnTo>
                      <a:pt x="667385" y="947242"/>
                    </a:lnTo>
                    <a:lnTo>
                      <a:pt x="647153" y="834291"/>
                    </a:lnTo>
                    <a:lnTo>
                      <a:pt x="621068" y="730297"/>
                    </a:lnTo>
                    <a:lnTo>
                      <a:pt x="589873" y="634920"/>
                    </a:lnTo>
                    <a:lnTo>
                      <a:pt x="554314" y="547815"/>
                    </a:lnTo>
                    <a:lnTo>
                      <a:pt x="515137" y="468642"/>
                    </a:lnTo>
                    <a:lnTo>
                      <a:pt x="473086" y="397057"/>
                    </a:lnTo>
                    <a:lnTo>
                      <a:pt x="428907" y="332719"/>
                    </a:lnTo>
                    <a:lnTo>
                      <a:pt x="383345" y="275285"/>
                    </a:lnTo>
                    <a:lnTo>
                      <a:pt x="337146" y="224413"/>
                    </a:lnTo>
                    <a:lnTo>
                      <a:pt x="291053" y="179760"/>
                    </a:lnTo>
                    <a:lnTo>
                      <a:pt x="245814" y="140985"/>
                    </a:lnTo>
                    <a:lnTo>
                      <a:pt x="202173" y="107744"/>
                    </a:lnTo>
                    <a:lnTo>
                      <a:pt x="160874" y="79696"/>
                    </a:lnTo>
                    <a:lnTo>
                      <a:pt x="122665" y="56498"/>
                    </a:lnTo>
                    <a:lnTo>
                      <a:pt x="88289" y="37808"/>
                    </a:lnTo>
                    <a:lnTo>
                      <a:pt x="34019" y="12584"/>
                    </a:lnTo>
                    <a:lnTo>
                      <a:pt x="4028" y="1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798262" y="732992"/>
                <a:ext cx="1520190" cy="1545590"/>
              </a:xfrm>
              <a:custGeom>
                <a:avLst/>
                <a:gdLst/>
                <a:ahLst/>
                <a:cxnLst/>
                <a:rect l="l" t="t" r="r" b="b"/>
                <a:pathLst>
                  <a:path w="1520189" h="1545589" extrusionOk="0">
                    <a:moveTo>
                      <a:pt x="820" y="1503114"/>
                    </a:moveTo>
                    <a:lnTo>
                      <a:pt x="694" y="1505363"/>
                    </a:lnTo>
                    <a:lnTo>
                      <a:pt x="0" y="1534954"/>
                    </a:lnTo>
                    <a:lnTo>
                      <a:pt x="37" y="1545273"/>
                    </a:lnTo>
                    <a:lnTo>
                      <a:pt x="820" y="1503114"/>
                    </a:lnTo>
                    <a:close/>
                  </a:path>
                  <a:path w="1520189" h="1545589" extrusionOk="0">
                    <a:moveTo>
                      <a:pt x="1276047" y="0"/>
                    </a:moveTo>
                    <a:lnTo>
                      <a:pt x="1182981" y="4203"/>
                    </a:lnTo>
                    <a:lnTo>
                      <a:pt x="1080725" y="14886"/>
                    </a:lnTo>
                    <a:lnTo>
                      <a:pt x="971664" y="33811"/>
                    </a:lnTo>
                    <a:lnTo>
                      <a:pt x="858182" y="62739"/>
                    </a:lnTo>
                    <a:lnTo>
                      <a:pt x="742664" y="103434"/>
                    </a:lnTo>
                    <a:lnTo>
                      <a:pt x="627493" y="157658"/>
                    </a:lnTo>
                    <a:lnTo>
                      <a:pt x="515054" y="227173"/>
                    </a:lnTo>
                    <a:lnTo>
                      <a:pt x="407733" y="313741"/>
                    </a:lnTo>
                    <a:lnTo>
                      <a:pt x="307912" y="419126"/>
                    </a:lnTo>
                    <a:lnTo>
                      <a:pt x="217977" y="545089"/>
                    </a:lnTo>
                    <a:lnTo>
                      <a:pt x="140311" y="693394"/>
                    </a:lnTo>
                    <a:lnTo>
                      <a:pt x="77300" y="865802"/>
                    </a:lnTo>
                    <a:lnTo>
                      <a:pt x="31328" y="1064077"/>
                    </a:lnTo>
                    <a:lnTo>
                      <a:pt x="4779" y="1289979"/>
                    </a:lnTo>
                    <a:lnTo>
                      <a:pt x="820" y="1503114"/>
                    </a:lnTo>
                    <a:lnTo>
                      <a:pt x="3332" y="1458550"/>
                    </a:lnTo>
                    <a:lnTo>
                      <a:pt x="9127" y="1396566"/>
                    </a:lnTo>
                    <a:lnTo>
                      <a:pt x="19289" y="1321461"/>
                    </a:lnTo>
                    <a:lnTo>
                      <a:pt x="35032" y="1235286"/>
                    </a:lnTo>
                    <a:lnTo>
                      <a:pt x="57567" y="1140089"/>
                    </a:lnTo>
                    <a:lnTo>
                      <a:pt x="88106" y="1037922"/>
                    </a:lnTo>
                    <a:lnTo>
                      <a:pt x="127862" y="930834"/>
                    </a:lnTo>
                    <a:lnTo>
                      <a:pt x="178045" y="820876"/>
                    </a:lnTo>
                    <a:lnTo>
                      <a:pt x="239869" y="710098"/>
                    </a:lnTo>
                    <a:lnTo>
                      <a:pt x="314545" y="600551"/>
                    </a:lnTo>
                    <a:lnTo>
                      <a:pt x="403286" y="494283"/>
                    </a:lnTo>
                    <a:lnTo>
                      <a:pt x="507302" y="393347"/>
                    </a:lnTo>
                    <a:lnTo>
                      <a:pt x="627807" y="299791"/>
                    </a:lnTo>
                    <a:lnTo>
                      <a:pt x="766012" y="215665"/>
                    </a:lnTo>
                    <a:lnTo>
                      <a:pt x="923129" y="143022"/>
                    </a:lnTo>
                    <a:lnTo>
                      <a:pt x="1100371" y="83909"/>
                    </a:lnTo>
                    <a:lnTo>
                      <a:pt x="1298949" y="40378"/>
                    </a:lnTo>
                    <a:lnTo>
                      <a:pt x="1520075" y="14478"/>
                    </a:lnTo>
                    <a:lnTo>
                      <a:pt x="1508724" y="12724"/>
                    </a:lnTo>
                    <a:lnTo>
                      <a:pt x="1476262" y="8637"/>
                    </a:lnTo>
                    <a:lnTo>
                      <a:pt x="1425072" y="3979"/>
                    </a:lnTo>
                    <a:lnTo>
                      <a:pt x="1357539" y="512"/>
                    </a:lnTo>
                    <a:lnTo>
                      <a:pt x="1276047" y="0"/>
                    </a:lnTo>
                    <a:close/>
                  </a:path>
                </a:pathLst>
              </a:cu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07837" y="1023442"/>
                <a:ext cx="1642745" cy="328930"/>
              </a:xfrm>
              <a:custGeom>
                <a:avLst/>
                <a:gdLst/>
                <a:ahLst/>
                <a:cxnLst/>
                <a:rect l="l" t="t" r="r" b="b"/>
                <a:pathLst>
                  <a:path w="1642745" h="328930" extrusionOk="0">
                    <a:moveTo>
                      <a:pt x="0" y="0"/>
                    </a:moveTo>
                    <a:lnTo>
                      <a:pt x="53279" y="37931"/>
                    </a:lnTo>
                    <a:lnTo>
                      <a:pt x="93011" y="63744"/>
                    </a:lnTo>
                    <a:lnTo>
                      <a:pt x="142663" y="93835"/>
                    </a:lnTo>
                    <a:lnTo>
                      <a:pt x="201595" y="126820"/>
                    </a:lnTo>
                    <a:lnTo>
                      <a:pt x="269165" y="161315"/>
                    </a:lnTo>
                    <a:lnTo>
                      <a:pt x="344734" y="195938"/>
                    </a:lnTo>
                    <a:lnTo>
                      <a:pt x="427662" y="229304"/>
                    </a:lnTo>
                    <a:lnTo>
                      <a:pt x="517309" y="260029"/>
                    </a:lnTo>
                    <a:lnTo>
                      <a:pt x="613034" y="286730"/>
                    </a:lnTo>
                    <a:lnTo>
                      <a:pt x="714197" y="308022"/>
                    </a:lnTo>
                    <a:lnTo>
                      <a:pt x="820159" y="322523"/>
                    </a:lnTo>
                    <a:lnTo>
                      <a:pt x="930278" y="328849"/>
                    </a:lnTo>
                    <a:lnTo>
                      <a:pt x="1043916" y="325615"/>
                    </a:lnTo>
                    <a:lnTo>
                      <a:pt x="1160431" y="311438"/>
                    </a:lnTo>
                    <a:lnTo>
                      <a:pt x="1279183" y="284935"/>
                    </a:lnTo>
                    <a:lnTo>
                      <a:pt x="1399534" y="244721"/>
                    </a:lnTo>
                    <a:lnTo>
                      <a:pt x="1473085" y="211186"/>
                    </a:lnTo>
                    <a:lnTo>
                      <a:pt x="875165" y="211186"/>
                    </a:lnTo>
                    <a:lnTo>
                      <a:pt x="767774" y="207492"/>
                    </a:lnTo>
                    <a:lnTo>
                      <a:pt x="657977" y="198726"/>
                    </a:lnTo>
                    <a:lnTo>
                      <a:pt x="546691" y="184182"/>
                    </a:lnTo>
                    <a:lnTo>
                      <a:pt x="434831" y="163150"/>
                    </a:lnTo>
                    <a:lnTo>
                      <a:pt x="323316" y="134924"/>
                    </a:lnTo>
                    <a:lnTo>
                      <a:pt x="213061" y="98796"/>
                    </a:lnTo>
                    <a:lnTo>
                      <a:pt x="104983" y="54057"/>
                    </a:lnTo>
                    <a:lnTo>
                      <a:pt x="0" y="0"/>
                    </a:lnTo>
                    <a:close/>
                  </a:path>
                  <a:path w="1642745" h="328930" extrusionOk="0">
                    <a:moveTo>
                      <a:pt x="1642465" y="117627"/>
                    </a:moveTo>
                    <a:lnTo>
                      <a:pt x="1582133" y="133030"/>
                    </a:lnTo>
                    <a:lnTo>
                      <a:pt x="1537653" y="143123"/>
                    </a:lnTo>
                    <a:lnTo>
                      <a:pt x="1482515" y="154515"/>
                    </a:lnTo>
                    <a:lnTo>
                      <a:pt x="1417638" y="166499"/>
                    </a:lnTo>
                    <a:lnTo>
                      <a:pt x="1343937" y="178367"/>
                    </a:lnTo>
                    <a:lnTo>
                      <a:pt x="1262303" y="189413"/>
                    </a:lnTo>
                    <a:lnTo>
                      <a:pt x="1173731" y="198922"/>
                    </a:lnTo>
                    <a:lnTo>
                      <a:pt x="1079060" y="206194"/>
                    </a:lnTo>
                    <a:lnTo>
                      <a:pt x="979232" y="210518"/>
                    </a:lnTo>
                    <a:lnTo>
                      <a:pt x="875165" y="211186"/>
                    </a:lnTo>
                    <a:lnTo>
                      <a:pt x="1473085" y="211186"/>
                    </a:lnTo>
                    <a:lnTo>
                      <a:pt x="1520846" y="189410"/>
                    </a:lnTo>
                    <a:lnTo>
                      <a:pt x="1642465" y="117627"/>
                    </a:lnTo>
                    <a:close/>
                  </a:path>
                </a:pathLst>
              </a:cu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700370" y="1230909"/>
                <a:ext cx="1769110" cy="1014730"/>
              </a:xfrm>
              <a:custGeom>
                <a:avLst/>
                <a:gdLst/>
                <a:ahLst/>
                <a:cxnLst/>
                <a:rect l="l" t="t" r="r" b="b"/>
                <a:pathLst>
                  <a:path w="1769110" h="1014730" extrusionOk="0">
                    <a:moveTo>
                      <a:pt x="0" y="0"/>
                    </a:moveTo>
                    <a:lnTo>
                      <a:pt x="78777" y="210379"/>
                    </a:lnTo>
                    <a:lnTo>
                      <a:pt x="167918" y="390957"/>
                    </a:lnTo>
                    <a:lnTo>
                      <a:pt x="265866" y="543789"/>
                    </a:lnTo>
                    <a:lnTo>
                      <a:pt x="371062" y="670932"/>
                    </a:lnTo>
                    <a:lnTo>
                      <a:pt x="481951" y="774441"/>
                    </a:lnTo>
                    <a:lnTo>
                      <a:pt x="596973" y="856373"/>
                    </a:lnTo>
                    <a:lnTo>
                      <a:pt x="714571" y="918782"/>
                    </a:lnTo>
                    <a:lnTo>
                      <a:pt x="833189" y="963726"/>
                    </a:lnTo>
                    <a:lnTo>
                      <a:pt x="951268" y="993259"/>
                    </a:lnTo>
                    <a:lnTo>
                      <a:pt x="1067250" y="1009438"/>
                    </a:lnTo>
                    <a:lnTo>
                      <a:pt x="1179579" y="1014319"/>
                    </a:lnTo>
                    <a:lnTo>
                      <a:pt x="1286697" y="1009958"/>
                    </a:lnTo>
                    <a:lnTo>
                      <a:pt x="1387045" y="998410"/>
                    </a:lnTo>
                    <a:lnTo>
                      <a:pt x="1479067" y="981732"/>
                    </a:lnTo>
                    <a:lnTo>
                      <a:pt x="1530685" y="969318"/>
                    </a:lnTo>
                    <a:lnTo>
                      <a:pt x="1301323" y="969318"/>
                    </a:lnTo>
                    <a:lnTo>
                      <a:pt x="1159559" y="955183"/>
                    </a:lnTo>
                    <a:lnTo>
                      <a:pt x="1025147" y="924372"/>
                    </a:lnTo>
                    <a:lnTo>
                      <a:pt x="898247" y="879150"/>
                    </a:lnTo>
                    <a:lnTo>
                      <a:pt x="779018" y="821779"/>
                    </a:lnTo>
                    <a:lnTo>
                      <a:pt x="667620" y="754522"/>
                    </a:lnTo>
                    <a:lnTo>
                      <a:pt x="564215" y="679642"/>
                    </a:lnTo>
                    <a:lnTo>
                      <a:pt x="468961" y="599401"/>
                    </a:lnTo>
                    <a:lnTo>
                      <a:pt x="382020" y="516063"/>
                    </a:lnTo>
                    <a:lnTo>
                      <a:pt x="303550" y="431891"/>
                    </a:lnTo>
                    <a:lnTo>
                      <a:pt x="233713" y="349146"/>
                    </a:lnTo>
                    <a:lnTo>
                      <a:pt x="172668" y="270092"/>
                    </a:lnTo>
                    <a:lnTo>
                      <a:pt x="120575" y="196992"/>
                    </a:lnTo>
                    <a:lnTo>
                      <a:pt x="77595" y="132109"/>
                    </a:lnTo>
                    <a:lnTo>
                      <a:pt x="43887" y="77705"/>
                    </a:lnTo>
                    <a:lnTo>
                      <a:pt x="19612" y="36044"/>
                    </a:lnTo>
                    <a:lnTo>
                      <a:pt x="4929" y="9388"/>
                    </a:lnTo>
                    <a:lnTo>
                      <a:pt x="0" y="0"/>
                    </a:lnTo>
                    <a:close/>
                  </a:path>
                  <a:path w="1769110" h="1014730" extrusionOk="0">
                    <a:moveTo>
                      <a:pt x="1769122" y="889050"/>
                    </a:moveTo>
                    <a:lnTo>
                      <a:pt x="1606265" y="938515"/>
                    </a:lnTo>
                    <a:lnTo>
                      <a:pt x="1450278" y="964517"/>
                    </a:lnTo>
                    <a:lnTo>
                      <a:pt x="1301323" y="969318"/>
                    </a:lnTo>
                    <a:lnTo>
                      <a:pt x="1530685" y="969318"/>
                    </a:lnTo>
                    <a:lnTo>
                      <a:pt x="1631902" y="941207"/>
                    </a:lnTo>
                    <a:lnTo>
                      <a:pt x="1689599" y="921472"/>
                    </a:lnTo>
                    <a:lnTo>
                      <a:pt x="1732740" y="904831"/>
                    </a:lnTo>
                    <a:lnTo>
                      <a:pt x="1759767" y="893338"/>
                    </a:lnTo>
                    <a:lnTo>
                      <a:pt x="1769122" y="889050"/>
                    </a:lnTo>
                    <a:close/>
                  </a:path>
                </a:pathLst>
              </a:cu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073039" y="1185621"/>
                <a:ext cx="1584960" cy="1365250"/>
              </a:xfrm>
              <a:custGeom>
                <a:avLst/>
                <a:gdLst/>
                <a:ahLst/>
                <a:cxnLst/>
                <a:rect l="l" t="t" r="r" b="b"/>
                <a:pathLst>
                  <a:path w="1584960" h="1365250" extrusionOk="0">
                    <a:moveTo>
                      <a:pt x="1584629" y="0"/>
                    </a:moveTo>
                    <a:lnTo>
                      <a:pt x="1576998" y="38164"/>
                    </a:lnTo>
                    <a:lnTo>
                      <a:pt x="1566433" y="82778"/>
                    </a:lnTo>
                    <a:lnTo>
                      <a:pt x="1550454" y="141664"/>
                    </a:lnTo>
                    <a:lnTo>
                      <a:pt x="1528378" y="212762"/>
                    </a:lnTo>
                    <a:lnTo>
                      <a:pt x="1499520" y="294010"/>
                    </a:lnTo>
                    <a:lnTo>
                      <a:pt x="1463195" y="383346"/>
                    </a:lnTo>
                    <a:lnTo>
                      <a:pt x="1418719" y="478711"/>
                    </a:lnTo>
                    <a:lnTo>
                      <a:pt x="1365406" y="578041"/>
                    </a:lnTo>
                    <a:lnTo>
                      <a:pt x="1302573" y="679276"/>
                    </a:lnTo>
                    <a:lnTo>
                      <a:pt x="1229535" y="780356"/>
                    </a:lnTo>
                    <a:lnTo>
                      <a:pt x="1145608" y="879217"/>
                    </a:lnTo>
                    <a:lnTo>
                      <a:pt x="1050105" y="973800"/>
                    </a:lnTo>
                    <a:lnTo>
                      <a:pt x="942344" y="1062042"/>
                    </a:lnTo>
                    <a:lnTo>
                      <a:pt x="821639" y="1141883"/>
                    </a:lnTo>
                    <a:lnTo>
                      <a:pt x="687306" y="1211262"/>
                    </a:lnTo>
                    <a:lnTo>
                      <a:pt x="538660" y="1268116"/>
                    </a:lnTo>
                    <a:lnTo>
                      <a:pt x="375017" y="1310385"/>
                    </a:lnTo>
                    <a:lnTo>
                      <a:pt x="195692" y="1336008"/>
                    </a:lnTo>
                    <a:lnTo>
                      <a:pt x="0" y="1342923"/>
                    </a:lnTo>
                    <a:lnTo>
                      <a:pt x="10172" y="1344938"/>
                    </a:lnTo>
                    <a:lnTo>
                      <a:pt x="39381" y="1349852"/>
                    </a:lnTo>
                    <a:lnTo>
                      <a:pt x="85666" y="1355970"/>
                    </a:lnTo>
                    <a:lnTo>
                      <a:pt x="147065" y="1361593"/>
                    </a:lnTo>
                    <a:lnTo>
                      <a:pt x="221618" y="1365025"/>
                    </a:lnTo>
                    <a:lnTo>
                      <a:pt x="307362" y="1364571"/>
                    </a:lnTo>
                    <a:lnTo>
                      <a:pt x="402338" y="1358533"/>
                    </a:lnTo>
                    <a:lnTo>
                      <a:pt x="504582" y="1345215"/>
                    </a:lnTo>
                    <a:lnTo>
                      <a:pt x="612135" y="1322921"/>
                    </a:lnTo>
                    <a:lnTo>
                      <a:pt x="723034" y="1289953"/>
                    </a:lnTo>
                    <a:lnTo>
                      <a:pt x="835319" y="1244615"/>
                    </a:lnTo>
                    <a:lnTo>
                      <a:pt x="947029" y="1185211"/>
                    </a:lnTo>
                    <a:lnTo>
                      <a:pt x="1056202" y="1110044"/>
                    </a:lnTo>
                    <a:lnTo>
                      <a:pt x="1160876" y="1017417"/>
                    </a:lnTo>
                    <a:lnTo>
                      <a:pt x="1259091" y="905634"/>
                    </a:lnTo>
                    <a:lnTo>
                      <a:pt x="1348885" y="772999"/>
                    </a:lnTo>
                    <a:lnTo>
                      <a:pt x="1428297" y="617814"/>
                    </a:lnTo>
                    <a:lnTo>
                      <a:pt x="1495366" y="438384"/>
                    </a:lnTo>
                    <a:lnTo>
                      <a:pt x="1548131" y="233011"/>
                    </a:lnTo>
                    <a:lnTo>
                      <a:pt x="1584629" y="0"/>
                    </a:lnTo>
                    <a:close/>
                  </a:path>
                </a:pathLst>
              </a:cu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20242" y="676770"/>
                <a:ext cx="903605" cy="1850389"/>
              </a:xfrm>
              <a:custGeom>
                <a:avLst/>
                <a:gdLst/>
                <a:ahLst/>
                <a:cxnLst/>
                <a:rect l="l" t="t" r="r" b="b"/>
                <a:pathLst>
                  <a:path w="903605" h="1850389" extrusionOk="0">
                    <a:moveTo>
                      <a:pt x="7521" y="0"/>
                    </a:moveTo>
                    <a:lnTo>
                      <a:pt x="6543" y="9885"/>
                    </a:lnTo>
                    <a:lnTo>
                      <a:pt x="4286" y="38436"/>
                    </a:lnTo>
                    <a:lnTo>
                      <a:pt x="1766" y="83990"/>
                    </a:lnTo>
                    <a:lnTo>
                      <a:pt x="0" y="144886"/>
                    </a:lnTo>
                    <a:lnTo>
                      <a:pt x="2" y="219464"/>
                    </a:lnTo>
                    <a:lnTo>
                      <a:pt x="2791" y="306062"/>
                    </a:lnTo>
                    <a:lnTo>
                      <a:pt x="9381" y="403020"/>
                    </a:lnTo>
                    <a:lnTo>
                      <a:pt x="20789" y="508676"/>
                    </a:lnTo>
                    <a:lnTo>
                      <a:pt x="38030" y="621369"/>
                    </a:lnTo>
                    <a:lnTo>
                      <a:pt x="62121" y="739438"/>
                    </a:lnTo>
                    <a:lnTo>
                      <a:pt x="94079" y="861222"/>
                    </a:lnTo>
                    <a:lnTo>
                      <a:pt x="134918" y="985061"/>
                    </a:lnTo>
                    <a:lnTo>
                      <a:pt x="185655" y="1109292"/>
                    </a:lnTo>
                    <a:lnTo>
                      <a:pt x="247307" y="1232256"/>
                    </a:lnTo>
                    <a:lnTo>
                      <a:pt x="320889" y="1352290"/>
                    </a:lnTo>
                    <a:lnTo>
                      <a:pt x="407417" y="1467734"/>
                    </a:lnTo>
                    <a:lnTo>
                      <a:pt x="507908" y="1576927"/>
                    </a:lnTo>
                    <a:lnTo>
                      <a:pt x="623377" y="1678208"/>
                    </a:lnTo>
                    <a:lnTo>
                      <a:pt x="754841" y="1769916"/>
                    </a:lnTo>
                    <a:lnTo>
                      <a:pt x="903315" y="1850389"/>
                    </a:lnTo>
                    <a:lnTo>
                      <a:pt x="897172" y="1846425"/>
                    </a:lnTo>
                    <a:lnTo>
                      <a:pt x="879563" y="1834390"/>
                    </a:lnTo>
                    <a:lnTo>
                      <a:pt x="814882" y="1785280"/>
                    </a:lnTo>
                    <a:lnTo>
                      <a:pt x="770275" y="1747786"/>
                    </a:lnTo>
                    <a:lnTo>
                      <a:pt x="719134" y="1701388"/>
                    </a:lnTo>
                    <a:lnTo>
                      <a:pt x="662693" y="1645877"/>
                    </a:lnTo>
                    <a:lnTo>
                      <a:pt x="602184" y="1581045"/>
                    </a:lnTo>
                    <a:lnTo>
                      <a:pt x="538839" y="1506682"/>
                    </a:lnTo>
                    <a:lnTo>
                      <a:pt x="473892" y="1422580"/>
                    </a:lnTo>
                    <a:lnTo>
                      <a:pt x="408575" y="1328531"/>
                    </a:lnTo>
                    <a:lnTo>
                      <a:pt x="344122" y="1224325"/>
                    </a:lnTo>
                    <a:lnTo>
                      <a:pt x="281765" y="1109754"/>
                    </a:lnTo>
                    <a:lnTo>
                      <a:pt x="222738" y="984610"/>
                    </a:lnTo>
                    <a:lnTo>
                      <a:pt x="168272" y="848682"/>
                    </a:lnTo>
                    <a:lnTo>
                      <a:pt x="119601" y="701763"/>
                    </a:lnTo>
                    <a:lnTo>
                      <a:pt x="77957" y="543644"/>
                    </a:lnTo>
                    <a:lnTo>
                      <a:pt x="44574" y="374117"/>
                    </a:lnTo>
                    <a:lnTo>
                      <a:pt x="20684" y="192971"/>
                    </a:lnTo>
                    <a:lnTo>
                      <a:pt x="7521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261659" y="548589"/>
                <a:ext cx="688975" cy="2056764"/>
              </a:xfrm>
              <a:custGeom>
                <a:avLst/>
                <a:gdLst/>
                <a:ahLst/>
                <a:cxnLst/>
                <a:rect l="l" t="t" r="r" b="b"/>
                <a:pathLst>
                  <a:path w="688975" h="2056764" extrusionOk="0">
                    <a:moveTo>
                      <a:pt x="449211" y="0"/>
                    </a:moveTo>
                    <a:lnTo>
                      <a:pt x="473981" y="68522"/>
                    </a:lnTo>
                    <a:lnTo>
                      <a:pt x="489599" y="119491"/>
                    </a:lnTo>
                    <a:lnTo>
                      <a:pt x="506618" y="183068"/>
                    </a:lnTo>
                    <a:lnTo>
                      <a:pt x="523671" y="258381"/>
                    </a:lnTo>
                    <a:lnTo>
                      <a:pt x="539389" y="344558"/>
                    </a:lnTo>
                    <a:lnTo>
                      <a:pt x="552406" y="440725"/>
                    </a:lnTo>
                    <a:lnTo>
                      <a:pt x="561353" y="546010"/>
                    </a:lnTo>
                    <a:lnTo>
                      <a:pt x="564862" y="659541"/>
                    </a:lnTo>
                    <a:lnTo>
                      <a:pt x="561566" y="780443"/>
                    </a:lnTo>
                    <a:lnTo>
                      <a:pt x="550098" y="907845"/>
                    </a:lnTo>
                    <a:lnTo>
                      <a:pt x="529089" y="1040874"/>
                    </a:lnTo>
                    <a:lnTo>
                      <a:pt x="497171" y="1178656"/>
                    </a:lnTo>
                    <a:lnTo>
                      <a:pt x="452978" y="1320320"/>
                    </a:lnTo>
                    <a:lnTo>
                      <a:pt x="395140" y="1464992"/>
                    </a:lnTo>
                    <a:lnTo>
                      <a:pt x="322292" y="1611799"/>
                    </a:lnTo>
                    <a:lnTo>
                      <a:pt x="233064" y="1759870"/>
                    </a:lnTo>
                    <a:lnTo>
                      <a:pt x="126089" y="1908330"/>
                    </a:lnTo>
                    <a:lnTo>
                      <a:pt x="0" y="2056307"/>
                    </a:lnTo>
                    <a:lnTo>
                      <a:pt x="8485" y="2049380"/>
                    </a:lnTo>
                    <a:lnTo>
                      <a:pt x="69398" y="1995651"/>
                    </a:lnTo>
                    <a:lnTo>
                      <a:pt x="117174" y="1949979"/>
                    </a:lnTo>
                    <a:lnTo>
                      <a:pt x="173396" y="1892520"/>
                    </a:lnTo>
                    <a:lnTo>
                      <a:pt x="235740" y="1823839"/>
                    </a:lnTo>
                    <a:lnTo>
                      <a:pt x="301880" y="1744501"/>
                    </a:lnTo>
                    <a:lnTo>
                      <a:pt x="369491" y="1655069"/>
                    </a:lnTo>
                    <a:lnTo>
                      <a:pt x="436248" y="1556108"/>
                    </a:lnTo>
                    <a:lnTo>
                      <a:pt x="499825" y="1448182"/>
                    </a:lnTo>
                    <a:lnTo>
                      <a:pt x="557899" y="1331856"/>
                    </a:lnTo>
                    <a:lnTo>
                      <a:pt x="608142" y="1207693"/>
                    </a:lnTo>
                    <a:lnTo>
                      <a:pt x="648231" y="1076258"/>
                    </a:lnTo>
                    <a:lnTo>
                      <a:pt x="675840" y="938116"/>
                    </a:lnTo>
                    <a:lnTo>
                      <a:pt x="688644" y="793830"/>
                    </a:lnTo>
                    <a:lnTo>
                      <a:pt x="684319" y="643965"/>
                    </a:lnTo>
                    <a:lnTo>
                      <a:pt x="660537" y="489085"/>
                    </a:lnTo>
                    <a:lnTo>
                      <a:pt x="614976" y="329755"/>
                    </a:lnTo>
                    <a:lnTo>
                      <a:pt x="545309" y="166538"/>
                    </a:lnTo>
                    <a:lnTo>
                      <a:pt x="449211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291458" y="694662"/>
                <a:ext cx="90805" cy="9017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72465" y="2174830"/>
                <a:ext cx="405130" cy="40513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83695" y="2452574"/>
                <a:ext cx="263525" cy="262890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565130" y="432211"/>
                <a:ext cx="194310" cy="194310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98488" y="922194"/>
                <a:ext cx="349885" cy="349885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2439509" y="2004129"/>
                <a:ext cx="216535" cy="21590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694618" y="1126556"/>
                <a:ext cx="411480" cy="41148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095003" y="657286"/>
                <a:ext cx="73660" cy="73025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2502621" y="1005472"/>
                <a:ext cx="216535" cy="215900"/>
              </a:xfrm>
              <a:prstGeom prst="ellipse">
                <a:avLst/>
              </a:pr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61260" y="481948"/>
                <a:ext cx="129539" cy="128905"/>
              </a:xfrm>
              <a:prstGeom prst="ellipse">
                <a:avLst/>
              </a:pr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103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ftr" idx="11"/>
          </p:nvPr>
        </p:nvSpPr>
        <p:spPr>
          <a:xfrm>
            <a:off x="1828800" y="4767263"/>
            <a:ext cx="558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9" name="Google Shape;109;p4"/>
          <p:cNvGrpSpPr/>
          <p:nvPr/>
        </p:nvGrpSpPr>
        <p:grpSpPr>
          <a:xfrm>
            <a:off x="0" y="-4425"/>
            <a:ext cx="9144001" cy="304221"/>
            <a:chOff x="-1" y="-5899"/>
            <a:chExt cx="9144001" cy="362383"/>
          </a:xfrm>
        </p:grpSpPr>
        <p:sp>
          <p:nvSpPr>
            <p:cNvPr id="110" name="Google Shape;110;p4"/>
            <p:cNvSpPr/>
            <p:nvPr/>
          </p:nvSpPr>
          <p:spPr>
            <a:xfrm>
              <a:off x="3203371" y="-3516"/>
              <a:ext cx="5940629" cy="360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Economica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Economica"/>
                  <a:ea typeface="Economica"/>
                  <a:cs typeface="Economica"/>
                  <a:sym typeface="Economica"/>
                </a:rPr>
                <a:t>CDS.IISc.ac.in  |  Department of Computational and Data Sciences</a:t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1" y="-3516"/>
              <a:ext cx="3537377" cy="360000"/>
            </a:xfrm>
            <a:prstGeom prst="rect">
              <a:avLst/>
            </a:prstGeom>
            <a:gradFill>
              <a:gsLst>
                <a:gs pos="0">
                  <a:srgbClr val="DDF4FC"/>
                </a:gs>
                <a:gs pos="54000">
                  <a:srgbClr val="BDEAFA"/>
                </a:gs>
                <a:gs pos="86000">
                  <a:srgbClr val="9EE0F7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" name="Google Shape;112;p4" descr="http://www.iisc.ernet.in/fa/images/IIsc_logo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75" y="-3516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2849718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496066" y="-3516"/>
              <a:ext cx="360000" cy="360000"/>
            </a:xfrm>
            <a:prstGeom prst="rect">
              <a:avLst/>
            </a:prstGeom>
            <a:solidFill>
              <a:srgbClr val="DBF6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142413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788760" y="-3516"/>
              <a:ext cx="360000" cy="360000"/>
            </a:xfrm>
            <a:prstGeom prst="rect">
              <a:avLst/>
            </a:prstGeom>
            <a:solidFill>
              <a:srgbClr val="9EE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435107" y="-3516"/>
              <a:ext cx="360000" cy="360000"/>
            </a:xfrm>
            <a:prstGeom prst="rect">
              <a:avLst/>
            </a:prstGeom>
            <a:solidFill>
              <a:srgbClr val="8BC9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081454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727801" y="-3516"/>
              <a:ext cx="360000" cy="360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74148" y="-3516"/>
              <a:ext cx="360000" cy="360000"/>
            </a:xfrm>
            <a:prstGeom prst="rect">
              <a:avLst/>
            </a:prstGeom>
            <a:solidFill>
              <a:srgbClr val="BCEB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pic>
          <p:nvPicPr>
            <p:cNvPr id="121" name="Google Shape;121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8785" y="-5899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628650" y="3061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vo"/>
              <a:buNone/>
              <a:defRPr sz="4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103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ftr" idx="11"/>
          </p:nvPr>
        </p:nvSpPr>
        <p:spPr>
          <a:xfrm>
            <a:off x="1828800" y="4767263"/>
            <a:ext cx="558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0" y="-2647"/>
            <a:ext cx="9144001" cy="311724"/>
            <a:chOff x="-1" y="-3516"/>
            <a:chExt cx="9144001" cy="360000"/>
          </a:xfrm>
        </p:grpSpPr>
        <p:sp>
          <p:nvSpPr>
            <p:cNvPr id="128" name="Google Shape;128;p5"/>
            <p:cNvSpPr/>
            <p:nvPr/>
          </p:nvSpPr>
          <p:spPr>
            <a:xfrm>
              <a:off x="3203371" y="-3516"/>
              <a:ext cx="5940629" cy="360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Economica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Economica"/>
                  <a:ea typeface="Economica"/>
                  <a:cs typeface="Economica"/>
                  <a:sym typeface="Economica"/>
                </a:rPr>
                <a:t>CDS.IISc.ac.in  |  Department of Computational and Data Sciences</a:t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-1" y="-3516"/>
              <a:ext cx="3537377" cy="360000"/>
            </a:xfrm>
            <a:prstGeom prst="rect">
              <a:avLst/>
            </a:prstGeom>
            <a:gradFill>
              <a:gsLst>
                <a:gs pos="0">
                  <a:srgbClr val="DDF4FC"/>
                </a:gs>
                <a:gs pos="54000">
                  <a:srgbClr val="BDEAFA"/>
                </a:gs>
                <a:gs pos="86000">
                  <a:srgbClr val="9EE0F7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5" descr="http://www.iisc.ernet.in/fa/images/IIsc_logo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75" y="-3516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5"/>
            <p:cNvSpPr/>
            <p:nvPr/>
          </p:nvSpPr>
          <p:spPr>
            <a:xfrm>
              <a:off x="2849718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96066" y="-3516"/>
              <a:ext cx="360000" cy="360000"/>
            </a:xfrm>
            <a:prstGeom prst="rect">
              <a:avLst/>
            </a:prstGeom>
            <a:solidFill>
              <a:srgbClr val="DBF6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142413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788760" y="-3516"/>
              <a:ext cx="360000" cy="360000"/>
            </a:xfrm>
            <a:prstGeom prst="rect">
              <a:avLst/>
            </a:prstGeom>
            <a:solidFill>
              <a:srgbClr val="9EE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435107" y="-3516"/>
              <a:ext cx="360000" cy="360000"/>
            </a:xfrm>
            <a:prstGeom prst="rect">
              <a:avLst/>
            </a:prstGeom>
            <a:solidFill>
              <a:srgbClr val="8BC9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081454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27801" y="-3516"/>
              <a:ext cx="360000" cy="360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74148" y="-3516"/>
              <a:ext cx="360000" cy="36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39" name="Google Shape;139;p5"/>
            <p:cNvGrpSpPr/>
            <p:nvPr/>
          </p:nvGrpSpPr>
          <p:grpSpPr>
            <a:xfrm>
              <a:off x="380015" y="-3516"/>
              <a:ext cx="334365" cy="360000"/>
              <a:chOff x="598488" y="432211"/>
              <a:chExt cx="2120668" cy="2283253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1205052" y="2584170"/>
                <a:ext cx="7366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3025" extrusionOk="0">
                    <a:moveTo>
                      <a:pt x="39627" y="0"/>
                    </a:moveTo>
                    <a:lnTo>
                      <a:pt x="5051" y="17194"/>
                    </a:lnTo>
                    <a:lnTo>
                      <a:pt x="0" y="40554"/>
                    </a:lnTo>
                    <a:lnTo>
                      <a:pt x="3351" y="52202"/>
                    </a:lnTo>
                    <a:lnTo>
                      <a:pt x="10620" y="62446"/>
                    </a:lnTo>
                    <a:lnTo>
                      <a:pt x="17885" y="68116"/>
                    </a:lnTo>
                    <a:lnTo>
                      <a:pt x="29208" y="72513"/>
                    </a:lnTo>
                    <a:lnTo>
                      <a:pt x="41203" y="73008"/>
                    </a:lnTo>
                    <a:lnTo>
                      <a:pt x="52855" y="69591"/>
                    </a:lnTo>
                    <a:lnTo>
                      <a:pt x="63151" y="62251"/>
                    </a:lnTo>
                    <a:lnTo>
                      <a:pt x="69973" y="52632"/>
                    </a:lnTo>
                    <a:lnTo>
                      <a:pt x="73200" y="41606"/>
                    </a:lnTo>
                    <a:lnTo>
                      <a:pt x="72685" y="29895"/>
                    </a:lnTo>
                    <a:lnTo>
                      <a:pt x="68279" y="18223"/>
                    </a:lnTo>
                    <a:lnTo>
                      <a:pt x="59835" y="7312"/>
                    </a:lnTo>
                    <a:lnTo>
                      <a:pt x="50338" y="1961"/>
                    </a:lnTo>
                    <a:lnTo>
                      <a:pt x="39627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962839" y="577608"/>
                <a:ext cx="667385" cy="1985010"/>
              </a:xfrm>
              <a:custGeom>
                <a:avLst/>
                <a:gdLst/>
                <a:ahLst/>
                <a:cxnLst/>
                <a:rect l="l" t="t" r="r" b="b"/>
                <a:pathLst>
                  <a:path w="667385" h="1985010" extrusionOk="0">
                    <a:moveTo>
                      <a:pt x="0" y="0"/>
                    </a:moveTo>
                    <a:lnTo>
                      <a:pt x="72899" y="55445"/>
                    </a:lnTo>
                    <a:lnTo>
                      <a:pt x="139199" y="113673"/>
                    </a:lnTo>
                    <a:lnTo>
                      <a:pt x="199209" y="174074"/>
                    </a:lnTo>
                    <a:lnTo>
                      <a:pt x="253237" y="236039"/>
                    </a:lnTo>
                    <a:lnTo>
                      <a:pt x="301594" y="298962"/>
                    </a:lnTo>
                    <a:lnTo>
                      <a:pt x="344589" y="362233"/>
                    </a:lnTo>
                    <a:lnTo>
                      <a:pt x="382531" y="425245"/>
                    </a:lnTo>
                    <a:lnTo>
                      <a:pt x="415730" y="487388"/>
                    </a:lnTo>
                    <a:lnTo>
                      <a:pt x="444494" y="548056"/>
                    </a:lnTo>
                    <a:lnTo>
                      <a:pt x="469134" y="606639"/>
                    </a:lnTo>
                    <a:lnTo>
                      <a:pt x="489959" y="662529"/>
                    </a:lnTo>
                    <a:lnTo>
                      <a:pt x="507278" y="715119"/>
                    </a:lnTo>
                    <a:lnTo>
                      <a:pt x="521401" y="763799"/>
                    </a:lnTo>
                    <a:lnTo>
                      <a:pt x="532637" y="807962"/>
                    </a:lnTo>
                    <a:lnTo>
                      <a:pt x="541296" y="847000"/>
                    </a:lnTo>
                    <a:lnTo>
                      <a:pt x="552118" y="907265"/>
                    </a:lnTo>
                    <a:lnTo>
                      <a:pt x="556755" y="944016"/>
                    </a:lnTo>
                    <a:lnTo>
                      <a:pt x="556039" y="1047664"/>
                    </a:lnTo>
                    <a:lnTo>
                      <a:pt x="550684" y="1145660"/>
                    </a:lnTo>
                    <a:lnTo>
                      <a:pt x="541196" y="1238040"/>
                    </a:lnTo>
                    <a:lnTo>
                      <a:pt x="528080" y="1324842"/>
                    </a:lnTo>
                    <a:lnTo>
                      <a:pt x="511842" y="1406101"/>
                    </a:lnTo>
                    <a:lnTo>
                      <a:pt x="492988" y="1481853"/>
                    </a:lnTo>
                    <a:lnTo>
                      <a:pt x="472024" y="1552136"/>
                    </a:lnTo>
                    <a:lnTo>
                      <a:pt x="449453" y="1616986"/>
                    </a:lnTo>
                    <a:lnTo>
                      <a:pt x="425784" y="1676438"/>
                    </a:lnTo>
                    <a:lnTo>
                      <a:pt x="401520" y="1730530"/>
                    </a:lnTo>
                    <a:lnTo>
                      <a:pt x="377167" y="1779298"/>
                    </a:lnTo>
                    <a:lnTo>
                      <a:pt x="353231" y="1822777"/>
                    </a:lnTo>
                    <a:lnTo>
                      <a:pt x="330218" y="1861005"/>
                    </a:lnTo>
                    <a:lnTo>
                      <a:pt x="308633" y="1894018"/>
                    </a:lnTo>
                    <a:lnTo>
                      <a:pt x="271770" y="1944544"/>
                    </a:lnTo>
                    <a:lnTo>
                      <a:pt x="246686" y="1974646"/>
                    </a:lnTo>
                    <a:lnTo>
                      <a:pt x="237426" y="1984616"/>
                    </a:lnTo>
                    <a:lnTo>
                      <a:pt x="299925" y="1940762"/>
                    </a:lnTo>
                    <a:lnTo>
                      <a:pt x="356056" y="1890351"/>
                    </a:lnTo>
                    <a:lnTo>
                      <a:pt x="406161" y="1834335"/>
                    </a:lnTo>
                    <a:lnTo>
                      <a:pt x="450581" y="1773667"/>
                    </a:lnTo>
                    <a:lnTo>
                      <a:pt x="489661" y="1709299"/>
                    </a:lnTo>
                    <a:lnTo>
                      <a:pt x="523740" y="1642183"/>
                    </a:lnTo>
                    <a:lnTo>
                      <a:pt x="553161" y="1573272"/>
                    </a:lnTo>
                    <a:lnTo>
                      <a:pt x="578266" y="1503516"/>
                    </a:lnTo>
                    <a:lnTo>
                      <a:pt x="599398" y="1433869"/>
                    </a:lnTo>
                    <a:lnTo>
                      <a:pt x="616897" y="1365283"/>
                    </a:lnTo>
                    <a:lnTo>
                      <a:pt x="631107" y="1298710"/>
                    </a:lnTo>
                    <a:lnTo>
                      <a:pt x="642369" y="1235101"/>
                    </a:lnTo>
                    <a:lnTo>
                      <a:pt x="651025" y="1175410"/>
                    </a:lnTo>
                    <a:lnTo>
                      <a:pt x="657417" y="1120589"/>
                    </a:lnTo>
                    <a:lnTo>
                      <a:pt x="661888" y="1071589"/>
                    </a:lnTo>
                    <a:lnTo>
                      <a:pt x="664779" y="1029363"/>
                    </a:lnTo>
                    <a:lnTo>
                      <a:pt x="667189" y="969042"/>
                    </a:lnTo>
                    <a:lnTo>
                      <a:pt x="667393" y="952850"/>
                    </a:lnTo>
                    <a:lnTo>
                      <a:pt x="667385" y="947242"/>
                    </a:lnTo>
                    <a:lnTo>
                      <a:pt x="647153" y="834291"/>
                    </a:lnTo>
                    <a:lnTo>
                      <a:pt x="621068" y="730297"/>
                    </a:lnTo>
                    <a:lnTo>
                      <a:pt x="589873" y="634920"/>
                    </a:lnTo>
                    <a:lnTo>
                      <a:pt x="554314" y="547815"/>
                    </a:lnTo>
                    <a:lnTo>
                      <a:pt x="515137" y="468642"/>
                    </a:lnTo>
                    <a:lnTo>
                      <a:pt x="473086" y="397057"/>
                    </a:lnTo>
                    <a:lnTo>
                      <a:pt x="428907" y="332719"/>
                    </a:lnTo>
                    <a:lnTo>
                      <a:pt x="383345" y="275285"/>
                    </a:lnTo>
                    <a:lnTo>
                      <a:pt x="337146" y="224413"/>
                    </a:lnTo>
                    <a:lnTo>
                      <a:pt x="291053" y="179760"/>
                    </a:lnTo>
                    <a:lnTo>
                      <a:pt x="245814" y="140985"/>
                    </a:lnTo>
                    <a:lnTo>
                      <a:pt x="202173" y="107744"/>
                    </a:lnTo>
                    <a:lnTo>
                      <a:pt x="160874" y="79696"/>
                    </a:lnTo>
                    <a:lnTo>
                      <a:pt x="122665" y="56498"/>
                    </a:lnTo>
                    <a:lnTo>
                      <a:pt x="88289" y="37808"/>
                    </a:lnTo>
                    <a:lnTo>
                      <a:pt x="34019" y="12584"/>
                    </a:lnTo>
                    <a:lnTo>
                      <a:pt x="4028" y="1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798262" y="732992"/>
                <a:ext cx="1520190" cy="1545590"/>
              </a:xfrm>
              <a:custGeom>
                <a:avLst/>
                <a:gdLst/>
                <a:ahLst/>
                <a:cxnLst/>
                <a:rect l="l" t="t" r="r" b="b"/>
                <a:pathLst>
                  <a:path w="1520189" h="1545589" extrusionOk="0">
                    <a:moveTo>
                      <a:pt x="820" y="1503114"/>
                    </a:moveTo>
                    <a:lnTo>
                      <a:pt x="694" y="1505363"/>
                    </a:lnTo>
                    <a:lnTo>
                      <a:pt x="0" y="1534954"/>
                    </a:lnTo>
                    <a:lnTo>
                      <a:pt x="37" y="1545273"/>
                    </a:lnTo>
                    <a:lnTo>
                      <a:pt x="820" y="1503114"/>
                    </a:lnTo>
                    <a:close/>
                  </a:path>
                  <a:path w="1520189" h="1545589" extrusionOk="0">
                    <a:moveTo>
                      <a:pt x="1276047" y="0"/>
                    </a:moveTo>
                    <a:lnTo>
                      <a:pt x="1182981" y="4203"/>
                    </a:lnTo>
                    <a:lnTo>
                      <a:pt x="1080725" y="14886"/>
                    </a:lnTo>
                    <a:lnTo>
                      <a:pt x="971664" y="33811"/>
                    </a:lnTo>
                    <a:lnTo>
                      <a:pt x="858182" y="62739"/>
                    </a:lnTo>
                    <a:lnTo>
                      <a:pt x="742664" y="103434"/>
                    </a:lnTo>
                    <a:lnTo>
                      <a:pt x="627493" y="157658"/>
                    </a:lnTo>
                    <a:lnTo>
                      <a:pt x="515054" y="227173"/>
                    </a:lnTo>
                    <a:lnTo>
                      <a:pt x="407733" y="313741"/>
                    </a:lnTo>
                    <a:lnTo>
                      <a:pt x="307912" y="419126"/>
                    </a:lnTo>
                    <a:lnTo>
                      <a:pt x="217977" y="545089"/>
                    </a:lnTo>
                    <a:lnTo>
                      <a:pt x="140311" y="693394"/>
                    </a:lnTo>
                    <a:lnTo>
                      <a:pt x="77300" y="865802"/>
                    </a:lnTo>
                    <a:lnTo>
                      <a:pt x="31328" y="1064077"/>
                    </a:lnTo>
                    <a:lnTo>
                      <a:pt x="4779" y="1289979"/>
                    </a:lnTo>
                    <a:lnTo>
                      <a:pt x="820" y="1503114"/>
                    </a:lnTo>
                    <a:lnTo>
                      <a:pt x="3332" y="1458550"/>
                    </a:lnTo>
                    <a:lnTo>
                      <a:pt x="9127" y="1396566"/>
                    </a:lnTo>
                    <a:lnTo>
                      <a:pt x="19289" y="1321461"/>
                    </a:lnTo>
                    <a:lnTo>
                      <a:pt x="35032" y="1235286"/>
                    </a:lnTo>
                    <a:lnTo>
                      <a:pt x="57567" y="1140089"/>
                    </a:lnTo>
                    <a:lnTo>
                      <a:pt x="88106" y="1037922"/>
                    </a:lnTo>
                    <a:lnTo>
                      <a:pt x="127862" y="930834"/>
                    </a:lnTo>
                    <a:lnTo>
                      <a:pt x="178045" y="820876"/>
                    </a:lnTo>
                    <a:lnTo>
                      <a:pt x="239869" y="710098"/>
                    </a:lnTo>
                    <a:lnTo>
                      <a:pt x="314545" y="600551"/>
                    </a:lnTo>
                    <a:lnTo>
                      <a:pt x="403286" y="494283"/>
                    </a:lnTo>
                    <a:lnTo>
                      <a:pt x="507302" y="393347"/>
                    </a:lnTo>
                    <a:lnTo>
                      <a:pt x="627807" y="299791"/>
                    </a:lnTo>
                    <a:lnTo>
                      <a:pt x="766012" y="215665"/>
                    </a:lnTo>
                    <a:lnTo>
                      <a:pt x="923129" y="143022"/>
                    </a:lnTo>
                    <a:lnTo>
                      <a:pt x="1100371" y="83909"/>
                    </a:lnTo>
                    <a:lnTo>
                      <a:pt x="1298949" y="40378"/>
                    </a:lnTo>
                    <a:lnTo>
                      <a:pt x="1520075" y="14478"/>
                    </a:lnTo>
                    <a:lnTo>
                      <a:pt x="1508724" y="12724"/>
                    </a:lnTo>
                    <a:lnTo>
                      <a:pt x="1476262" y="8637"/>
                    </a:lnTo>
                    <a:lnTo>
                      <a:pt x="1425072" y="3979"/>
                    </a:lnTo>
                    <a:lnTo>
                      <a:pt x="1357539" y="512"/>
                    </a:lnTo>
                    <a:lnTo>
                      <a:pt x="1276047" y="0"/>
                    </a:lnTo>
                    <a:close/>
                  </a:path>
                </a:pathLst>
              </a:cu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907837" y="1023442"/>
                <a:ext cx="1642745" cy="328930"/>
              </a:xfrm>
              <a:custGeom>
                <a:avLst/>
                <a:gdLst/>
                <a:ahLst/>
                <a:cxnLst/>
                <a:rect l="l" t="t" r="r" b="b"/>
                <a:pathLst>
                  <a:path w="1642745" h="328930" extrusionOk="0">
                    <a:moveTo>
                      <a:pt x="0" y="0"/>
                    </a:moveTo>
                    <a:lnTo>
                      <a:pt x="53279" y="37931"/>
                    </a:lnTo>
                    <a:lnTo>
                      <a:pt x="93011" y="63744"/>
                    </a:lnTo>
                    <a:lnTo>
                      <a:pt x="142663" y="93835"/>
                    </a:lnTo>
                    <a:lnTo>
                      <a:pt x="201595" y="126820"/>
                    </a:lnTo>
                    <a:lnTo>
                      <a:pt x="269165" y="161315"/>
                    </a:lnTo>
                    <a:lnTo>
                      <a:pt x="344734" y="195938"/>
                    </a:lnTo>
                    <a:lnTo>
                      <a:pt x="427662" y="229304"/>
                    </a:lnTo>
                    <a:lnTo>
                      <a:pt x="517309" y="260029"/>
                    </a:lnTo>
                    <a:lnTo>
                      <a:pt x="613034" y="286730"/>
                    </a:lnTo>
                    <a:lnTo>
                      <a:pt x="714197" y="308022"/>
                    </a:lnTo>
                    <a:lnTo>
                      <a:pt x="820159" y="322523"/>
                    </a:lnTo>
                    <a:lnTo>
                      <a:pt x="930278" y="328849"/>
                    </a:lnTo>
                    <a:lnTo>
                      <a:pt x="1043916" y="325615"/>
                    </a:lnTo>
                    <a:lnTo>
                      <a:pt x="1160431" y="311438"/>
                    </a:lnTo>
                    <a:lnTo>
                      <a:pt x="1279183" y="284935"/>
                    </a:lnTo>
                    <a:lnTo>
                      <a:pt x="1399534" y="244721"/>
                    </a:lnTo>
                    <a:lnTo>
                      <a:pt x="1473085" y="211186"/>
                    </a:lnTo>
                    <a:lnTo>
                      <a:pt x="875165" y="211186"/>
                    </a:lnTo>
                    <a:lnTo>
                      <a:pt x="767774" y="207492"/>
                    </a:lnTo>
                    <a:lnTo>
                      <a:pt x="657977" y="198726"/>
                    </a:lnTo>
                    <a:lnTo>
                      <a:pt x="546691" y="184182"/>
                    </a:lnTo>
                    <a:lnTo>
                      <a:pt x="434831" y="163150"/>
                    </a:lnTo>
                    <a:lnTo>
                      <a:pt x="323316" y="134924"/>
                    </a:lnTo>
                    <a:lnTo>
                      <a:pt x="213061" y="98796"/>
                    </a:lnTo>
                    <a:lnTo>
                      <a:pt x="104983" y="54057"/>
                    </a:lnTo>
                    <a:lnTo>
                      <a:pt x="0" y="0"/>
                    </a:lnTo>
                    <a:close/>
                  </a:path>
                  <a:path w="1642745" h="328930" extrusionOk="0">
                    <a:moveTo>
                      <a:pt x="1642465" y="117627"/>
                    </a:moveTo>
                    <a:lnTo>
                      <a:pt x="1582133" y="133030"/>
                    </a:lnTo>
                    <a:lnTo>
                      <a:pt x="1537653" y="143123"/>
                    </a:lnTo>
                    <a:lnTo>
                      <a:pt x="1482515" y="154515"/>
                    </a:lnTo>
                    <a:lnTo>
                      <a:pt x="1417638" y="166499"/>
                    </a:lnTo>
                    <a:lnTo>
                      <a:pt x="1343937" y="178367"/>
                    </a:lnTo>
                    <a:lnTo>
                      <a:pt x="1262303" y="189413"/>
                    </a:lnTo>
                    <a:lnTo>
                      <a:pt x="1173731" y="198922"/>
                    </a:lnTo>
                    <a:lnTo>
                      <a:pt x="1079060" y="206194"/>
                    </a:lnTo>
                    <a:lnTo>
                      <a:pt x="979232" y="210518"/>
                    </a:lnTo>
                    <a:lnTo>
                      <a:pt x="875165" y="211186"/>
                    </a:lnTo>
                    <a:lnTo>
                      <a:pt x="1473085" y="211186"/>
                    </a:lnTo>
                    <a:lnTo>
                      <a:pt x="1520846" y="189410"/>
                    </a:lnTo>
                    <a:lnTo>
                      <a:pt x="1642465" y="117627"/>
                    </a:lnTo>
                    <a:close/>
                  </a:path>
                </a:pathLst>
              </a:cu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700370" y="1230909"/>
                <a:ext cx="1769110" cy="1014730"/>
              </a:xfrm>
              <a:custGeom>
                <a:avLst/>
                <a:gdLst/>
                <a:ahLst/>
                <a:cxnLst/>
                <a:rect l="l" t="t" r="r" b="b"/>
                <a:pathLst>
                  <a:path w="1769110" h="1014730" extrusionOk="0">
                    <a:moveTo>
                      <a:pt x="0" y="0"/>
                    </a:moveTo>
                    <a:lnTo>
                      <a:pt x="78777" y="210379"/>
                    </a:lnTo>
                    <a:lnTo>
                      <a:pt x="167918" y="390957"/>
                    </a:lnTo>
                    <a:lnTo>
                      <a:pt x="265866" y="543789"/>
                    </a:lnTo>
                    <a:lnTo>
                      <a:pt x="371062" y="670932"/>
                    </a:lnTo>
                    <a:lnTo>
                      <a:pt x="481951" y="774441"/>
                    </a:lnTo>
                    <a:lnTo>
                      <a:pt x="596973" y="856373"/>
                    </a:lnTo>
                    <a:lnTo>
                      <a:pt x="714571" y="918782"/>
                    </a:lnTo>
                    <a:lnTo>
                      <a:pt x="833189" y="963726"/>
                    </a:lnTo>
                    <a:lnTo>
                      <a:pt x="951268" y="993259"/>
                    </a:lnTo>
                    <a:lnTo>
                      <a:pt x="1067250" y="1009438"/>
                    </a:lnTo>
                    <a:lnTo>
                      <a:pt x="1179579" y="1014319"/>
                    </a:lnTo>
                    <a:lnTo>
                      <a:pt x="1286697" y="1009958"/>
                    </a:lnTo>
                    <a:lnTo>
                      <a:pt x="1387045" y="998410"/>
                    </a:lnTo>
                    <a:lnTo>
                      <a:pt x="1479067" y="981732"/>
                    </a:lnTo>
                    <a:lnTo>
                      <a:pt x="1530685" y="969318"/>
                    </a:lnTo>
                    <a:lnTo>
                      <a:pt x="1301323" y="969318"/>
                    </a:lnTo>
                    <a:lnTo>
                      <a:pt x="1159559" y="955183"/>
                    </a:lnTo>
                    <a:lnTo>
                      <a:pt x="1025147" y="924372"/>
                    </a:lnTo>
                    <a:lnTo>
                      <a:pt x="898247" y="879150"/>
                    </a:lnTo>
                    <a:lnTo>
                      <a:pt x="779018" y="821779"/>
                    </a:lnTo>
                    <a:lnTo>
                      <a:pt x="667620" y="754522"/>
                    </a:lnTo>
                    <a:lnTo>
                      <a:pt x="564215" y="679642"/>
                    </a:lnTo>
                    <a:lnTo>
                      <a:pt x="468961" y="599401"/>
                    </a:lnTo>
                    <a:lnTo>
                      <a:pt x="382020" y="516063"/>
                    </a:lnTo>
                    <a:lnTo>
                      <a:pt x="303550" y="431891"/>
                    </a:lnTo>
                    <a:lnTo>
                      <a:pt x="233713" y="349146"/>
                    </a:lnTo>
                    <a:lnTo>
                      <a:pt x="172668" y="270092"/>
                    </a:lnTo>
                    <a:lnTo>
                      <a:pt x="120575" y="196992"/>
                    </a:lnTo>
                    <a:lnTo>
                      <a:pt x="77595" y="132109"/>
                    </a:lnTo>
                    <a:lnTo>
                      <a:pt x="43887" y="77705"/>
                    </a:lnTo>
                    <a:lnTo>
                      <a:pt x="19612" y="36044"/>
                    </a:lnTo>
                    <a:lnTo>
                      <a:pt x="4929" y="9388"/>
                    </a:lnTo>
                    <a:lnTo>
                      <a:pt x="0" y="0"/>
                    </a:lnTo>
                    <a:close/>
                  </a:path>
                  <a:path w="1769110" h="1014730" extrusionOk="0">
                    <a:moveTo>
                      <a:pt x="1769122" y="889050"/>
                    </a:moveTo>
                    <a:lnTo>
                      <a:pt x="1606265" y="938515"/>
                    </a:lnTo>
                    <a:lnTo>
                      <a:pt x="1450278" y="964517"/>
                    </a:lnTo>
                    <a:lnTo>
                      <a:pt x="1301323" y="969318"/>
                    </a:lnTo>
                    <a:lnTo>
                      <a:pt x="1530685" y="969318"/>
                    </a:lnTo>
                    <a:lnTo>
                      <a:pt x="1631902" y="941207"/>
                    </a:lnTo>
                    <a:lnTo>
                      <a:pt x="1689599" y="921472"/>
                    </a:lnTo>
                    <a:lnTo>
                      <a:pt x="1732740" y="904831"/>
                    </a:lnTo>
                    <a:lnTo>
                      <a:pt x="1759767" y="893338"/>
                    </a:lnTo>
                    <a:lnTo>
                      <a:pt x="1769122" y="889050"/>
                    </a:lnTo>
                    <a:close/>
                  </a:path>
                </a:pathLst>
              </a:cu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1073039" y="1185621"/>
                <a:ext cx="1584960" cy="1365250"/>
              </a:xfrm>
              <a:custGeom>
                <a:avLst/>
                <a:gdLst/>
                <a:ahLst/>
                <a:cxnLst/>
                <a:rect l="l" t="t" r="r" b="b"/>
                <a:pathLst>
                  <a:path w="1584960" h="1365250" extrusionOk="0">
                    <a:moveTo>
                      <a:pt x="1584629" y="0"/>
                    </a:moveTo>
                    <a:lnTo>
                      <a:pt x="1576998" y="38164"/>
                    </a:lnTo>
                    <a:lnTo>
                      <a:pt x="1566433" y="82778"/>
                    </a:lnTo>
                    <a:lnTo>
                      <a:pt x="1550454" y="141664"/>
                    </a:lnTo>
                    <a:lnTo>
                      <a:pt x="1528378" y="212762"/>
                    </a:lnTo>
                    <a:lnTo>
                      <a:pt x="1499520" y="294010"/>
                    </a:lnTo>
                    <a:lnTo>
                      <a:pt x="1463195" y="383346"/>
                    </a:lnTo>
                    <a:lnTo>
                      <a:pt x="1418719" y="478711"/>
                    </a:lnTo>
                    <a:lnTo>
                      <a:pt x="1365406" y="578041"/>
                    </a:lnTo>
                    <a:lnTo>
                      <a:pt x="1302573" y="679276"/>
                    </a:lnTo>
                    <a:lnTo>
                      <a:pt x="1229535" y="780356"/>
                    </a:lnTo>
                    <a:lnTo>
                      <a:pt x="1145608" y="879217"/>
                    </a:lnTo>
                    <a:lnTo>
                      <a:pt x="1050105" y="973800"/>
                    </a:lnTo>
                    <a:lnTo>
                      <a:pt x="942344" y="1062042"/>
                    </a:lnTo>
                    <a:lnTo>
                      <a:pt x="821639" y="1141883"/>
                    </a:lnTo>
                    <a:lnTo>
                      <a:pt x="687306" y="1211262"/>
                    </a:lnTo>
                    <a:lnTo>
                      <a:pt x="538660" y="1268116"/>
                    </a:lnTo>
                    <a:lnTo>
                      <a:pt x="375017" y="1310385"/>
                    </a:lnTo>
                    <a:lnTo>
                      <a:pt x="195692" y="1336008"/>
                    </a:lnTo>
                    <a:lnTo>
                      <a:pt x="0" y="1342923"/>
                    </a:lnTo>
                    <a:lnTo>
                      <a:pt x="10172" y="1344938"/>
                    </a:lnTo>
                    <a:lnTo>
                      <a:pt x="39381" y="1349852"/>
                    </a:lnTo>
                    <a:lnTo>
                      <a:pt x="85666" y="1355970"/>
                    </a:lnTo>
                    <a:lnTo>
                      <a:pt x="147065" y="1361593"/>
                    </a:lnTo>
                    <a:lnTo>
                      <a:pt x="221618" y="1365025"/>
                    </a:lnTo>
                    <a:lnTo>
                      <a:pt x="307362" y="1364571"/>
                    </a:lnTo>
                    <a:lnTo>
                      <a:pt x="402338" y="1358533"/>
                    </a:lnTo>
                    <a:lnTo>
                      <a:pt x="504582" y="1345215"/>
                    </a:lnTo>
                    <a:lnTo>
                      <a:pt x="612135" y="1322921"/>
                    </a:lnTo>
                    <a:lnTo>
                      <a:pt x="723034" y="1289953"/>
                    </a:lnTo>
                    <a:lnTo>
                      <a:pt x="835319" y="1244615"/>
                    </a:lnTo>
                    <a:lnTo>
                      <a:pt x="947029" y="1185211"/>
                    </a:lnTo>
                    <a:lnTo>
                      <a:pt x="1056202" y="1110044"/>
                    </a:lnTo>
                    <a:lnTo>
                      <a:pt x="1160876" y="1017417"/>
                    </a:lnTo>
                    <a:lnTo>
                      <a:pt x="1259091" y="905634"/>
                    </a:lnTo>
                    <a:lnTo>
                      <a:pt x="1348885" y="772999"/>
                    </a:lnTo>
                    <a:lnTo>
                      <a:pt x="1428297" y="617814"/>
                    </a:lnTo>
                    <a:lnTo>
                      <a:pt x="1495366" y="438384"/>
                    </a:lnTo>
                    <a:lnTo>
                      <a:pt x="1548131" y="233011"/>
                    </a:lnTo>
                    <a:lnTo>
                      <a:pt x="1584629" y="0"/>
                    </a:lnTo>
                    <a:close/>
                  </a:path>
                </a:pathLst>
              </a:cu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1120242" y="676770"/>
                <a:ext cx="903605" cy="1850389"/>
              </a:xfrm>
              <a:custGeom>
                <a:avLst/>
                <a:gdLst/>
                <a:ahLst/>
                <a:cxnLst/>
                <a:rect l="l" t="t" r="r" b="b"/>
                <a:pathLst>
                  <a:path w="903605" h="1850389" extrusionOk="0">
                    <a:moveTo>
                      <a:pt x="7521" y="0"/>
                    </a:moveTo>
                    <a:lnTo>
                      <a:pt x="6543" y="9885"/>
                    </a:lnTo>
                    <a:lnTo>
                      <a:pt x="4286" y="38436"/>
                    </a:lnTo>
                    <a:lnTo>
                      <a:pt x="1766" y="83990"/>
                    </a:lnTo>
                    <a:lnTo>
                      <a:pt x="0" y="144886"/>
                    </a:lnTo>
                    <a:lnTo>
                      <a:pt x="2" y="219464"/>
                    </a:lnTo>
                    <a:lnTo>
                      <a:pt x="2791" y="306062"/>
                    </a:lnTo>
                    <a:lnTo>
                      <a:pt x="9381" y="403020"/>
                    </a:lnTo>
                    <a:lnTo>
                      <a:pt x="20789" y="508676"/>
                    </a:lnTo>
                    <a:lnTo>
                      <a:pt x="38030" y="621369"/>
                    </a:lnTo>
                    <a:lnTo>
                      <a:pt x="62121" y="739438"/>
                    </a:lnTo>
                    <a:lnTo>
                      <a:pt x="94079" y="861222"/>
                    </a:lnTo>
                    <a:lnTo>
                      <a:pt x="134918" y="985061"/>
                    </a:lnTo>
                    <a:lnTo>
                      <a:pt x="185655" y="1109292"/>
                    </a:lnTo>
                    <a:lnTo>
                      <a:pt x="247307" y="1232256"/>
                    </a:lnTo>
                    <a:lnTo>
                      <a:pt x="320889" y="1352290"/>
                    </a:lnTo>
                    <a:lnTo>
                      <a:pt x="407417" y="1467734"/>
                    </a:lnTo>
                    <a:lnTo>
                      <a:pt x="507908" y="1576927"/>
                    </a:lnTo>
                    <a:lnTo>
                      <a:pt x="623377" y="1678208"/>
                    </a:lnTo>
                    <a:lnTo>
                      <a:pt x="754841" y="1769916"/>
                    </a:lnTo>
                    <a:lnTo>
                      <a:pt x="903315" y="1850389"/>
                    </a:lnTo>
                    <a:lnTo>
                      <a:pt x="897172" y="1846425"/>
                    </a:lnTo>
                    <a:lnTo>
                      <a:pt x="879563" y="1834390"/>
                    </a:lnTo>
                    <a:lnTo>
                      <a:pt x="814882" y="1785280"/>
                    </a:lnTo>
                    <a:lnTo>
                      <a:pt x="770275" y="1747786"/>
                    </a:lnTo>
                    <a:lnTo>
                      <a:pt x="719134" y="1701388"/>
                    </a:lnTo>
                    <a:lnTo>
                      <a:pt x="662693" y="1645877"/>
                    </a:lnTo>
                    <a:lnTo>
                      <a:pt x="602184" y="1581045"/>
                    </a:lnTo>
                    <a:lnTo>
                      <a:pt x="538839" y="1506682"/>
                    </a:lnTo>
                    <a:lnTo>
                      <a:pt x="473892" y="1422580"/>
                    </a:lnTo>
                    <a:lnTo>
                      <a:pt x="408575" y="1328531"/>
                    </a:lnTo>
                    <a:lnTo>
                      <a:pt x="344122" y="1224325"/>
                    </a:lnTo>
                    <a:lnTo>
                      <a:pt x="281765" y="1109754"/>
                    </a:lnTo>
                    <a:lnTo>
                      <a:pt x="222738" y="984610"/>
                    </a:lnTo>
                    <a:lnTo>
                      <a:pt x="168272" y="848682"/>
                    </a:lnTo>
                    <a:lnTo>
                      <a:pt x="119601" y="701763"/>
                    </a:lnTo>
                    <a:lnTo>
                      <a:pt x="77957" y="543644"/>
                    </a:lnTo>
                    <a:lnTo>
                      <a:pt x="44574" y="374117"/>
                    </a:lnTo>
                    <a:lnTo>
                      <a:pt x="20684" y="192971"/>
                    </a:lnTo>
                    <a:lnTo>
                      <a:pt x="7521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1261659" y="548589"/>
                <a:ext cx="688975" cy="2056764"/>
              </a:xfrm>
              <a:custGeom>
                <a:avLst/>
                <a:gdLst/>
                <a:ahLst/>
                <a:cxnLst/>
                <a:rect l="l" t="t" r="r" b="b"/>
                <a:pathLst>
                  <a:path w="688975" h="2056764" extrusionOk="0">
                    <a:moveTo>
                      <a:pt x="449211" y="0"/>
                    </a:moveTo>
                    <a:lnTo>
                      <a:pt x="473981" y="68522"/>
                    </a:lnTo>
                    <a:lnTo>
                      <a:pt x="489599" y="119491"/>
                    </a:lnTo>
                    <a:lnTo>
                      <a:pt x="506618" y="183068"/>
                    </a:lnTo>
                    <a:lnTo>
                      <a:pt x="523671" y="258381"/>
                    </a:lnTo>
                    <a:lnTo>
                      <a:pt x="539389" y="344558"/>
                    </a:lnTo>
                    <a:lnTo>
                      <a:pt x="552406" y="440725"/>
                    </a:lnTo>
                    <a:lnTo>
                      <a:pt x="561353" y="546010"/>
                    </a:lnTo>
                    <a:lnTo>
                      <a:pt x="564862" y="659541"/>
                    </a:lnTo>
                    <a:lnTo>
                      <a:pt x="561566" y="780443"/>
                    </a:lnTo>
                    <a:lnTo>
                      <a:pt x="550098" y="907845"/>
                    </a:lnTo>
                    <a:lnTo>
                      <a:pt x="529089" y="1040874"/>
                    </a:lnTo>
                    <a:lnTo>
                      <a:pt x="497171" y="1178656"/>
                    </a:lnTo>
                    <a:lnTo>
                      <a:pt x="452978" y="1320320"/>
                    </a:lnTo>
                    <a:lnTo>
                      <a:pt x="395140" y="1464992"/>
                    </a:lnTo>
                    <a:lnTo>
                      <a:pt x="322292" y="1611799"/>
                    </a:lnTo>
                    <a:lnTo>
                      <a:pt x="233064" y="1759870"/>
                    </a:lnTo>
                    <a:lnTo>
                      <a:pt x="126089" y="1908330"/>
                    </a:lnTo>
                    <a:lnTo>
                      <a:pt x="0" y="2056307"/>
                    </a:lnTo>
                    <a:lnTo>
                      <a:pt x="8485" y="2049380"/>
                    </a:lnTo>
                    <a:lnTo>
                      <a:pt x="69398" y="1995651"/>
                    </a:lnTo>
                    <a:lnTo>
                      <a:pt x="117174" y="1949979"/>
                    </a:lnTo>
                    <a:lnTo>
                      <a:pt x="173396" y="1892520"/>
                    </a:lnTo>
                    <a:lnTo>
                      <a:pt x="235740" y="1823839"/>
                    </a:lnTo>
                    <a:lnTo>
                      <a:pt x="301880" y="1744501"/>
                    </a:lnTo>
                    <a:lnTo>
                      <a:pt x="369491" y="1655069"/>
                    </a:lnTo>
                    <a:lnTo>
                      <a:pt x="436248" y="1556108"/>
                    </a:lnTo>
                    <a:lnTo>
                      <a:pt x="499825" y="1448182"/>
                    </a:lnTo>
                    <a:lnTo>
                      <a:pt x="557899" y="1331856"/>
                    </a:lnTo>
                    <a:lnTo>
                      <a:pt x="608142" y="1207693"/>
                    </a:lnTo>
                    <a:lnTo>
                      <a:pt x="648231" y="1076258"/>
                    </a:lnTo>
                    <a:lnTo>
                      <a:pt x="675840" y="938116"/>
                    </a:lnTo>
                    <a:lnTo>
                      <a:pt x="688644" y="793830"/>
                    </a:lnTo>
                    <a:lnTo>
                      <a:pt x="684319" y="643965"/>
                    </a:lnTo>
                    <a:lnTo>
                      <a:pt x="660537" y="489085"/>
                    </a:lnTo>
                    <a:lnTo>
                      <a:pt x="614976" y="329755"/>
                    </a:lnTo>
                    <a:lnTo>
                      <a:pt x="545309" y="166538"/>
                    </a:lnTo>
                    <a:lnTo>
                      <a:pt x="449211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291458" y="694662"/>
                <a:ext cx="90805" cy="9017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772465" y="2174830"/>
                <a:ext cx="405130" cy="40513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1983695" y="2452574"/>
                <a:ext cx="263525" cy="262890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1565130" y="432211"/>
                <a:ext cx="194310" cy="194310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598488" y="922194"/>
                <a:ext cx="349885" cy="349885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439509" y="2004129"/>
                <a:ext cx="216535" cy="21590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1694618" y="1126556"/>
                <a:ext cx="411480" cy="41148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1095003" y="657286"/>
                <a:ext cx="73660" cy="73025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2502621" y="1005472"/>
                <a:ext cx="216535" cy="215900"/>
              </a:xfrm>
              <a:prstGeom prst="ellipse">
                <a:avLst/>
              </a:pr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1861260" y="481948"/>
                <a:ext cx="129539" cy="128905"/>
              </a:xfrm>
              <a:prstGeom prst="ellipse">
                <a:avLst/>
              </a:pr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rgbClr val="4C4F67"/>
            </a:gs>
            <a:gs pos="50000">
              <a:srgbClr val="2F3350"/>
            </a:gs>
            <a:gs pos="100000">
              <a:srgbClr val="171D39"/>
            </a:gs>
          </a:gsLst>
          <a:lin ang="5400000" scaled="0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916977" y="4668391"/>
            <a:ext cx="7632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©Department of Computational and Data Science, IISc, 2016</a:t>
            </a:r>
            <a:br>
              <a:rPr lang="en-US" sz="12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i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work is licensed under a </a:t>
            </a:r>
            <a:r>
              <a:rPr lang="en-US" sz="12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Creative Commons Attribution 4.0 International License</a:t>
            </a:r>
            <a:r>
              <a:rPr lang="en-US" sz="12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Copyright for external content used with attribution is retained by their original authors</a:t>
            </a:r>
            <a:endParaRPr sz="1200" b="0" i="1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 descr="Creative Commons Licen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64" y="4800038"/>
            <a:ext cx="471488" cy="166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6"/>
          <p:cNvGrpSpPr/>
          <p:nvPr/>
        </p:nvGrpSpPr>
        <p:grpSpPr>
          <a:xfrm>
            <a:off x="0" y="-4425"/>
            <a:ext cx="9144001" cy="322956"/>
            <a:chOff x="-1" y="-5899"/>
            <a:chExt cx="9144001" cy="362383"/>
          </a:xfrm>
        </p:grpSpPr>
        <p:sp>
          <p:nvSpPr>
            <p:cNvPr id="164" name="Google Shape;164;p6"/>
            <p:cNvSpPr/>
            <p:nvPr/>
          </p:nvSpPr>
          <p:spPr>
            <a:xfrm>
              <a:off x="3203371" y="-3516"/>
              <a:ext cx="5940629" cy="360000"/>
            </a:xfrm>
            <a:prstGeom prst="rect">
              <a:avLst/>
            </a:prstGeom>
            <a:gradFill>
              <a:gsLst>
                <a:gs pos="0">
                  <a:srgbClr val="5ECCF3"/>
                </a:gs>
                <a:gs pos="100000">
                  <a:srgbClr val="4E67C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Economica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Economica"/>
                  <a:ea typeface="Economica"/>
                  <a:cs typeface="Economica"/>
                  <a:sym typeface="Economica"/>
                </a:rPr>
                <a:t>CDS.IISc.ac.in  |  Department of Computational and Data Sciences</a:t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1" y="-3516"/>
              <a:ext cx="3537377" cy="360000"/>
            </a:xfrm>
            <a:prstGeom prst="rect">
              <a:avLst/>
            </a:prstGeom>
            <a:gradFill>
              <a:gsLst>
                <a:gs pos="0">
                  <a:srgbClr val="DDF4FC"/>
                </a:gs>
                <a:gs pos="54000">
                  <a:srgbClr val="BDEAFA"/>
                </a:gs>
                <a:gs pos="86000">
                  <a:srgbClr val="9EE0F7"/>
                </a:gs>
                <a:gs pos="100000">
                  <a:srgbClr val="5ECCF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6" name="Google Shape;166;p6" descr="http://www.iisc.ernet.in/fa/images/IIsc_log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75" y="-3516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6"/>
            <p:cNvSpPr/>
            <p:nvPr/>
          </p:nvSpPr>
          <p:spPr>
            <a:xfrm>
              <a:off x="2849718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496066" y="-3516"/>
              <a:ext cx="360000" cy="360000"/>
            </a:xfrm>
            <a:prstGeom prst="rect">
              <a:avLst/>
            </a:prstGeom>
            <a:solidFill>
              <a:srgbClr val="DBF6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142413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788760" y="-3516"/>
              <a:ext cx="360000" cy="360000"/>
            </a:xfrm>
            <a:prstGeom prst="rect">
              <a:avLst/>
            </a:prstGeom>
            <a:solidFill>
              <a:srgbClr val="9EE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12745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435107" y="-3516"/>
              <a:ext cx="360000" cy="360000"/>
            </a:xfrm>
            <a:prstGeom prst="rect">
              <a:avLst/>
            </a:prstGeom>
            <a:solidFill>
              <a:srgbClr val="8BC9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12745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081454" y="-3516"/>
              <a:ext cx="360000" cy="360000"/>
            </a:xfrm>
            <a:prstGeom prst="rect">
              <a:avLst/>
            </a:prstGeom>
            <a:solidFill>
              <a:srgbClr val="BDE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12745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27801" y="-3516"/>
              <a:ext cx="360000" cy="360000"/>
            </a:xfrm>
            <a:prstGeom prst="rect">
              <a:avLst/>
            </a:prstGeom>
            <a:solidFill>
              <a:srgbClr val="B4DC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12745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374148" y="-3516"/>
              <a:ext cx="360000" cy="360000"/>
            </a:xfrm>
            <a:prstGeom prst="rect">
              <a:avLst/>
            </a:prstGeom>
            <a:solidFill>
              <a:srgbClr val="BCEB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12745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pic>
          <p:nvPicPr>
            <p:cNvPr id="175" name="Google Shape;17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8785" y="-5899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6"/>
          <p:cNvGrpSpPr/>
          <p:nvPr/>
        </p:nvGrpSpPr>
        <p:grpSpPr>
          <a:xfrm>
            <a:off x="7254124" y="4425750"/>
            <a:ext cx="1878078" cy="686636"/>
            <a:chOff x="7254124" y="5901000"/>
            <a:chExt cx="1878078" cy="915514"/>
          </a:xfrm>
        </p:grpSpPr>
        <p:sp>
          <p:nvSpPr>
            <p:cNvPr id="177" name="Google Shape;177;p6"/>
            <p:cNvSpPr/>
            <p:nvPr/>
          </p:nvSpPr>
          <p:spPr>
            <a:xfrm>
              <a:off x="7329821" y="6778521"/>
              <a:ext cx="1718561" cy="0"/>
            </a:xfrm>
            <a:custGeom>
              <a:avLst/>
              <a:gdLst/>
              <a:ahLst/>
              <a:cxnLst/>
              <a:rect l="l" t="t" r="r" b="b"/>
              <a:pathLst>
                <a:path w="2921634" h="120000" extrusionOk="0">
                  <a:moveTo>
                    <a:pt x="0" y="0"/>
                  </a:moveTo>
                  <a:lnTo>
                    <a:pt x="292120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" name="Google Shape;178;p6"/>
            <p:cNvGrpSpPr/>
            <p:nvPr/>
          </p:nvGrpSpPr>
          <p:grpSpPr>
            <a:xfrm>
              <a:off x="7328005" y="5952167"/>
              <a:ext cx="590040" cy="635277"/>
              <a:chOff x="598488" y="432211"/>
              <a:chExt cx="2120668" cy="2283253"/>
            </a:xfrm>
          </p:grpSpPr>
          <p:sp>
            <p:nvSpPr>
              <p:cNvPr id="179" name="Google Shape;179;p6"/>
              <p:cNvSpPr/>
              <p:nvPr/>
            </p:nvSpPr>
            <p:spPr>
              <a:xfrm>
                <a:off x="1205052" y="2584170"/>
                <a:ext cx="7366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3025" extrusionOk="0">
                    <a:moveTo>
                      <a:pt x="39627" y="0"/>
                    </a:moveTo>
                    <a:lnTo>
                      <a:pt x="5051" y="17194"/>
                    </a:lnTo>
                    <a:lnTo>
                      <a:pt x="0" y="40554"/>
                    </a:lnTo>
                    <a:lnTo>
                      <a:pt x="3351" y="52202"/>
                    </a:lnTo>
                    <a:lnTo>
                      <a:pt x="10620" y="62446"/>
                    </a:lnTo>
                    <a:lnTo>
                      <a:pt x="17885" y="68116"/>
                    </a:lnTo>
                    <a:lnTo>
                      <a:pt x="29208" y="72513"/>
                    </a:lnTo>
                    <a:lnTo>
                      <a:pt x="41203" y="73008"/>
                    </a:lnTo>
                    <a:lnTo>
                      <a:pt x="52855" y="69591"/>
                    </a:lnTo>
                    <a:lnTo>
                      <a:pt x="63151" y="62251"/>
                    </a:lnTo>
                    <a:lnTo>
                      <a:pt x="69973" y="52632"/>
                    </a:lnTo>
                    <a:lnTo>
                      <a:pt x="73200" y="41606"/>
                    </a:lnTo>
                    <a:lnTo>
                      <a:pt x="72685" y="29895"/>
                    </a:lnTo>
                    <a:lnTo>
                      <a:pt x="68279" y="18223"/>
                    </a:lnTo>
                    <a:lnTo>
                      <a:pt x="59835" y="7312"/>
                    </a:lnTo>
                    <a:lnTo>
                      <a:pt x="50338" y="1961"/>
                    </a:lnTo>
                    <a:lnTo>
                      <a:pt x="39627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1962839" y="577608"/>
                <a:ext cx="667385" cy="1985010"/>
              </a:xfrm>
              <a:custGeom>
                <a:avLst/>
                <a:gdLst/>
                <a:ahLst/>
                <a:cxnLst/>
                <a:rect l="l" t="t" r="r" b="b"/>
                <a:pathLst>
                  <a:path w="667385" h="1985010" extrusionOk="0">
                    <a:moveTo>
                      <a:pt x="0" y="0"/>
                    </a:moveTo>
                    <a:lnTo>
                      <a:pt x="72899" y="55445"/>
                    </a:lnTo>
                    <a:lnTo>
                      <a:pt x="139199" y="113673"/>
                    </a:lnTo>
                    <a:lnTo>
                      <a:pt x="199209" y="174074"/>
                    </a:lnTo>
                    <a:lnTo>
                      <a:pt x="253237" y="236039"/>
                    </a:lnTo>
                    <a:lnTo>
                      <a:pt x="301594" y="298962"/>
                    </a:lnTo>
                    <a:lnTo>
                      <a:pt x="344589" y="362233"/>
                    </a:lnTo>
                    <a:lnTo>
                      <a:pt x="382531" y="425245"/>
                    </a:lnTo>
                    <a:lnTo>
                      <a:pt x="415730" y="487388"/>
                    </a:lnTo>
                    <a:lnTo>
                      <a:pt x="444494" y="548056"/>
                    </a:lnTo>
                    <a:lnTo>
                      <a:pt x="469134" y="606639"/>
                    </a:lnTo>
                    <a:lnTo>
                      <a:pt x="489959" y="662529"/>
                    </a:lnTo>
                    <a:lnTo>
                      <a:pt x="507278" y="715119"/>
                    </a:lnTo>
                    <a:lnTo>
                      <a:pt x="521401" y="763799"/>
                    </a:lnTo>
                    <a:lnTo>
                      <a:pt x="532637" y="807962"/>
                    </a:lnTo>
                    <a:lnTo>
                      <a:pt x="541296" y="847000"/>
                    </a:lnTo>
                    <a:lnTo>
                      <a:pt x="552118" y="907265"/>
                    </a:lnTo>
                    <a:lnTo>
                      <a:pt x="556755" y="944016"/>
                    </a:lnTo>
                    <a:lnTo>
                      <a:pt x="556039" y="1047664"/>
                    </a:lnTo>
                    <a:lnTo>
                      <a:pt x="550684" y="1145660"/>
                    </a:lnTo>
                    <a:lnTo>
                      <a:pt x="541196" y="1238040"/>
                    </a:lnTo>
                    <a:lnTo>
                      <a:pt x="528080" y="1324842"/>
                    </a:lnTo>
                    <a:lnTo>
                      <a:pt x="511842" y="1406101"/>
                    </a:lnTo>
                    <a:lnTo>
                      <a:pt x="492988" y="1481853"/>
                    </a:lnTo>
                    <a:lnTo>
                      <a:pt x="472024" y="1552136"/>
                    </a:lnTo>
                    <a:lnTo>
                      <a:pt x="449453" y="1616986"/>
                    </a:lnTo>
                    <a:lnTo>
                      <a:pt x="425784" y="1676438"/>
                    </a:lnTo>
                    <a:lnTo>
                      <a:pt x="401520" y="1730530"/>
                    </a:lnTo>
                    <a:lnTo>
                      <a:pt x="377167" y="1779298"/>
                    </a:lnTo>
                    <a:lnTo>
                      <a:pt x="353231" y="1822777"/>
                    </a:lnTo>
                    <a:lnTo>
                      <a:pt x="330218" y="1861005"/>
                    </a:lnTo>
                    <a:lnTo>
                      <a:pt x="308633" y="1894018"/>
                    </a:lnTo>
                    <a:lnTo>
                      <a:pt x="271770" y="1944544"/>
                    </a:lnTo>
                    <a:lnTo>
                      <a:pt x="246686" y="1974646"/>
                    </a:lnTo>
                    <a:lnTo>
                      <a:pt x="237426" y="1984616"/>
                    </a:lnTo>
                    <a:lnTo>
                      <a:pt x="299925" y="1940762"/>
                    </a:lnTo>
                    <a:lnTo>
                      <a:pt x="356056" y="1890351"/>
                    </a:lnTo>
                    <a:lnTo>
                      <a:pt x="406161" y="1834335"/>
                    </a:lnTo>
                    <a:lnTo>
                      <a:pt x="450581" y="1773667"/>
                    </a:lnTo>
                    <a:lnTo>
                      <a:pt x="489661" y="1709299"/>
                    </a:lnTo>
                    <a:lnTo>
                      <a:pt x="523740" y="1642183"/>
                    </a:lnTo>
                    <a:lnTo>
                      <a:pt x="553161" y="1573272"/>
                    </a:lnTo>
                    <a:lnTo>
                      <a:pt x="578266" y="1503516"/>
                    </a:lnTo>
                    <a:lnTo>
                      <a:pt x="599398" y="1433869"/>
                    </a:lnTo>
                    <a:lnTo>
                      <a:pt x="616897" y="1365283"/>
                    </a:lnTo>
                    <a:lnTo>
                      <a:pt x="631107" y="1298710"/>
                    </a:lnTo>
                    <a:lnTo>
                      <a:pt x="642369" y="1235101"/>
                    </a:lnTo>
                    <a:lnTo>
                      <a:pt x="651025" y="1175410"/>
                    </a:lnTo>
                    <a:lnTo>
                      <a:pt x="657417" y="1120589"/>
                    </a:lnTo>
                    <a:lnTo>
                      <a:pt x="661888" y="1071589"/>
                    </a:lnTo>
                    <a:lnTo>
                      <a:pt x="664779" y="1029363"/>
                    </a:lnTo>
                    <a:lnTo>
                      <a:pt x="667189" y="969042"/>
                    </a:lnTo>
                    <a:lnTo>
                      <a:pt x="667393" y="952850"/>
                    </a:lnTo>
                    <a:lnTo>
                      <a:pt x="667385" y="947242"/>
                    </a:lnTo>
                    <a:lnTo>
                      <a:pt x="647153" y="834291"/>
                    </a:lnTo>
                    <a:lnTo>
                      <a:pt x="621068" y="730297"/>
                    </a:lnTo>
                    <a:lnTo>
                      <a:pt x="589873" y="634920"/>
                    </a:lnTo>
                    <a:lnTo>
                      <a:pt x="554314" y="547815"/>
                    </a:lnTo>
                    <a:lnTo>
                      <a:pt x="515137" y="468642"/>
                    </a:lnTo>
                    <a:lnTo>
                      <a:pt x="473086" y="397057"/>
                    </a:lnTo>
                    <a:lnTo>
                      <a:pt x="428907" y="332719"/>
                    </a:lnTo>
                    <a:lnTo>
                      <a:pt x="383345" y="275285"/>
                    </a:lnTo>
                    <a:lnTo>
                      <a:pt x="337146" y="224413"/>
                    </a:lnTo>
                    <a:lnTo>
                      <a:pt x="291053" y="179760"/>
                    </a:lnTo>
                    <a:lnTo>
                      <a:pt x="245814" y="140985"/>
                    </a:lnTo>
                    <a:lnTo>
                      <a:pt x="202173" y="107744"/>
                    </a:lnTo>
                    <a:lnTo>
                      <a:pt x="160874" y="79696"/>
                    </a:lnTo>
                    <a:lnTo>
                      <a:pt x="122665" y="56498"/>
                    </a:lnTo>
                    <a:lnTo>
                      <a:pt x="88289" y="37808"/>
                    </a:lnTo>
                    <a:lnTo>
                      <a:pt x="34019" y="12584"/>
                    </a:lnTo>
                    <a:lnTo>
                      <a:pt x="4028" y="1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798262" y="732992"/>
                <a:ext cx="1520190" cy="1545590"/>
              </a:xfrm>
              <a:custGeom>
                <a:avLst/>
                <a:gdLst/>
                <a:ahLst/>
                <a:cxnLst/>
                <a:rect l="l" t="t" r="r" b="b"/>
                <a:pathLst>
                  <a:path w="1520189" h="1545589" extrusionOk="0">
                    <a:moveTo>
                      <a:pt x="820" y="1503114"/>
                    </a:moveTo>
                    <a:lnTo>
                      <a:pt x="694" y="1505363"/>
                    </a:lnTo>
                    <a:lnTo>
                      <a:pt x="0" y="1534954"/>
                    </a:lnTo>
                    <a:lnTo>
                      <a:pt x="37" y="1545273"/>
                    </a:lnTo>
                    <a:lnTo>
                      <a:pt x="820" y="1503114"/>
                    </a:lnTo>
                    <a:close/>
                  </a:path>
                  <a:path w="1520189" h="1545589" extrusionOk="0">
                    <a:moveTo>
                      <a:pt x="1276047" y="0"/>
                    </a:moveTo>
                    <a:lnTo>
                      <a:pt x="1182981" y="4203"/>
                    </a:lnTo>
                    <a:lnTo>
                      <a:pt x="1080725" y="14886"/>
                    </a:lnTo>
                    <a:lnTo>
                      <a:pt x="971664" y="33811"/>
                    </a:lnTo>
                    <a:lnTo>
                      <a:pt x="858182" y="62739"/>
                    </a:lnTo>
                    <a:lnTo>
                      <a:pt x="742664" y="103434"/>
                    </a:lnTo>
                    <a:lnTo>
                      <a:pt x="627493" y="157658"/>
                    </a:lnTo>
                    <a:lnTo>
                      <a:pt x="515054" y="227173"/>
                    </a:lnTo>
                    <a:lnTo>
                      <a:pt x="407733" y="313741"/>
                    </a:lnTo>
                    <a:lnTo>
                      <a:pt x="307912" y="419126"/>
                    </a:lnTo>
                    <a:lnTo>
                      <a:pt x="217977" y="545089"/>
                    </a:lnTo>
                    <a:lnTo>
                      <a:pt x="140311" y="693394"/>
                    </a:lnTo>
                    <a:lnTo>
                      <a:pt x="77300" y="865802"/>
                    </a:lnTo>
                    <a:lnTo>
                      <a:pt x="31328" y="1064077"/>
                    </a:lnTo>
                    <a:lnTo>
                      <a:pt x="4779" y="1289979"/>
                    </a:lnTo>
                    <a:lnTo>
                      <a:pt x="820" y="1503114"/>
                    </a:lnTo>
                    <a:lnTo>
                      <a:pt x="3332" y="1458550"/>
                    </a:lnTo>
                    <a:lnTo>
                      <a:pt x="9127" y="1396566"/>
                    </a:lnTo>
                    <a:lnTo>
                      <a:pt x="19289" y="1321461"/>
                    </a:lnTo>
                    <a:lnTo>
                      <a:pt x="35032" y="1235286"/>
                    </a:lnTo>
                    <a:lnTo>
                      <a:pt x="57567" y="1140089"/>
                    </a:lnTo>
                    <a:lnTo>
                      <a:pt x="88106" y="1037922"/>
                    </a:lnTo>
                    <a:lnTo>
                      <a:pt x="127862" y="930834"/>
                    </a:lnTo>
                    <a:lnTo>
                      <a:pt x="178045" y="820876"/>
                    </a:lnTo>
                    <a:lnTo>
                      <a:pt x="239869" y="710098"/>
                    </a:lnTo>
                    <a:lnTo>
                      <a:pt x="314545" y="600551"/>
                    </a:lnTo>
                    <a:lnTo>
                      <a:pt x="403286" y="494283"/>
                    </a:lnTo>
                    <a:lnTo>
                      <a:pt x="507302" y="393347"/>
                    </a:lnTo>
                    <a:lnTo>
                      <a:pt x="627807" y="299791"/>
                    </a:lnTo>
                    <a:lnTo>
                      <a:pt x="766012" y="215665"/>
                    </a:lnTo>
                    <a:lnTo>
                      <a:pt x="923129" y="143022"/>
                    </a:lnTo>
                    <a:lnTo>
                      <a:pt x="1100371" y="83909"/>
                    </a:lnTo>
                    <a:lnTo>
                      <a:pt x="1298949" y="40378"/>
                    </a:lnTo>
                    <a:lnTo>
                      <a:pt x="1520075" y="14478"/>
                    </a:lnTo>
                    <a:lnTo>
                      <a:pt x="1508724" y="12724"/>
                    </a:lnTo>
                    <a:lnTo>
                      <a:pt x="1476262" y="8637"/>
                    </a:lnTo>
                    <a:lnTo>
                      <a:pt x="1425072" y="3979"/>
                    </a:lnTo>
                    <a:lnTo>
                      <a:pt x="1357539" y="512"/>
                    </a:lnTo>
                    <a:lnTo>
                      <a:pt x="1276047" y="0"/>
                    </a:lnTo>
                    <a:close/>
                  </a:path>
                </a:pathLst>
              </a:cu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907837" y="1023442"/>
                <a:ext cx="1642745" cy="328930"/>
              </a:xfrm>
              <a:custGeom>
                <a:avLst/>
                <a:gdLst/>
                <a:ahLst/>
                <a:cxnLst/>
                <a:rect l="l" t="t" r="r" b="b"/>
                <a:pathLst>
                  <a:path w="1642745" h="328930" extrusionOk="0">
                    <a:moveTo>
                      <a:pt x="0" y="0"/>
                    </a:moveTo>
                    <a:lnTo>
                      <a:pt x="53279" y="37931"/>
                    </a:lnTo>
                    <a:lnTo>
                      <a:pt x="93011" y="63744"/>
                    </a:lnTo>
                    <a:lnTo>
                      <a:pt x="142663" y="93835"/>
                    </a:lnTo>
                    <a:lnTo>
                      <a:pt x="201595" y="126820"/>
                    </a:lnTo>
                    <a:lnTo>
                      <a:pt x="269165" y="161315"/>
                    </a:lnTo>
                    <a:lnTo>
                      <a:pt x="344734" y="195938"/>
                    </a:lnTo>
                    <a:lnTo>
                      <a:pt x="427662" y="229304"/>
                    </a:lnTo>
                    <a:lnTo>
                      <a:pt x="517309" y="260029"/>
                    </a:lnTo>
                    <a:lnTo>
                      <a:pt x="613034" y="286730"/>
                    </a:lnTo>
                    <a:lnTo>
                      <a:pt x="714197" y="308022"/>
                    </a:lnTo>
                    <a:lnTo>
                      <a:pt x="820159" y="322523"/>
                    </a:lnTo>
                    <a:lnTo>
                      <a:pt x="930278" y="328849"/>
                    </a:lnTo>
                    <a:lnTo>
                      <a:pt x="1043916" y="325615"/>
                    </a:lnTo>
                    <a:lnTo>
                      <a:pt x="1160431" y="311438"/>
                    </a:lnTo>
                    <a:lnTo>
                      <a:pt x="1279183" y="284935"/>
                    </a:lnTo>
                    <a:lnTo>
                      <a:pt x="1399534" y="244721"/>
                    </a:lnTo>
                    <a:lnTo>
                      <a:pt x="1473085" y="211186"/>
                    </a:lnTo>
                    <a:lnTo>
                      <a:pt x="875165" y="211186"/>
                    </a:lnTo>
                    <a:lnTo>
                      <a:pt x="767774" y="207492"/>
                    </a:lnTo>
                    <a:lnTo>
                      <a:pt x="657977" y="198726"/>
                    </a:lnTo>
                    <a:lnTo>
                      <a:pt x="546691" y="184182"/>
                    </a:lnTo>
                    <a:lnTo>
                      <a:pt x="434831" y="163150"/>
                    </a:lnTo>
                    <a:lnTo>
                      <a:pt x="323316" y="134924"/>
                    </a:lnTo>
                    <a:lnTo>
                      <a:pt x="213061" y="98796"/>
                    </a:lnTo>
                    <a:lnTo>
                      <a:pt x="104983" y="54057"/>
                    </a:lnTo>
                    <a:lnTo>
                      <a:pt x="0" y="0"/>
                    </a:lnTo>
                    <a:close/>
                  </a:path>
                  <a:path w="1642745" h="328930" extrusionOk="0">
                    <a:moveTo>
                      <a:pt x="1642465" y="117627"/>
                    </a:moveTo>
                    <a:lnTo>
                      <a:pt x="1582133" y="133030"/>
                    </a:lnTo>
                    <a:lnTo>
                      <a:pt x="1537653" y="143123"/>
                    </a:lnTo>
                    <a:lnTo>
                      <a:pt x="1482515" y="154515"/>
                    </a:lnTo>
                    <a:lnTo>
                      <a:pt x="1417638" y="166499"/>
                    </a:lnTo>
                    <a:lnTo>
                      <a:pt x="1343937" y="178367"/>
                    </a:lnTo>
                    <a:lnTo>
                      <a:pt x="1262303" y="189413"/>
                    </a:lnTo>
                    <a:lnTo>
                      <a:pt x="1173731" y="198922"/>
                    </a:lnTo>
                    <a:lnTo>
                      <a:pt x="1079060" y="206194"/>
                    </a:lnTo>
                    <a:lnTo>
                      <a:pt x="979232" y="210518"/>
                    </a:lnTo>
                    <a:lnTo>
                      <a:pt x="875165" y="211186"/>
                    </a:lnTo>
                    <a:lnTo>
                      <a:pt x="1473085" y="211186"/>
                    </a:lnTo>
                    <a:lnTo>
                      <a:pt x="1520846" y="189410"/>
                    </a:lnTo>
                    <a:lnTo>
                      <a:pt x="1642465" y="117627"/>
                    </a:lnTo>
                    <a:close/>
                  </a:path>
                </a:pathLst>
              </a:cu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700370" y="1230909"/>
                <a:ext cx="1769110" cy="1014730"/>
              </a:xfrm>
              <a:custGeom>
                <a:avLst/>
                <a:gdLst/>
                <a:ahLst/>
                <a:cxnLst/>
                <a:rect l="l" t="t" r="r" b="b"/>
                <a:pathLst>
                  <a:path w="1769110" h="1014730" extrusionOk="0">
                    <a:moveTo>
                      <a:pt x="0" y="0"/>
                    </a:moveTo>
                    <a:lnTo>
                      <a:pt x="78777" y="210379"/>
                    </a:lnTo>
                    <a:lnTo>
                      <a:pt x="167918" y="390957"/>
                    </a:lnTo>
                    <a:lnTo>
                      <a:pt x="265866" y="543789"/>
                    </a:lnTo>
                    <a:lnTo>
                      <a:pt x="371062" y="670932"/>
                    </a:lnTo>
                    <a:lnTo>
                      <a:pt x="481951" y="774441"/>
                    </a:lnTo>
                    <a:lnTo>
                      <a:pt x="596973" y="856373"/>
                    </a:lnTo>
                    <a:lnTo>
                      <a:pt x="714571" y="918782"/>
                    </a:lnTo>
                    <a:lnTo>
                      <a:pt x="833189" y="963726"/>
                    </a:lnTo>
                    <a:lnTo>
                      <a:pt x="951268" y="993259"/>
                    </a:lnTo>
                    <a:lnTo>
                      <a:pt x="1067250" y="1009438"/>
                    </a:lnTo>
                    <a:lnTo>
                      <a:pt x="1179579" y="1014319"/>
                    </a:lnTo>
                    <a:lnTo>
                      <a:pt x="1286697" y="1009958"/>
                    </a:lnTo>
                    <a:lnTo>
                      <a:pt x="1387045" y="998410"/>
                    </a:lnTo>
                    <a:lnTo>
                      <a:pt x="1479067" y="981732"/>
                    </a:lnTo>
                    <a:lnTo>
                      <a:pt x="1530685" y="969318"/>
                    </a:lnTo>
                    <a:lnTo>
                      <a:pt x="1301323" y="969318"/>
                    </a:lnTo>
                    <a:lnTo>
                      <a:pt x="1159559" y="955183"/>
                    </a:lnTo>
                    <a:lnTo>
                      <a:pt x="1025147" y="924372"/>
                    </a:lnTo>
                    <a:lnTo>
                      <a:pt x="898247" y="879150"/>
                    </a:lnTo>
                    <a:lnTo>
                      <a:pt x="779018" y="821779"/>
                    </a:lnTo>
                    <a:lnTo>
                      <a:pt x="667620" y="754522"/>
                    </a:lnTo>
                    <a:lnTo>
                      <a:pt x="564215" y="679642"/>
                    </a:lnTo>
                    <a:lnTo>
                      <a:pt x="468961" y="599401"/>
                    </a:lnTo>
                    <a:lnTo>
                      <a:pt x="382020" y="516063"/>
                    </a:lnTo>
                    <a:lnTo>
                      <a:pt x="303550" y="431891"/>
                    </a:lnTo>
                    <a:lnTo>
                      <a:pt x="233713" y="349146"/>
                    </a:lnTo>
                    <a:lnTo>
                      <a:pt x="172668" y="270092"/>
                    </a:lnTo>
                    <a:lnTo>
                      <a:pt x="120575" y="196992"/>
                    </a:lnTo>
                    <a:lnTo>
                      <a:pt x="77595" y="132109"/>
                    </a:lnTo>
                    <a:lnTo>
                      <a:pt x="43887" y="77705"/>
                    </a:lnTo>
                    <a:lnTo>
                      <a:pt x="19612" y="36044"/>
                    </a:lnTo>
                    <a:lnTo>
                      <a:pt x="4929" y="9388"/>
                    </a:lnTo>
                    <a:lnTo>
                      <a:pt x="0" y="0"/>
                    </a:lnTo>
                    <a:close/>
                  </a:path>
                  <a:path w="1769110" h="1014730" extrusionOk="0">
                    <a:moveTo>
                      <a:pt x="1769122" y="889050"/>
                    </a:moveTo>
                    <a:lnTo>
                      <a:pt x="1606265" y="938515"/>
                    </a:lnTo>
                    <a:lnTo>
                      <a:pt x="1450278" y="964517"/>
                    </a:lnTo>
                    <a:lnTo>
                      <a:pt x="1301323" y="969318"/>
                    </a:lnTo>
                    <a:lnTo>
                      <a:pt x="1530685" y="969318"/>
                    </a:lnTo>
                    <a:lnTo>
                      <a:pt x="1631902" y="941207"/>
                    </a:lnTo>
                    <a:lnTo>
                      <a:pt x="1689599" y="921472"/>
                    </a:lnTo>
                    <a:lnTo>
                      <a:pt x="1732740" y="904831"/>
                    </a:lnTo>
                    <a:lnTo>
                      <a:pt x="1759767" y="893338"/>
                    </a:lnTo>
                    <a:lnTo>
                      <a:pt x="1769122" y="889050"/>
                    </a:lnTo>
                    <a:close/>
                  </a:path>
                </a:pathLst>
              </a:cu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1073039" y="1185621"/>
                <a:ext cx="1584960" cy="1365250"/>
              </a:xfrm>
              <a:custGeom>
                <a:avLst/>
                <a:gdLst/>
                <a:ahLst/>
                <a:cxnLst/>
                <a:rect l="l" t="t" r="r" b="b"/>
                <a:pathLst>
                  <a:path w="1584960" h="1365250" extrusionOk="0">
                    <a:moveTo>
                      <a:pt x="1584629" y="0"/>
                    </a:moveTo>
                    <a:lnTo>
                      <a:pt x="1576998" y="38164"/>
                    </a:lnTo>
                    <a:lnTo>
                      <a:pt x="1566433" y="82778"/>
                    </a:lnTo>
                    <a:lnTo>
                      <a:pt x="1550454" y="141664"/>
                    </a:lnTo>
                    <a:lnTo>
                      <a:pt x="1528378" y="212762"/>
                    </a:lnTo>
                    <a:lnTo>
                      <a:pt x="1499520" y="294010"/>
                    </a:lnTo>
                    <a:lnTo>
                      <a:pt x="1463195" y="383346"/>
                    </a:lnTo>
                    <a:lnTo>
                      <a:pt x="1418719" y="478711"/>
                    </a:lnTo>
                    <a:lnTo>
                      <a:pt x="1365406" y="578041"/>
                    </a:lnTo>
                    <a:lnTo>
                      <a:pt x="1302573" y="679276"/>
                    </a:lnTo>
                    <a:lnTo>
                      <a:pt x="1229535" y="780356"/>
                    </a:lnTo>
                    <a:lnTo>
                      <a:pt x="1145608" y="879217"/>
                    </a:lnTo>
                    <a:lnTo>
                      <a:pt x="1050105" y="973800"/>
                    </a:lnTo>
                    <a:lnTo>
                      <a:pt x="942344" y="1062042"/>
                    </a:lnTo>
                    <a:lnTo>
                      <a:pt x="821639" y="1141883"/>
                    </a:lnTo>
                    <a:lnTo>
                      <a:pt x="687306" y="1211262"/>
                    </a:lnTo>
                    <a:lnTo>
                      <a:pt x="538660" y="1268116"/>
                    </a:lnTo>
                    <a:lnTo>
                      <a:pt x="375017" y="1310385"/>
                    </a:lnTo>
                    <a:lnTo>
                      <a:pt x="195692" y="1336008"/>
                    </a:lnTo>
                    <a:lnTo>
                      <a:pt x="0" y="1342923"/>
                    </a:lnTo>
                    <a:lnTo>
                      <a:pt x="10172" y="1344938"/>
                    </a:lnTo>
                    <a:lnTo>
                      <a:pt x="39381" y="1349852"/>
                    </a:lnTo>
                    <a:lnTo>
                      <a:pt x="85666" y="1355970"/>
                    </a:lnTo>
                    <a:lnTo>
                      <a:pt x="147065" y="1361593"/>
                    </a:lnTo>
                    <a:lnTo>
                      <a:pt x="221618" y="1365025"/>
                    </a:lnTo>
                    <a:lnTo>
                      <a:pt x="307362" y="1364571"/>
                    </a:lnTo>
                    <a:lnTo>
                      <a:pt x="402338" y="1358533"/>
                    </a:lnTo>
                    <a:lnTo>
                      <a:pt x="504582" y="1345215"/>
                    </a:lnTo>
                    <a:lnTo>
                      <a:pt x="612135" y="1322921"/>
                    </a:lnTo>
                    <a:lnTo>
                      <a:pt x="723034" y="1289953"/>
                    </a:lnTo>
                    <a:lnTo>
                      <a:pt x="835319" y="1244615"/>
                    </a:lnTo>
                    <a:lnTo>
                      <a:pt x="947029" y="1185211"/>
                    </a:lnTo>
                    <a:lnTo>
                      <a:pt x="1056202" y="1110044"/>
                    </a:lnTo>
                    <a:lnTo>
                      <a:pt x="1160876" y="1017417"/>
                    </a:lnTo>
                    <a:lnTo>
                      <a:pt x="1259091" y="905634"/>
                    </a:lnTo>
                    <a:lnTo>
                      <a:pt x="1348885" y="772999"/>
                    </a:lnTo>
                    <a:lnTo>
                      <a:pt x="1428297" y="617814"/>
                    </a:lnTo>
                    <a:lnTo>
                      <a:pt x="1495366" y="438384"/>
                    </a:lnTo>
                    <a:lnTo>
                      <a:pt x="1548131" y="233011"/>
                    </a:lnTo>
                    <a:lnTo>
                      <a:pt x="1584629" y="0"/>
                    </a:lnTo>
                    <a:close/>
                  </a:path>
                </a:pathLst>
              </a:cu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120242" y="676770"/>
                <a:ext cx="903605" cy="1850389"/>
              </a:xfrm>
              <a:custGeom>
                <a:avLst/>
                <a:gdLst/>
                <a:ahLst/>
                <a:cxnLst/>
                <a:rect l="l" t="t" r="r" b="b"/>
                <a:pathLst>
                  <a:path w="903605" h="1850389" extrusionOk="0">
                    <a:moveTo>
                      <a:pt x="7521" y="0"/>
                    </a:moveTo>
                    <a:lnTo>
                      <a:pt x="6543" y="9885"/>
                    </a:lnTo>
                    <a:lnTo>
                      <a:pt x="4286" y="38436"/>
                    </a:lnTo>
                    <a:lnTo>
                      <a:pt x="1766" y="83990"/>
                    </a:lnTo>
                    <a:lnTo>
                      <a:pt x="0" y="144886"/>
                    </a:lnTo>
                    <a:lnTo>
                      <a:pt x="2" y="219464"/>
                    </a:lnTo>
                    <a:lnTo>
                      <a:pt x="2791" y="306062"/>
                    </a:lnTo>
                    <a:lnTo>
                      <a:pt x="9381" y="403020"/>
                    </a:lnTo>
                    <a:lnTo>
                      <a:pt x="20789" y="508676"/>
                    </a:lnTo>
                    <a:lnTo>
                      <a:pt x="38030" y="621369"/>
                    </a:lnTo>
                    <a:lnTo>
                      <a:pt x="62121" y="739438"/>
                    </a:lnTo>
                    <a:lnTo>
                      <a:pt x="94079" y="861222"/>
                    </a:lnTo>
                    <a:lnTo>
                      <a:pt x="134918" y="985061"/>
                    </a:lnTo>
                    <a:lnTo>
                      <a:pt x="185655" y="1109292"/>
                    </a:lnTo>
                    <a:lnTo>
                      <a:pt x="247307" y="1232256"/>
                    </a:lnTo>
                    <a:lnTo>
                      <a:pt x="320889" y="1352290"/>
                    </a:lnTo>
                    <a:lnTo>
                      <a:pt x="407417" y="1467734"/>
                    </a:lnTo>
                    <a:lnTo>
                      <a:pt x="507908" y="1576927"/>
                    </a:lnTo>
                    <a:lnTo>
                      <a:pt x="623377" y="1678208"/>
                    </a:lnTo>
                    <a:lnTo>
                      <a:pt x="754841" y="1769916"/>
                    </a:lnTo>
                    <a:lnTo>
                      <a:pt x="903315" y="1850389"/>
                    </a:lnTo>
                    <a:lnTo>
                      <a:pt x="897172" y="1846425"/>
                    </a:lnTo>
                    <a:lnTo>
                      <a:pt x="879563" y="1834390"/>
                    </a:lnTo>
                    <a:lnTo>
                      <a:pt x="814882" y="1785280"/>
                    </a:lnTo>
                    <a:lnTo>
                      <a:pt x="770275" y="1747786"/>
                    </a:lnTo>
                    <a:lnTo>
                      <a:pt x="719134" y="1701388"/>
                    </a:lnTo>
                    <a:lnTo>
                      <a:pt x="662693" y="1645877"/>
                    </a:lnTo>
                    <a:lnTo>
                      <a:pt x="602184" y="1581045"/>
                    </a:lnTo>
                    <a:lnTo>
                      <a:pt x="538839" y="1506682"/>
                    </a:lnTo>
                    <a:lnTo>
                      <a:pt x="473892" y="1422580"/>
                    </a:lnTo>
                    <a:lnTo>
                      <a:pt x="408575" y="1328531"/>
                    </a:lnTo>
                    <a:lnTo>
                      <a:pt x="344122" y="1224325"/>
                    </a:lnTo>
                    <a:lnTo>
                      <a:pt x="281765" y="1109754"/>
                    </a:lnTo>
                    <a:lnTo>
                      <a:pt x="222738" y="984610"/>
                    </a:lnTo>
                    <a:lnTo>
                      <a:pt x="168272" y="848682"/>
                    </a:lnTo>
                    <a:lnTo>
                      <a:pt x="119601" y="701763"/>
                    </a:lnTo>
                    <a:lnTo>
                      <a:pt x="77957" y="543644"/>
                    </a:lnTo>
                    <a:lnTo>
                      <a:pt x="44574" y="374117"/>
                    </a:lnTo>
                    <a:lnTo>
                      <a:pt x="20684" y="192971"/>
                    </a:lnTo>
                    <a:lnTo>
                      <a:pt x="7521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261659" y="548589"/>
                <a:ext cx="688975" cy="2056764"/>
              </a:xfrm>
              <a:custGeom>
                <a:avLst/>
                <a:gdLst/>
                <a:ahLst/>
                <a:cxnLst/>
                <a:rect l="l" t="t" r="r" b="b"/>
                <a:pathLst>
                  <a:path w="688975" h="2056764" extrusionOk="0">
                    <a:moveTo>
                      <a:pt x="449211" y="0"/>
                    </a:moveTo>
                    <a:lnTo>
                      <a:pt x="473981" y="68522"/>
                    </a:lnTo>
                    <a:lnTo>
                      <a:pt x="489599" y="119491"/>
                    </a:lnTo>
                    <a:lnTo>
                      <a:pt x="506618" y="183068"/>
                    </a:lnTo>
                    <a:lnTo>
                      <a:pt x="523671" y="258381"/>
                    </a:lnTo>
                    <a:lnTo>
                      <a:pt x="539389" y="344558"/>
                    </a:lnTo>
                    <a:lnTo>
                      <a:pt x="552406" y="440725"/>
                    </a:lnTo>
                    <a:lnTo>
                      <a:pt x="561353" y="546010"/>
                    </a:lnTo>
                    <a:lnTo>
                      <a:pt x="564862" y="659541"/>
                    </a:lnTo>
                    <a:lnTo>
                      <a:pt x="561566" y="780443"/>
                    </a:lnTo>
                    <a:lnTo>
                      <a:pt x="550098" y="907845"/>
                    </a:lnTo>
                    <a:lnTo>
                      <a:pt x="529089" y="1040874"/>
                    </a:lnTo>
                    <a:lnTo>
                      <a:pt x="497171" y="1178656"/>
                    </a:lnTo>
                    <a:lnTo>
                      <a:pt x="452978" y="1320320"/>
                    </a:lnTo>
                    <a:lnTo>
                      <a:pt x="395140" y="1464992"/>
                    </a:lnTo>
                    <a:lnTo>
                      <a:pt x="322292" y="1611799"/>
                    </a:lnTo>
                    <a:lnTo>
                      <a:pt x="233064" y="1759870"/>
                    </a:lnTo>
                    <a:lnTo>
                      <a:pt x="126089" y="1908330"/>
                    </a:lnTo>
                    <a:lnTo>
                      <a:pt x="0" y="2056307"/>
                    </a:lnTo>
                    <a:lnTo>
                      <a:pt x="8485" y="2049380"/>
                    </a:lnTo>
                    <a:lnTo>
                      <a:pt x="69398" y="1995651"/>
                    </a:lnTo>
                    <a:lnTo>
                      <a:pt x="117174" y="1949979"/>
                    </a:lnTo>
                    <a:lnTo>
                      <a:pt x="173396" y="1892520"/>
                    </a:lnTo>
                    <a:lnTo>
                      <a:pt x="235740" y="1823839"/>
                    </a:lnTo>
                    <a:lnTo>
                      <a:pt x="301880" y="1744501"/>
                    </a:lnTo>
                    <a:lnTo>
                      <a:pt x="369491" y="1655069"/>
                    </a:lnTo>
                    <a:lnTo>
                      <a:pt x="436248" y="1556108"/>
                    </a:lnTo>
                    <a:lnTo>
                      <a:pt x="499825" y="1448182"/>
                    </a:lnTo>
                    <a:lnTo>
                      <a:pt x="557899" y="1331856"/>
                    </a:lnTo>
                    <a:lnTo>
                      <a:pt x="608142" y="1207693"/>
                    </a:lnTo>
                    <a:lnTo>
                      <a:pt x="648231" y="1076258"/>
                    </a:lnTo>
                    <a:lnTo>
                      <a:pt x="675840" y="938116"/>
                    </a:lnTo>
                    <a:lnTo>
                      <a:pt x="688644" y="793830"/>
                    </a:lnTo>
                    <a:lnTo>
                      <a:pt x="684319" y="643965"/>
                    </a:lnTo>
                    <a:lnTo>
                      <a:pt x="660537" y="489085"/>
                    </a:lnTo>
                    <a:lnTo>
                      <a:pt x="614976" y="329755"/>
                    </a:lnTo>
                    <a:lnTo>
                      <a:pt x="545309" y="166538"/>
                    </a:lnTo>
                    <a:lnTo>
                      <a:pt x="449211" y="0"/>
                    </a:lnTo>
                    <a:close/>
                  </a:path>
                </a:pathLst>
              </a:cu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2291458" y="694662"/>
                <a:ext cx="90805" cy="9017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772465" y="2174830"/>
                <a:ext cx="405130" cy="40513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983695" y="2452574"/>
                <a:ext cx="263525" cy="262890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565130" y="432211"/>
                <a:ext cx="194310" cy="194310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598488" y="922194"/>
                <a:ext cx="349885" cy="349885"/>
              </a:xfrm>
              <a:prstGeom prst="ellipse">
                <a:avLst/>
              </a:prstGeom>
              <a:solidFill>
                <a:srgbClr val="005D9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439509" y="2004129"/>
                <a:ext cx="216535" cy="21590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1694618" y="1126556"/>
                <a:ext cx="411480" cy="411480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1095003" y="657286"/>
                <a:ext cx="73660" cy="73025"/>
              </a:xfrm>
              <a:prstGeom prst="ellipse">
                <a:avLst/>
              </a:prstGeom>
              <a:solidFill>
                <a:srgbClr val="59CAF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502621" y="1005472"/>
                <a:ext cx="216535" cy="215900"/>
              </a:xfrm>
              <a:prstGeom prst="ellipse">
                <a:avLst/>
              </a:pr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1861260" y="481948"/>
                <a:ext cx="129539" cy="128905"/>
              </a:xfrm>
              <a:prstGeom prst="ellipse">
                <a:avLst/>
              </a:prstGeom>
              <a:solidFill>
                <a:srgbClr val="F9851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" name="Google Shape;197;p6"/>
            <p:cNvSpPr/>
            <p:nvPr/>
          </p:nvSpPr>
          <p:spPr>
            <a:xfrm>
              <a:off x="7919274" y="5901000"/>
              <a:ext cx="1199367" cy="769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0" i="0" u="none" strike="noStrike">
                  <a:solidFill>
                    <a:srgbClr val="005E9F"/>
                  </a:solidFill>
                  <a:latin typeface="Cousine"/>
                  <a:ea typeface="Cousine"/>
                  <a:cs typeface="Cousine"/>
                  <a:sym typeface="Cousine"/>
                </a:rPr>
                <a:t>CDS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7326039" y="6618271"/>
              <a:ext cx="1718561" cy="0"/>
            </a:xfrm>
            <a:custGeom>
              <a:avLst/>
              <a:gdLst/>
              <a:ahLst/>
              <a:cxnLst/>
              <a:rect l="l" t="t" r="r" b="b"/>
              <a:pathLst>
                <a:path w="2921634" h="120000" extrusionOk="0">
                  <a:moveTo>
                    <a:pt x="0" y="0"/>
                  </a:moveTo>
                  <a:lnTo>
                    <a:pt x="292120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7254124" y="6585682"/>
              <a:ext cx="1878078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Economica"/>
                  <a:ea typeface="Economica"/>
                  <a:cs typeface="Economica"/>
                  <a:sym typeface="Economica"/>
                </a:rPr>
                <a:t>Department of Computational and Data Sciences</a:t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61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vo"/>
              <a:buNone/>
              <a:defRPr sz="4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‣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103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828800" y="4767263"/>
            <a:ext cx="558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6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>
            <a:spLocks noGrp="1"/>
          </p:cNvSpPr>
          <p:nvPr>
            <p:ph type="ctrTitle"/>
          </p:nvPr>
        </p:nvSpPr>
        <p:spPr>
          <a:xfrm>
            <a:off x="0" y="1369650"/>
            <a:ext cx="9144000" cy="1584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FFFF"/>
                </a:solidFill>
              </a:rPr>
              <a:t>Unsupervised Cross-Dataset Adaptation via Probabilistic Amodal 3D Human</a:t>
            </a:r>
            <a:endParaRPr sz="28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FFFF"/>
                </a:solidFill>
              </a:rPr>
              <a:t>Pose Completion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550" y="2927829"/>
            <a:ext cx="91383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Jogendra N Kundu</a:t>
            </a:r>
            <a:r>
              <a:rPr lang="en-US" sz="1800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*, </a:t>
            </a:r>
            <a:r>
              <a:rPr lang="en-US" sz="1800" b="1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Rahul Venkatesh</a:t>
            </a:r>
            <a:r>
              <a:rPr lang="en-US" sz="1800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*, </a:t>
            </a:r>
            <a:r>
              <a:rPr lang="en-US" sz="1800" b="1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 Jay Patravali</a:t>
            </a:r>
            <a:r>
              <a:rPr lang="en-US" sz="1800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* </a:t>
            </a:r>
            <a:endParaRPr sz="1800">
              <a:solidFill>
                <a:srgbClr val="595959"/>
              </a:solidFill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R. Venkatesh Babu</a:t>
            </a:r>
            <a:endParaRPr sz="1800">
              <a:solidFill>
                <a:srgbClr val="595959"/>
              </a:solidFill>
              <a:latin typeface="Arvo"/>
              <a:ea typeface="Arvo"/>
              <a:cs typeface="Arvo"/>
              <a:sym typeface="Arvo"/>
            </a:endParaRPr>
          </a:p>
          <a:p>
            <a:pPr marL="228600" lvl="0" indent="127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vo"/>
                <a:ea typeface="Arvo"/>
                <a:cs typeface="Arvo"/>
                <a:sym typeface="Arvo"/>
              </a:rPr>
              <a:t>* equal contribution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0" y="4394850"/>
            <a:ext cx="6506700" cy="74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95525"/>
            <a:ext cx="947975" cy="9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 txBox="1"/>
          <p:nvPr/>
        </p:nvSpPr>
        <p:spPr>
          <a:xfrm>
            <a:off x="2273625" y="4845845"/>
            <a:ext cx="4455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IEEE 2020 </a:t>
            </a:r>
            <a:r>
              <a:rPr lang="en-US" sz="1000" b="1"/>
              <a:t>W</a:t>
            </a:r>
            <a:r>
              <a:rPr lang="en-US" sz="1000"/>
              <a:t>inter </a:t>
            </a:r>
            <a:r>
              <a:rPr lang="en-US" sz="1000" b="1"/>
              <a:t>C</a:t>
            </a:r>
            <a:r>
              <a:rPr lang="en-US" sz="1000"/>
              <a:t>onference on </a:t>
            </a:r>
            <a:r>
              <a:rPr lang="en-US" sz="1000" b="1"/>
              <a:t>A</a:t>
            </a:r>
            <a:r>
              <a:rPr lang="en-US" sz="1000"/>
              <a:t>pplications of </a:t>
            </a:r>
            <a:r>
              <a:rPr lang="en-US" sz="1000" b="1"/>
              <a:t>C</a:t>
            </a:r>
            <a:r>
              <a:rPr lang="en-US" sz="1000"/>
              <a:t>omputer </a:t>
            </a:r>
            <a:r>
              <a:rPr lang="en-US" sz="1000" b="1"/>
              <a:t>V</a:t>
            </a:r>
            <a:r>
              <a:rPr lang="en-US" sz="1000"/>
              <a:t>ision</a:t>
            </a:r>
            <a:endParaRPr sz="100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3"/>
    </mc:Choice>
    <mc:Fallback xmlns="">
      <p:transition spd="slow" advTm="15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/>
        </p:nvSpPr>
        <p:spPr>
          <a:xfrm>
            <a:off x="265475" y="1126975"/>
            <a:ext cx="545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Train in-the-wild un-annotated </a:t>
            </a:r>
            <a:r>
              <a:rPr lang="en-US" dirty="0" smtClean="0">
                <a:latin typeface="Lato"/>
                <a:ea typeface="Lato"/>
                <a:cs typeface="Lato"/>
                <a:sym typeface="Lato"/>
              </a:rPr>
              <a:t>data                                      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by establishing correspondences: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xfrm>
            <a:off x="628650" y="306119"/>
            <a:ext cx="78867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Self-Supervision Losses</a:t>
            </a:r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472" y="2085124"/>
            <a:ext cx="2885951" cy="25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484" y="2889800"/>
            <a:ext cx="3390828" cy="2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656" y="2119310"/>
            <a:ext cx="3260926" cy="19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464" y="3677589"/>
            <a:ext cx="2382484" cy="18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14114" y="1244284"/>
            <a:ext cx="1232142" cy="18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39025" y="569351"/>
            <a:ext cx="2476399" cy="1389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7" name="Google Shape;307;p16"/>
          <p:cNvSpPr/>
          <p:nvPr/>
        </p:nvSpPr>
        <p:spPr>
          <a:xfrm>
            <a:off x="315450" y="207962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>
            <a:off x="265475" y="285877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/>
          <p:nvPr/>
        </p:nvSpPr>
        <p:spPr>
          <a:xfrm>
            <a:off x="253738" y="3637925"/>
            <a:ext cx="25059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0" name="Google Shape;310;p16"/>
          <p:cNvCxnSpPr>
            <a:stCxn id="307" idx="3"/>
            <a:endCxn id="308" idx="3"/>
          </p:cNvCxnSpPr>
          <p:nvPr/>
        </p:nvCxnSpPr>
        <p:spPr>
          <a:xfrm flipH="1">
            <a:off x="3694350" y="2216575"/>
            <a:ext cx="50100" cy="779100"/>
          </a:xfrm>
          <a:prstGeom prst="curvedConnector3">
            <a:avLst>
              <a:gd name="adj1" fmla="val -4752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11" name="Google Shape;311;p16"/>
          <p:cNvSpPr txBox="1"/>
          <p:nvPr/>
        </p:nvSpPr>
        <p:spPr>
          <a:xfrm>
            <a:off x="3922402" y="2393800"/>
            <a:ext cx="12321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Full-visibility frames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265475" y="1763500"/>
            <a:ext cx="32610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1. different augmentation schemes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265475" y="2525500"/>
            <a:ext cx="27027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2. Temporal shift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16"/>
          <p:cNvSpPr txBox="1"/>
          <p:nvPr/>
        </p:nvSpPr>
        <p:spPr>
          <a:xfrm>
            <a:off x="189250" y="3324425"/>
            <a:ext cx="3337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3. no augmentation -- pose prediction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5" name="Google Shape;315;p16"/>
          <p:cNvCxnSpPr>
            <a:endCxn id="309" idx="3"/>
          </p:cNvCxnSpPr>
          <p:nvPr/>
        </p:nvCxnSpPr>
        <p:spPr>
          <a:xfrm rot="10800000">
            <a:off x="2759638" y="3774875"/>
            <a:ext cx="52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16"/>
          <p:cNvSpPr txBox="1"/>
          <p:nvPr/>
        </p:nvSpPr>
        <p:spPr>
          <a:xfrm>
            <a:off x="3342975" y="3650225"/>
            <a:ext cx="13011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Partial visible frames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2"/>
    </mc:Choice>
    <mc:Fallback xmlns="">
      <p:transition spd="slow" advTm="8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/>
        </p:nvSpPr>
        <p:spPr>
          <a:xfrm>
            <a:off x="217850" y="1269725"/>
            <a:ext cx="45732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Train in-the-wild un-annotated data                              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by establishing correspondences: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5075900" y="1462550"/>
            <a:ext cx="3765600" cy="19590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9FC5E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 txBox="1">
            <a:spLocks noGrp="1"/>
          </p:cNvSpPr>
          <p:nvPr>
            <p:ph type="title"/>
          </p:nvPr>
        </p:nvSpPr>
        <p:spPr>
          <a:xfrm>
            <a:off x="666575" y="353625"/>
            <a:ext cx="6733200" cy="8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Training Phase-3: Cross-Dataset Adaptation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325" name="Google Shape;325;p17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26" name="Google Shape;32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859" y="3032550"/>
            <a:ext cx="3390828" cy="2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031" y="2262060"/>
            <a:ext cx="3260926" cy="19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839" y="3820339"/>
            <a:ext cx="2382484" cy="18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29700" y="1378608"/>
            <a:ext cx="1232142" cy="18405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7"/>
          <p:cNvSpPr/>
          <p:nvPr/>
        </p:nvSpPr>
        <p:spPr>
          <a:xfrm>
            <a:off x="267825" y="222237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217850" y="300152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206113" y="3780675"/>
            <a:ext cx="25059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3" name="Google Shape;333;p17"/>
          <p:cNvCxnSpPr>
            <a:stCxn id="330" idx="3"/>
            <a:endCxn id="331" idx="3"/>
          </p:cNvCxnSpPr>
          <p:nvPr/>
        </p:nvCxnSpPr>
        <p:spPr>
          <a:xfrm flipH="1">
            <a:off x="3646725" y="2359325"/>
            <a:ext cx="50100" cy="779100"/>
          </a:xfrm>
          <a:prstGeom prst="curvedConnector3">
            <a:avLst>
              <a:gd name="adj1" fmla="val -4752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34" name="Google Shape;334;p17"/>
          <p:cNvSpPr txBox="1"/>
          <p:nvPr/>
        </p:nvSpPr>
        <p:spPr>
          <a:xfrm>
            <a:off x="3851002" y="2394600"/>
            <a:ext cx="1301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Full-visibility frames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17"/>
          <p:cNvSpPr txBox="1"/>
          <p:nvPr/>
        </p:nvSpPr>
        <p:spPr>
          <a:xfrm>
            <a:off x="217850" y="1906250"/>
            <a:ext cx="33123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1. different augmentation schemes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217850" y="2668250"/>
            <a:ext cx="27027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2. Temporal shift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141625" y="3467175"/>
            <a:ext cx="31536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3. no augmentation -- pose prediction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8" name="Google Shape;338;p17"/>
          <p:cNvCxnSpPr>
            <a:endCxn id="332" idx="3"/>
          </p:cNvCxnSpPr>
          <p:nvPr/>
        </p:nvCxnSpPr>
        <p:spPr>
          <a:xfrm rot="10800000">
            <a:off x="2712013" y="3917625"/>
            <a:ext cx="52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9" name="Google Shape;339;p17"/>
          <p:cNvSpPr txBox="1"/>
          <p:nvPr/>
        </p:nvSpPr>
        <p:spPr>
          <a:xfrm>
            <a:off x="3295350" y="3792975"/>
            <a:ext cx="13011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Partial visible frames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0" name="Google Shape;34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9525" y="1890700"/>
            <a:ext cx="2121608" cy="2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87746" y="2630169"/>
            <a:ext cx="2541924" cy="21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99775" y="1891396"/>
            <a:ext cx="1232150" cy="21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17"/>
          <p:cNvCxnSpPr>
            <a:stCxn id="340" idx="1"/>
            <a:endCxn id="341" idx="1"/>
          </p:cNvCxnSpPr>
          <p:nvPr/>
        </p:nvCxnSpPr>
        <p:spPr>
          <a:xfrm>
            <a:off x="5309525" y="1999275"/>
            <a:ext cx="378300" cy="739500"/>
          </a:xfrm>
          <a:prstGeom prst="curvedConnector3">
            <a:avLst>
              <a:gd name="adj1" fmla="val -6294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17"/>
          <p:cNvCxnSpPr>
            <a:stCxn id="341" idx="3"/>
            <a:endCxn id="342" idx="3"/>
          </p:cNvCxnSpPr>
          <p:nvPr/>
        </p:nvCxnSpPr>
        <p:spPr>
          <a:xfrm rot="10800000" flipH="1">
            <a:off x="8229670" y="1999241"/>
            <a:ext cx="402300" cy="739500"/>
          </a:xfrm>
          <a:prstGeom prst="curvedConnector3">
            <a:avLst>
              <a:gd name="adj1" fmla="val 20123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5" name="Google Shape;345;p17"/>
          <p:cNvSpPr txBox="1"/>
          <p:nvPr/>
        </p:nvSpPr>
        <p:spPr>
          <a:xfrm>
            <a:off x="5965150" y="2991125"/>
            <a:ext cx="27027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Lato"/>
                <a:ea typeface="Lato"/>
                <a:cs typeface="Lato"/>
                <a:sym typeface="Lato"/>
              </a:rPr>
              <a:t>Cross-data Training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6" name="Google Shape;346;p17"/>
          <p:cNvCxnSpPr/>
          <p:nvPr/>
        </p:nvCxnSpPr>
        <p:spPr>
          <a:xfrm>
            <a:off x="4960925" y="1302550"/>
            <a:ext cx="0" cy="304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8"/>
    </mc:Choice>
    <mc:Fallback xmlns="">
      <p:transition spd="slow" advTm="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>
            <a:spLocks noGrp="1"/>
          </p:cNvSpPr>
          <p:nvPr>
            <p:ph type="title"/>
          </p:nvPr>
        </p:nvSpPr>
        <p:spPr>
          <a:xfrm>
            <a:off x="314450" y="587450"/>
            <a:ext cx="9083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Qualitative Results (MADS + Youtube)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983275" y="3649625"/>
            <a:ext cx="6984300" cy="14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Qualitative results on probabilistic </a:t>
            </a:r>
            <a:r>
              <a:rPr lang="en-US" dirty="0" err="1">
                <a:latin typeface="Lato"/>
                <a:ea typeface="Lato"/>
                <a:cs typeface="Lato"/>
                <a:sym typeface="Lato"/>
              </a:rPr>
              <a:t>amodal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 limb completion on unconstrained in-the-wild dataset ,                 (top panel A and B)                    (bottom panel C and D). 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Purple dotted line indicates examples where diverse predictions are obtained only for the joints that are truncated in the given image.</a:t>
            </a:r>
            <a:endParaRPr dirty="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353" name="Google Shape;35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11400" y="14453550"/>
            <a:ext cx="14478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58175" y="14483700"/>
            <a:ext cx="1313450" cy="5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3374" y="3947313"/>
            <a:ext cx="592926" cy="25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9553" y="3947313"/>
            <a:ext cx="516158" cy="25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400" y="1002400"/>
            <a:ext cx="8339798" cy="25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4"/>
    </mc:Choice>
    <mc:Fallback xmlns="">
      <p:transition spd="slow" advTm="14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 txBox="1">
            <a:spLocks noGrp="1"/>
          </p:cNvSpPr>
          <p:nvPr>
            <p:ph type="title"/>
          </p:nvPr>
        </p:nvSpPr>
        <p:spPr>
          <a:xfrm>
            <a:off x="628650" y="306119"/>
            <a:ext cx="78867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Qualitative Results (MADS + Youtube)</a:t>
            </a:r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body" idx="1"/>
          </p:nvPr>
        </p:nvSpPr>
        <p:spPr>
          <a:xfrm>
            <a:off x="305600" y="1192725"/>
            <a:ext cx="4596900" cy="3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PCA plot from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▪"/>
            </a:pPr>
            <a:r>
              <a:rPr lang="en-US" sz="1400">
                <a:latin typeface="Lato"/>
                <a:ea typeface="Lato"/>
                <a:cs typeface="Lato"/>
                <a:sym typeface="Lato"/>
              </a:rPr>
              <a:t>shows generalizability of the learned motion representation across datasets with diverse action categories.</a:t>
            </a:r>
            <a:br>
              <a:rPr lang="en-US" sz="1400">
                <a:latin typeface="Lato"/>
                <a:ea typeface="Lato"/>
                <a:cs typeface="Lato"/>
                <a:sym typeface="Lato"/>
              </a:rPr>
            </a:b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▪"/>
            </a:pPr>
            <a:r>
              <a:rPr lang="en-US" sz="1400">
                <a:latin typeface="Lato"/>
                <a:ea typeface="Lato"/>
                <a:cs typeface="Lato"/>
                <a:sym typeface="Lato"/>
              </a:rPr>
              <a:t>Additionally, it shows that our model learns a common embedding space for multiple datasets.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5" name="Google Shape;365;p19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66" name="Google Shape;3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1550" y="1192725"/>
            <a:ext cx="3633800" cy="1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8425" y="3596625"/>
            <a:ext cx="4642408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6496" y="1357475"/>
            <a:ext cx="2884075" cy="3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"/>
          <p:cNvSpPr txBox="1"/>
          <p:nvPr/>
        </p:nvSpPr>
        <p:spPr>
          <a:xfrm>
            <a:off x="2044350" y="4535150"/>
            <a:ext cx="50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Diversity of motion classes among the selected dataset</a:t>
            </a:r>
            <a:endParaRPr>
              <a:solidFill>
                <a:srgbClr val="CC412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6"/>
    </mc:Choice>
    <mc:Fallback xmlns="">
      <p:transition spd="slow" advTm="9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/>
          <p:nvPr/>
        </p:nvSpPr>
        <p:spPr>
          <a:xfrm>
            <a:off x="180850" y="2827225"/>
            <a:ext cx="3730200" cy="15105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284563" y="2885300"/>
            <a:ext cx="3562200" cy="903600"/>
          </a:xfrm>
          <a:prstGeom prst="rect">
            <a:avLst/>
          </a:prstGeom>
          <a:noFill/>
          <a:ln w="1905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title"/>
          </p:nvPr>
        </p:nvSpPr>
        <p:spPr>
          <a:xfrm>
            <a:off x="314450" y="587450"/>
            <a:ext cx="9083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3D Pose Estimation - Results   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377" name="Google Shape;37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1125" y="949550"/>
            <a:ext cx="3910824" cy="37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0"/>
          <p:cNvSpPr txBox="1"/>
          <p:nvPr/>
        </p:nvSpPr>
        <p:spPr>
          <a:xfrm>
            <a:off x="592750" y="4639775"/>
            <a:ext cx="80745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latin typeface="Lato"/>
                <a:ea typeface="Lato"/>
                <a:cs typeface="Lato"/>
                <a:sym typeface="Lato"/>
              </a:rPr>
              <a:t>For PSS (Pose Structure  Score) the higher (↑) the better, and for MPJPE the lower (↓) the better. MPJPE here is abbreviated as MP.</a:t>
            </a:r>
            <a:endParaRPr sz="1200" i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4725" y="450150"/>
            <a:ext cx="1490381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259" y="3489750"/>
            <a:ext cx="3390828" cy="2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231" y="3024060"/>
            <a:ext cx="3260926" cy="19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239" y="4048939"/>
            <a:ext cx="2382484" cy="18361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0"/>
          <p:cNvSpPr/>
          <p:nvPr/>
        </p:nvSpPr>
        <p:spPr>
          <a:xfrm>
            <a:off x="344025" y="298437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370250" y="345872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739513" y="4009275"/>
            <a:ext cx="25059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1997875" y="3282200"/>
            <a:ext cx="135600" cy="1836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7" name="Google Shape;387;p20"/>
          <p:cNvCxnSpPr>
            <a:stCxn id="388" idx="1"/>
          </p:cNvCxnSpPr>
          <p:nvPr/>
        </p:nvCxnSpPr>
        <p:spPr>
          <a:xfrm rot="10800000">
            <a:off x="3772950" y="3773750"/>
            <a:ext cx="391200" cy="628200"/>
          </a:xfrm>
          <a:prstGeom prst="straightConnector1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8" name="Google Shape;388;p20"/>
          <p:cNvSpPr/>
          <p:nvPr/>
        </p:nvSpPr>
        <p:spPr>
          <a:xfrm>
            <a:off x="4164150" y="4337600"/>
            <a:ext cx="585900" cy="128700"/>
          </a:xfrm>
          <a:prstGeom prst="rect">
            <a:avLst/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1997875" y="3815600"/>
            <a:ext cx="135600" cy="1836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4164150" y="4490000"/>
            <a:ext cx="585900" cy="128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1" name="Google Shape;391;p20"/>
          <p:cNvCxnSpPr>
            <a:stCxn id="390" idx="1"/>
          </p:cNvCxnSpPr>
          <p:nvPr/>
        </p:nvCxnSpPr>
        <p:spPr>
          <a:xfrm rot="10800000">
            <a:off x="3072150" y="4363250"/>
            <a:ext cx="1092000" cy="1911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31"/>
    </mc:Choice>
    <mc:Fallback>
      <p:transition spd="slow" advTm="22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/>
          <p:nvPr/>
        </p:nvSpPr>
        <p:spPr>
          <a:xfrm>
            <a:off x="180850" y="2827225"/>
            <a:ext cx="3730200" cy="15105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284563" y="2885300"/>
            <a:ext cx="3562200" cy="903600"/>
          </a:xfrm>
          <a:prstGeom prst="rect">
            <a:avLst/>
          </a:prstGeom>
          <a:noFill/>
          <a:ln w="1905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title"/>
          </p:nvPr>
        </p:nvSpPr>
        <p:spPr>
          <a:xfrm>
            <a:off x="314450" y="587450"/>
            <a:ext cx="9083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3D Pose Estimation - Results   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377" name="Google Shape;37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1125" y="949550"/>
            <a:ext cx="3910824" cy="37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0"/>
          <p:cNvSpPr txBox="1"/>
          <p:nvPr/>
        </p:nvSpPr>
        <p:spPr>
          <a:xfrm>
            <a:off x="592750" y="4639775"/>
            <a:ext cx="80745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latin typeface="Lato"/>
                <a:ea typeface="Lato"/>
                <a:cs typeface="Lato"/>
                <a:sym typeface="Lato"/>
              </a:rPr>
              <a:t>For PSS (Pose Structure  Score) the higher (↑) the better, and for MPJPE the lower (↓) the better. MPJPE here is abbreviated as MP.</a:t>
            </a:r>
            <a:endParaRPr sz="1200" i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4725" y="450150"/>
            <a:ext cx="1490381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259" y="3489750"/>
            <a:ext cx="3390828" cy="2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231" y="3024060"/>
            <a:ext cx="3260926" cy="19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239" y="4048939"/>
            <a:ext cx="2382484" cy="18361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0"/>
          <p:cNvSpPr/>
          <p:nvPr/>
        </p:nvSpPr>
        <p:spPr>
          <a:xfrm>
            <a:off x="344025" y="298437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370250" y="3458725"/>
            <a:ext cx="34290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739513" y="4009275"/>
            <a:ext cx="2505900" cy="27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1997875" y="3282200"/>
            <a:ext cx="135600" cy="1836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7" name="Google Shape;387;p20"/>
          <p:cNvCxnSpPr>
            <a:stCxn id="388" idx="1"/>
          </p:cNvCxnSpPr>
          <p:nvPr/>
        </p:nvCxnSpPr>
        <p:spPr>
          <a:xfrm rot="10800000">
            <a:off x="3772950" y="3773750"/>
            <a:ext cx="391200" cy="628200"/>
          </a:xfrm>
          <a:prstGeom prst="straightConnector1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8" name="Google Shape;388;p20"/>
          <p:cNvSpPr/>
          <p:nvPr/>
        </p:nvSpPr>
        <p:spPr>
          <a:xfrm>
            <a:off x="4164150" y="4337600"/>
            <a:ext cx="585900" cy="128700"/>
          </a:xfrm>
          <a:prstGeom prst="rect">
            <a:avLst/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1997875" y="3815600"/>
            <a:ext cx="135600" cy="1836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4164150" y="4490000"/>
            <a:ext cx="585900" cy="128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1" name="Google Shape;391;p20"/>
          <p:cNvCxnSpPr>
            <a:stCxn id="390" idx="1"/>
          </p:cNvCxnSpPr>
          <p:nvPr/>
        </p:nvCxnSpPr>
        <p:spPr>
          <a:xfrm rot="10800000">
            <a:off x="3072150" y="4363250"/>
            <a:ext cx="1092000" cy="1911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5"/>
    </mc:Choice>
    <mc:Fallback xmlns="">
      <p:transition spd="slow" advTm="19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 txBox="1">
            <a:spLocks noGrp="1"/>
          </p:cNvSpPr>
          <p:nvPr>
            <p:ph type="body" idx="1"/>
          </p:nvPr>
        </p:nvSpPr>
        <p:spPr>
          <a:xfrm>
            <a:off x="233250" y="942425"/>
            <a:ext cx="8328000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AutoNum type="arabicPeriod"/>
            </a:pPr>
            <a:r>
              <a:rPr lang="en-US" sz="1200" b="1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Probabilistic Amodal Completion Framework</a:t>
            </a:r>
            <a:r>
              <a:rPr lang="en-US" sz="12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: disentangles the uncertainty inherent in unconstrained natural videos, and enables the application of effective self-supervised losses.</a:t>
            </a:r>
            <a:endParaRPr sz="12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marR="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AutoNum type="arabicPeriod"/>
            </a:pPr>
            <a:r>
              <a:rPr lang="en-US" sz="12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 Proposed model achieve cross-dataset adaptation for human motion representation.</a:t>
            </a:r>
            <a:endParaRPr sz="12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marR="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AutoNum type="arabicPeriod"/>
            </a:pPr>
            <a:r>
              <a:rPr lang="en-US" sz="12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State-of-the-art results on tasks such as pose estimation, particularly on datasets not seen during training, substantiates our model’s generalizability and robustness.</a:t>
            </a:r>
            <a:endParaRPr sz="12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97" name="Google Shape;397;p21"/>
          <p:cNvSpPr txBox="1">
            <a:spLocks noGrp="1"/>
          </p:cNvSpPr>
          <p:nvPr>
            <p:ph type="title"/>
          </p:nvPr>
        </p:nvSpPr>
        <p:spPr>
          <a:xfrm>
            <a:off x="266850" y="530381"/>
            <a:ext cx="8378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Summary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398" name="Google Shape;39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250" y="3080849"/>
            <a:ext cx="3167474" cy="14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6225" y="3080850"/>
            <a:ext cx="5231599" cy="1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4"/>
    </mc:Choice>
    <mc:Fallback xmlns="">
      <p:transition spd="slow" advTm="20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FFFFFF"/>
                </a:solidFill>
              </a:rPr>
              <a:t>Thank You</a:t>
            </a:r>
            <a:endParaRPr sz="40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</a:rPr>
              <a:t>Unsupervised Cross-Dataset Adaptation via Probabilistic </a:t>
            </a:r>
            <a:r>
              <a:rPr lang="en-US" sz="2400" dirty="0" err="1">
                <a:solidFill>
                  <a:schemeClr val="accent5"/>
                </a:solidFill>
              </a:rPr>
              <a:t>Amodal</a:t>
            </a:r>
            <a:r>
              <a:rPr lang="en-US" sz="2400" dirty="0">
                <a:solidFill>
                  <a:schemeClr val="accent5"/>
                </a:solidFill>
              </a:rPr>
              <a:t> 3D Human Pose Completion</a:t>
            </a:r>
            <a:endParaRPr sz="2400" dirty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rgbClr val="C3FF3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</a:rPr>
              <a:t>More results and figures on our </a:t>
            </a:r>
            <a:r>
              <a:rPr lang="en-US" sz="2400" dirty="0" smtClean="0">
                <a:solidFill>
                  <a:schemeClr val="lt1"/>
                </a:solidFill>
              </a:rPr>
              <a:t>poster.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47672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260972" y="571312"/>
            <a:ext cx="8378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Motivation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1"/>
          </p:nvPr>
        </p:nvSpPr>
        <p:spPr>
          <a:xfrm>
            <a:off x="129325" y="1095217"/>
            <a:ext cx="8770500" cy="18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Char char="▪"/>
            </a:pPr>
            <a:r>
              <a:rPr lang="en-US" sz="1200" dirty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Performance of 3D pose estimation approaches highly relies on availability of annotated training samples.. </a:t>
            </a:r>
            <a:endParaRPr sz="1200" dirty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marR="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Char char="▪"/>
            </a:pPr>
            <a:r>
              <a:rPr lang="en-US" sz="1200" dirty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These approaches are prone to  failure in presence of occlusions, view-point variations and camera motion. Secondly, performance does not generalize across </a:t>
            </a:r>
            <a:r>
              <a:rPr lang="en-US" sz="1200" dirty="0" smtClea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in-the-wild </a:t>
            </a:r>
            <a:r>
              <a:rPr lang="en-US" sz="1200" dirty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datasets.</a:t>
            </a:r>
            <a:endParaRPr sz="1200" dirty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marR="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Char char="▪"/>
            </a:pPr>
            <a:r>
              <a:rPr lang="en-US" sz="1200" dirty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Prior works [14, 39] demonstrate good performance on pose estimation but are unable to handle uncertainty in natural videography.</a:t>
            </a:r>
            <a:endParaRPr sz="1200" dirty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2067325" y="4569700"/>
            <a:ext cx="5880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latin typeface="Arvo"/>
                <a:ea typeface="Arvo"/>
                <a:cs typeface="Arvo"/>
                <a:sym typeface="Arvo"/>
              </a:rPr>
              <a:t>Rogez, et al. “Lcr-net++: Multi-person 2d and 3d pose detection in natural images”, CVPR 2017</a:t>
            </a:r>
            <a:endParaRPr sz="11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275" y="2911513"/>
            <a:ext cx="3546175" cy="15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5377450" y="3069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vo"/>
                <a:ea typeface="Arvo"/>
                <a:cs typeface="Arvo"/>
                <a:sym typeface="Arvo"/>
              </a:rPr>
              <a:t>In contrast to deterministic methods such as LCR++ [43], our probabilistic model generates multiple plausible pose sequences.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7"/>
    </mc:Choice>
    <mc:Fallback xmlns="">
      <p:transition spd="slow" advTm="18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66850" y="591731"/>
            <a:ext cx="8378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Our Approach - What’s new ?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81600" y="961625"/>
            <a:ext cx="89808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vo"/>
              <a:buChar char="●"/>
            </a:pPr>
            <a:r>
              <a:rPr lang="en-US" sz="1200" dirty="0">
                <a:latin typeface="Arvo"/>
                <a:ea typeface="Arvo"/>
                <a:cs typeface="Arvo"/>
                <a:sym typeface="Arvo"/>
              </a:rPr>
              <a:t>We propose a novel </a:t>
            </a:r>
            <a:r>
              <a:rPr lang="en-US" sz="1200" b="1" dirty="0">
                <a:latin typeface="Arvo"/>
                <a:ea typeface="Arvo"/>
                <a:cs typeface="Arvo"/>
                <a:sym typeface="Arvo"/>
              </a:rPr>
              <a:t>probabilistic </a:t>
            </a:r>
            <a:r>
              <a:rPr lang="en-US" sz="1200" b="1" dirty="0" err="1">
                <a:latin typeface="Arvo"/>
                <a:ea typeface="Arvo"/>
                <a:cs typeface="Arvo"/>
                <a:sym typeface="Arvo"/>
              </a:rPr>
              <a:t>amodal</a:t>
            </a:r>
            <a:r>
              <a:rPr lang="en-US" sz="1200" b="1" dirty="0">
                <a:latin typeface="Arvo"/>
                <a:ea typeface="Arvo"/>
                <a:cs typeface="Arvo"/>
                <a:sym typeface="Arvo"/>
              </a:rPr>
              <a:t> pose completion framework</a:t>
            </a:r>
            <a:r>
              <a:rPr lang="en-US" sz="1200" dirty="0">
                <a:latin typeface="Arvo"/>
                <a:ea typeface="Arvo"/>
                <a:cs typeface="Arvo"/>
                <a:sym typeface="Arvo"/>
              </a:rPr>
              <a:t> to enable generation of multiple plausible pose-filling outcomes.</a:t>
            </a:r>
            <a:endParaRPr sz="1200" dirty="0">
              <a:latin typeface="Arvo"/>
              <a:ea typeface="Arvo"/>
              <a:cs typeface="Arvo"/>
              <a:sym typeface="Arvo"/>
            </a:endParaRPr>
          </a:p>
          <a:p>
            <a:pPr marL="457200" lvl="0" indent="-304800" algn="l" rtl="0">
              <a:lnSpc>
                <a:spcPct val="112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vo"/>
              <a:buChar char="●"/>
            </a:pPr>
            <a:r>
              <a:rPr lang="en-US" sz="1200" dirty="0" smtClean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We realize </a:t>
            </a:r>
            <a:r>
              <a:rPr lang="en-US" sz="1200" b="1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cross-dataset transfer of motion representation</a:t>
            </a:r>
            <a:r>
              <a:rPr lang="en-US" sz="12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to unconstrained and unannotated </a:t>
            </a:r>
            <a:r>
              <a:rPr lang="en-US" sz="1200" dirty="0" smtClean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video-clips through effective use of self-supervision.</a:t>
            </a:r>
            <a:endParaRPr sz="1200" i="1"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8615825" y="4167625"/>
            <a:ext cx="404400" cy="4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5575" y="2296825"/>
            <a:ext cx="6605700" cy="21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2"/>
    </mc:Choice>
    <mc:Fallback xmlns="">
      <p:transition spd="slow" advTm="17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>
            <a:spLocks noGrp="1"/>
          </p:cNvSpPr>
          <p:nvPr>
            <p:ph type="body" idx="1"/>
          </p:nvPr>
        </p:nvSpPr>
        <p:spPr>
          <a:xfrm>
            <a:off x="342950" y="1375619"/>
            <a:ext cx="8321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189350" y="517425"/>
            <a:ext cx="8780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Train a view-invariant pose embedding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5">
            <a:alphaModFix/>
          </a:blip>
          <a:srcRect r="75031"/>
          <a:stretch/>
        </p:blipFill>
        <p:spPr>
          <a:xfrm>
            <a:off x="1254625" y="1472025"/>
            <a:ext cx="1668101" cy="2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/>
          <p:nvPr/>
        </p:nvSpPr>
        <p:spPr>
          <a:xfrm rot="-5400000">
            <a:off x="1977225" y="3092725"/>
            <a:ext cx="222900" cy="16221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1379325" y="4015225"/>
            <a:ext cx="73737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Disentangles difficulties of modeling global position, camera-view and joint-location with respect to a single pelvis root.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0"/>
          <p:cNvPicPr preferRelativeResize="0"/>
          <p:nvPr/>
        </p:nvPicPr>
        <p:blipFill rotWithShape="1">
          <a:blip r:embed="rId5">
            <a:alphaModFix amt="18000"/>
          </a:blip>
          <a:srcRect l="25121"/>
          <a:stretch/>
        </p:blipFill>
        <p:spPr>
          <a:xfrm>
            <a:off x="2954022" y="1472025"/>
            <a:ext cx="5002400" cy="2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2"/>
    </mc:Choice>
    <mc:Fallback xmlns="">
      <p:transition spd="slow" advTm="6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body" idx="1"/>
          </p:nvPr>
        </p:nvSpPr>
        <p:spPr>
          <a:xfrm>
            <a:off x="342950" y="1375619"/>
            <a:ext cx="8321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189350" y="517425"/>
            <a:ext cx="8894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Random Unconstrained Video Augmentations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5">
            <a:alphaModFix/>
          </a:blip>
          <a:srcRect l="25781" r="49125"/>
          <a:stretch/>
        </p:blipFill>
        <p:spPr>
          <a:xfrm>
            <a:off x="2954025" y="1491850"/>
            <a:ext cx="1676400" cy="2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1"/>
          <p:cNvSpPr/>
          <p:nvPr/>
        </p:nvSpPr>
        <p:spPr>
          <a:xfrm rot="-5400000">
            <a:off x="3653625" y="3092725"/>
            <a:ext cx="222900" cy="16221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"/>
          <p:cNvSpPr txBox="1"/>
          <p:nvPr/>
        </p:nvSpPr>
        <p:spPr>
          <a:xfrm>
            <a:off x="574700" y="4055925"/>
            <a:ext cx="84486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Simulate diverse natural videography 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found in in-the-wild videos 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by performing smooth scale, focus variations, time variations are also incorporated with fast and slow camera movements.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11"/>
          <p:cNvPicPr preferRelativeResize="0"/>
          <p:nvPr/>
        </p:nvPicPr>
        <p:blipFill rotWithShape="1">
          <a:blip r:embed="rId5">
            <a:alphaModFix amt="26000"/>
          </a:blip>
          <a:srcRect l="-504" t="1560" r="75410" b="-1560"/>
          <a:stretch/>
        </p:blipFill>
        <p:spPr>
          <a:xfrm>
            <a:off x="1223325" y="1542925"/>
            <a:ext cx="1676400" cy="2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5">
            <a:alphaModFix amt="18000"/>
          </a:blip>
          <a:srcRect l="50354"/>
          <a:stretch/>
        </p:blipFill>
        <p:spPr>
          <a:xfrm>
            <a:off x="4576125" y="1491850"/>
            <a:ext cx="3316425" cy="2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7"/>
    </mc:Choice>
    <mc:Fallback xmlns="">
      <p:transition spd="slow" advTm="7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body" idx="1"/>
          </p:nvPr>
        </p:nvSpPr>
        <p:spPr>
          <a:xfrm>
            <a:off x="342950" y="1375619"/>
            <a:ext cx="8321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>
            <a:spLocks noGrp="1"/>
          </p:cNvSpPr>
          <p:nvPr>
            <p:ph type="title"/>
          </p:nvPr>
        </p:nvSpPr>
        <p:spPr>
          <a:xfrm>
            <a:off x="189350" y="517425"/>
            <a:ext cx="8894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Probabilistic Video Motion embedding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253" name="Google Shape;253;p12"/>
          <p:cNvPicPr preferRelativeResize="0"/>
          <p:nvPr/>
        </p:nvPicPr>
        <p:blipFill rotWithShape="1">
          <a:blip r:embed="rId5">
            <a:alphaModFix amt="45000"/>
          </a:blip>
          <a:srcRect l="25781" r="49125"/>
          <a:stretch/>
        </p:blipFill>
        <p:spPr>
          <a:xfrm>
            <a:off x="2954025" y="1491850"/>
            <a:ext cx="1676400" cy="2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/>
          <p:nvPr/>
        </p:nvSpPr>
        <p:spPr>
          <a:xfrm rot="-5400000">
            <a:off x="6123875" y="2182025"/>
            <a:ext cx="222900" cy="3264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"/>
          <p:cNvSpPr txBox="1"/>
          <p:nvPr/>
        </p:nvSpPr>
        <p:spPr>
          <a:xfrm>
            <a:off x="574700" y="4055925"/>
            <a:ext cx="84486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Add random factor to Bi-LSTM feature embedding to model the uncertainty in partially visible frames.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6" name="Google Shape;256;p12"/>
          <p:cNvPicPr preferRelativeResize="0"/>
          <p:nvPr/>
        </p:nvPicPr>
        <p:blipFill rotWithShape="1">
          <a:blip r:embed="rId5">
            <a:alphaModFix amt="26000"/>
          </a:blip>
          <a:srcRect l="-504" t="1560" r="75410" b="-1560"/>
          <a:stretch/>
        </p:blipFill>
        <p:spPr>
          <a:xfrm>
            <a:off x="1223325" y="1542925"/>
            <a:ext cx="1676400" cy="2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2"/>
          <p:cNvPicPr preferRelativeResize="0"/>
          <p:nvPr/>
        </p:nvPicPr>
        <p:blipFill rotWithShape="1">
          <a:blip r:embed="rId5">
            <a:alphaModFix/>
          </a:blip>
          <a:srcRect l="50354"/>
          <a:stretch/>
        </p:blipFill>
        <p:spPr>
          <a:xfrm>
            <a:off x="4576125" y="1491850"/>
            <a:ext cx="3316425" cy="2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4"/>
    </mc:Choice>
    <mc:Fallback xmlns="">
      <p:transition spd="slow" advTm="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628650" y="306119"/>
            <a:ext cx="78867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Dataset Selection + Pretraining</a:t>
            </a:r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1500750" y="3063375"/>
            <a:ext cx="6689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61C00"/>
                </a:solidFill>
                <a:latin typeface="Lato"/>
                <a:ea typeface="Lato"/>
                <a:cs typeface="Lato"/>
                <a:sym typeface="Lato"/>
              </a:rPr>
              <a:t>Dataset chosen with maximum diversity and dynamics in human motion sequence</a:t>
            </a:r>
            <a:endParaRPr>
              <a:solidFill>
                <a:srgbClr val="A61C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 l="1205" t="5482"/>
          <a:stretch/>
        </p:blipFill>
        <p:spPr>
          <a:xfrm>
            <a:off x="1664598" y="1395060"/>
            <a:ext cx="5762501" cy="14940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314450" y="587456"/>
            <a:ext cx="8378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FF"/>
                </a:solidFill>
              </a:rPr>
              <a:t>Training Phase-1 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8354250" y="3940975"/>
            <a:ext cx="418200" cy="4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575" y="2090094"/>
            <a:ext cx="664334" cy="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 rotWithShape="1">
          <a:blip r:embed="rId6">
            <a:alphaModFix/>
          </a:blip>
          <a:srcRect t="9264"/>
          <a:stretch/>
        </p:blipFill>
        <p:spPr>
          <a:xfrm>
            <a:off x="1043821" y="2090088"/>
            <a:ext cx="4103176" cy="25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 txBox="1"/>
          <p:nvPr/>
        </p:nvSpPr>
        <p:spPr>
          <a:xfrm>
            <a:off x="139800" y="1033200"/>
            <a:ext cx="55836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The parameters of </a:t>
            </a:r>
            <a:r>
              <a:rPr lang="en-US" dirty="0" smtClean="0">
                <a:latin typeface="Lato"/>
                <a:ea typeface="Lato"/>
                <a:cs typeface="Lato"/>
                <a:sym typeface="Lato"/>
              </a:rPr>
              <a:t>Motion encoder ME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dirty="0" smtClean="0">
                <a:latin typeface="Lato"/>
                <a:ea typeface="Lato"/>
                <a:cs typeface="Lato"/>
                <a:sym typeface="Lato"/>
              </a:rPr>
              <a:t>Motion Decoder MD 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-US" dirty="0" smtClean="0">
                <a:latin typeface="Lato"/>
                <a:ea typeface="Lato"/>
                <a:cs typeface="Lato"/>
                <a:sym typeface="Lato"/>
              </a:rPr>
              <a:t>Project layer N 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are first trained using samples from both                and                      enforcing loss only for the visible time-steps.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7">
            <a:alphaModFix/>
          </a:blip>
          <a:srcRect l="50354"/>
          <a:stretch/>
        </p:blipFill>
        <p:spPr>
          <a:xfrm>
            <a:off x="928900" y="2589413"/>
            <a:ext cx="3316425" cy="2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4966" y="825678"/>
            <a:ext cx="2802965" cy="15723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9">
            <a:alphaModFix/>
          </a:blip>
          <a:srcRect l="14544"/>
          <a:stretch/>
        </p:blipFill>
        <p:spPr>
          <a:xfrm>
            <a:off x="4594673" y="1357329"/>
            <a:ext cx="459164" cy="2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68583" y="1357328"/>
            <a:ext cx="684875" cy="2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"/>
    </mc:Choice>
    <mc:Fallback xmlns="">
      <p:transition spd="slow" advTm="4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>
            <a:off x="628650" y="306119"/>
            <a:ext cx="78867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Training Phase-2</a:t>
            </a:r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ldNum" idx="12"/>
          </p:nvPr>
        </p:nvSpPr>
        <p:spPr>
          <a:xfrm>
            <a:off x="7611532" y="4767263"/>
            <a:ext cx="9039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88" name="Google Shape;2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927" y="2026103"/>
            <a:ext cx="3060100" cy="28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5701" y="514143"/>
            <a:ext cx="2802965" cy="15723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0" name="Google Shape;290;p15"/>
          <p:cNvPicPr preferRelativeResize="0"/>
          <p:nvPr/>
        </p:nvPicPr>
        <p:blipFill rotWithShape="1">
          <a:blip r:embed="rId7">
            <a:alphaModFix/>
          </a:blip>
          <a:srcRect l="50354"/>
          <a:stretch/>
        </p:blipFill>
        <p:spPr>
          <a:xfrm>
            <a:off x="5199000" y="2607463"/>
            <a:ext cx="3316425" cy="2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249375" y="1265575"/>
            <a:ext cx="5438700" cy="20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N, MD are fine-tuned along with the newly introduced discriminator 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-US" dirty="0" smtClean="0"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using an adversarial training given in Algorithm below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482" y="1572988"/>
            <a:ext cx="323768" cy="18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7"/>
    </mc:Choice>
    <mc:Fallback xmlns="">
      <p:transition spd="slow" advTm="4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IISc-SERC-v2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1193</Words>
  <Application>Microsoft Office PowerPoint</Application>
  <PresentationFormat>On-screen Show (16:9)</PresentationFormat>
  <Paragraphs>100</Paragraphs>
  <Slides>17</Slides>
  <Notes>17</Notes>
  <HiddenSlides>2</HiddenSlides>
  <MMClips>16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Cousine</vt:lpstr>
      <vt:lpstr>Noto Sans Symbols</vt:lpstr>
      <vt:lpstr>Arvo</vt:lpstr>
      <vt:lpstr>Lato</vt:lpstr>
      <vt:lpstr>Calibri</vt:lpstr>
      <vt:lpstr>Courier New</vt:lpstr>
      <vt:lpstr>Economica</vt:lpstr>
      <vt:lpstr>IISc-SERC-v2</vt:lpstr>
      <vt:lpstr>Unsupervised Cross-Dataset Adaptation via Probabilistic Amodal 3D Human Pose Completion</vt:lpstr>
      <vt:lpstr>Motivation</vt:lpstr>
      <vt:lpstr>Our Approach - What’s new ?</vt:lpstr>
      <vt:lpstr>Train a view-invariant pose embedding</vt:lpstr>
      <vt:lpstr>Random Unconstrained Video Augmentations</vt:lpstr>
      <vt:lpstr>Probabilistic Video Motion embedding</vt:lpstr>
      <vt:lpstr>Dataset Selection + Pretraining</vt:lpstr>
      <vt:lpstr>Training Phase-1 </vt:lpstr>
      <vt:lpstr>Training Phase-2</vt:lpstr>
      <vt:lpstr>Self-Supervision Losses</vt:lpstr>
      <vt:lpstr>Training Phase-3: Cross-Dataset Adaptation</vt:lpstr>
      <vt:lpstr>Qualitative Results (MADS + Youtube)</vt:lpstr>
      <vt:lpstr>Qualitative Results (MADS + Youtube)</vt:lpstr>
      <vt:lpstr>3D Pose Estimation - Results   </vt:lpstr>
      <vt:lpstr>3D Pose Estimation - Results   </vt:lpstr>
      <vt:lpstr>Summary</vt:lpstr>
      <vt:lpstr>Thank You  Unsupervised Cross-Dataset Adaptation via Probabilistic Amodal 3D Human Pose Completion  More results and figures on our poster.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Cross-Dataset Adaptation via Probabilistic Amodal 3D Human Pose Completion</dc:title>
  <dc:creator>Jay Patravali</dc:creator>
  <cp:lastModifiedBy>Jay Patravali</cp:lastModifiedBy>
  <cp:revision>21</cp:revision>
  <dcterms:modified xsi:type="dcterms:W3CDTF">2020-02-26T04:31:19Z</dcterms:modified>
</cp:coreProperties>
</file>