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48" r:id="rId2"/>
    <p:sldId id="387" r:id="rId3"/>
    <p:sldId id="402" r:id="rId4"/>
    <p:sldId id="403" r:id="rId5"/>
    <p:sldId id="388" r:id="rId6"/>
    <p:sldId id="423" r:id="rId7"/>
    <p:sldId id="422" r:id="rId8"/>
    <p:sldId id="413" r:id="rId9"/>
    <p:sldId id="408" r:id="rId10"/>
    <p:sldId id="399" r:id="rId11"/>
    <p:sldId id="400" r:id="rId12"/>
    <p:sldId id="416" r:id="rId13"/>
    <p:sldId id="419" r:id="rId14"/>
    <p:sldId id="420" r:id="rId15"/>
    <p:sldId id="386" r:id="rId16"/>
    <p:sldId id="3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262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2" autoAdjust="0"/>
    <p:restoredTop sz="94843" autoAdjust="0"/>
  </p:normalViewPr>
  <p:slideViewPr>
    <p:cSldViewPr snapToGrid="0" snapToObjects="1">
      <p:cViewPr varScale="1">
        <p:scale>
          <a:sx n="67" d="100"/>
          <a:sy n="67" d="100"/>
        </p:scale>
        <p:origin x="26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2846C-82D2-4316-86F3-85CAB8C53A8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C8C92-9D10-4FB5-81F1-53FF4C10A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3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C8C92-9D10-4FB5-81F1-53FF4C10A0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2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C8C92-9D10-4FB5-81F1-53FF4C10A0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55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C8C92-9D10-4FB5-81F1-53FF4C10A0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9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ingle Corner Rectangle 14"/>
          <p:cNvSpPr/>
          <p:nvPr userDrawn="1"/>
        </p:nvSpPr>
        <p:spPr>
          <a:xfrm>
            <a:off x="0" y="6190075"/>
            <a:ext cx="8184444" cy="667925"/>
          </a:xfrm>
          <a:prstGeom prst="round1Rect">
            <a:avLst/>
          </a:prstGeom>
          <a:solidFill>
            <a:srgbClr val="610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132233" y="6743699"/>
            <a:ext cx="601133" cy="114300"/>
          </a:xfrm>
          <a:prstGeom prst="rect">
            <a:avLst/>
          </a:prstGeom>
          <a:solidFill>
            <a:srgbClr val="610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MU_logo_horiz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2" y="6310981"/>
            <a:ext cx="5343407" cy="480624"/>
          </a:xfrm>
          <a:prstGeom prst="rect">
            <a:avLst/>
          </a:prstGeom>
        </p:spPr>
      </p:pic>
      <p:sp>
        <p:nvSpPr>
          <p:cNvPr id="16" name="Round Single Corner Rectangle 15"/>
          <p:cNvSpPr/>
          <p:nvPr userDrawn="1"/>
        </p:nvSpPr>
        <p:spPr>
          <a:xfrm flipH="1">
            <a:off x="8692442" y="6190074"/>
            <a:ext cx="451558" cy="667925"/>
          </a:xfrm>
          <a:prstGeom prst="round1Rect">
            <a:avLst/>
          </a:prstGeom>
          <a:solidFill>
            <a:srgbClr val="610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0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4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9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2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0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3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4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5273-A824-2341-9FCF-392202A07C6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19519-41AB-8047-AB4E-5C2567C3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5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fld id="{19C65273-A824-2341-9FCF-392202A07C6A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40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fld id="{F4819519-41AB-8047-AB4E-5C2567C36E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RI_no text_small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96" y="6247964"/>
            <a:ext cx="436504" cy="4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lang="en-US" sz="4400" b="0" i="0" kern="1200" dirty="0" smtClean="0">
          <a:solidFill>
            <a:schemeClr val="tx1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039" y="988519"/>
            <a:ext cx="8698832" cy="166717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Finding Better Wide-Baseline Stereo Solutions using Feature </a:t>
            </a:r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83470" y="2280531"/>
            <a:ext cx="6400800" cy="17526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Helvetica Neue Ligh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Helvetica Neue Light"/>
                <a:cs typeface="Arial" panose="020B0604020202020204" pitchFamily="34" charset="0"/>
              </a:rPr>
              <a:t>                          </a:t>
            </a:r>
          </a:p>
          <a:p>
            <a:pPr marL="0" indent="0">
              <a:buNone/>
            </a:pPr>
            <a:endParaRPr lang="en-US" sz="2400" dirty="0" smtClean="0">
              <a:latin typeface="Helvetica Neue Ligh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000" dirty="0" smtClean="0">
                <a:solidFill>
                  <a:schemeClr val="tx1"/>
                </a:solidFill>
                <a:latin typeface="Helvetica Neue Light"/>
                <a:cs typeface="Arial" panose="020B0604020202020204" pitchFamily="34" charset="0"/>
              </a:rPr>
              <a:t>Stephen </a:t>
            </a:r>
            <a:r>
              <a:rPr lang="en-US" sz="5000" dirty="0" err="1" smtClean="0">
                <a:solidFill>
                  <a:schemeClr val="tx1"/>
                </a:solidFill>
                <a:latin typeface="Helvetica Neue Light"/>
                <a:cs typeface="Arial" panose="020B0604020202020204" pitchFamily="34" charset="0"/>
              </a:rPr>
              <a:t>Nuske</a:t>
            </a:r>
            <a:r>
              <a:rPr lang="en-US" sz="5000" dirty="0" smtClean="0">
                <a:solidFill>
                  <a:schemeClr val="tx1"/>
                </a:solidFill>
                <a:latin typeface="Helvetica Neue Light"/>
                <a:cs typeface="Arial" panose="020B0604020202020204" pitchFamily="34" charset="0"/>
              </a:rPr>
              <a:t>, Jay </a:t>
            </a:r>
            <a:r>
              <a:rPr lang="en-US" sz="5000" dirty="0" err="1" smtClean="0">
                <a:solidFill>
                  <a:schemeClr val="tx1"/>
                </a:solidFill>
                <a:latin typeface="Helvetica Neue Light"/>
                <a:cs typeface="Arial" panose="020B0604020202020204" pitchFamily="34" charset="0"/>
              </a:rPr>
              <a:t>Patravali</a:t>
            </a:r>
            <a:r>
              <a:rPr lang="en-US" sz="5000" baseline="30000" dirty="0">
                <a:solidFill>
                  <a:schemeClr val="tx1"/>
                </a:solidFill>
                <a:cs typeface="Arial" panose="020B0604020202020204" pitchFamily="34" charset="0"/>
              </a:rPr>
              <a:t>*</a:t>
            </a:r>
            <a:endParaRPr lang="en-US" sz="5000" dirty="0" smtClean="0">
              <a:solidFill>
                <a:schemeClr val="tx1"/>
              </a:solidFill>
              <a:latin typeface="Helvetica Neue Ligh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 Neue Ligh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76454"/>
            <a:ext cx="5821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 Light"/>
              </a:rPr>
              <a:t>*Work done while at the Robotics Institute, Carnegie Mellon University. </a:t>
            </a:r>
            <a:endParaRPr lang="en-US" sz="1400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59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61" y="274638"/>
            <a:ext cx="87436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Hypothesis Evaluation and Accuracy score for a million iterations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33" y="2228169"/>
            <a:ext cx="4009117" cy="308671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9" y="2307832"/>
            <a:ext cx="3850186" cy="2970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2533" y="1784612"/>
            <a:ext cx="665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</a:rPr>
              <a:t>     RANSAC  		     			UNIQSAC</a:t>
            </a:r>
            <a:endParaRPr lang="en-US" sz="2800" dirty="0">
              <a:latin typeface="Helvetica Neue Light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96956" y="5458337"/>
            <a:ext cx="4308324" cy="1171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 Neue Light"/>
              </a:rPr>
              <a:t>Traditional approach</a:t>
            </a:r>
          </a:p>
          <a:p>
            <a:r>
              <a:rPr lang="en-US" sz="1800" dirty="0" smtClean="0">
                <a:latin typeface="Helvetica Neue Light"/>
              </a:rPr>
              <a:t>Evaluate by size of consensus set</a:t>
            </a:r>
          </a:p>
          <a:p>
            <a:pPr lvl="1"/>
            <a:endParaRPr lang="en-US" sz="1800" dirty="0" smtClean="0">
              <a:latin typeface="Helvetica Neue Light"/>
            </a:endParaRPr>
          </a:p>
          <a:p>
            <a:pPr marL="457200" lvl="1" indent="0">
              <a:buFont typeface="Arial"/>
              <a:buNone/>
            </a:pPr>
            <a:endParaRPr lang="en-US" sz="1800" dirty="0" smtClean="0">
              <a:latin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9546" y="54583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Helvetica Neue Light"/>
              </a:rPr>
              <a:t>Our </a:t>
            </a:r>
            <a:r>
              <a:rPr lang="en-US" dirty="0" smtClean="0">
                <a:latin typeface="Helvetica Neue Light"/>
              </a:rPr>
              <a:t>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Compute </a:t>
            </a:r>
            <a:r>
              <a:rPr lang="en-US" dirty="0">
                <a:latin typeface="Helvetica Neue Light"/>
              </a:rPr>
              <a:t>sum of feature uniqueness weights in consensus set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42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61" y="274638"/>
            <a:ext cx="87436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Hypothesis Evaluation and Accuracy score for a million iterations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33" y="2228169"/>
            <a:ext cx="4009117" cy="308671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9" y="2307832"/>
            <a:ext cx="3850186" cy="2970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2533" y="1784612"/>
            <a:ext cx="665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</a:rPr>
              <a:t>  RANSAC  						UNIQSAC</a:t>
            </a:r>
            <a:endParaRPr lang="en-US" sz="2800" dirty="0">
              <a:latin typeface="Helvetica Neue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51932" y="4379494"/>
            <a:ext cx="1233784" cy="40688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2476" y="3385877"/>
            <a:ext cx="707394" cy="28365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18813" y="3844302"/>
            <a:ext cx="902417" cy="28365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221231" y="4182614"/>
            <a:ext cx="599390" cy="1251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982752" y="4134488"/>
            <a:ext cx="699954" cy="1338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13377" y="5473275"/>
            <a:ext cx="545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Inaccuracies                                              Linear Correlation</a:t>
            </a:r>
          </a:p>
        </p:txBody>
      </p:sp>
    </p:spTree>
    <p:extLst>
      <p:ext uri="{BB962C8B-B14F-4D97-AF65-F5344CB8AC3E}">
        <p14:creationId xmlns:p14="http://schemas.microsoft.com/office/powerpoint/2010/main" val="199277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Similarly, for Wide-baseline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Grape Dataset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52" y="2359555"/>
            <a:ext cx="3012288" cy="3766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08" y="2359556"/>
            <a:ext cx="3012288" cy="37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Stereo: </a:t>
            </a:r>
            <a:r>
              <a:rPr lang="en-US" dirty="0"/>
              <a:t>Uniqueness Example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Sorghum Field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19" y="2314191"/>
            <a:ext cx="3053191" cy="381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28" y="2314191"/>
            <a:ext cx="3053191" cy="38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Uniqueness Example </a:t>
            </a:r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Apple Orchard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84" y="2398052"/>
            <a:ext cx="2976768" cy="3361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98052"/>
            <a:ext cx="3004064" cy="33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33" y="136297"/>
            <a:ext cx="8291581" cy="1741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Wide-Baseline Stereo Estimation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1k Iterations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42" r="525"/>
          <a:stretch/>
        </p:blipFill>
        <p:spPr>
          <a:xfrm>
            <a:off x="445532" y="2148184"/>
            <a:ext cx="3767708" cy="3093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66" y="2106134"/>
            <a:ext cx="3805532" cy="319047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3133" y="5239549"/>
            <a:ext cx="87524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4400" b="0" i="0" kern="1200" dirty="0" smtClean="0">
                <a:solidFill>
                  <a:schemeClr val="tx1"/>
                </a:solidFill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sz="3600" dirty="0" smtClean="0"/>
              <a:t>Grape                     Sorghum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533" y="5155872"/>
            <a:ext cx="87524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4400" b="0" i="0" kern="1200" dirty="0" smtClean="0">
                <a:solidFill>
                  <a:schemeClr val="tx1"/>
                </a:solidFill>
                <a:latin typeface="Helvetica Neue Light"/>
                <a:ea typeface="+mj-ea"/>
                <a:cs typeface="Helvetica Neue Light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813" y="6143060"/>
            <a:ext cx="8360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acquire the most </a:t>
            </a:r>
            <a:r>
              <a:rPr lang="en-US" i="1" dirty="0"/>
              <a:t>accurate </a:t>
            </a:r>
            <a:r>
              <a:rPr lang="en-US" dirty="0"/>
              <a:t>and</a:t>
            </a:r>
            <a:r>
              <a:rPr lang="en-US" i="1" dirty="0"/>
              <a:t> time-efficient </a:t>
            </a:r>
            <a:r>
              <a:rPr lang="en-US" dirty="0"/>
              <a:t>estimates while operating at very low inlier ratios (&lt; 9%).</a:t>
            </a:r>
          </a:p>
        </p:txBody>
      </p:sp>
    </p:spTree>
    <p:extLst>
      <p:ext uri="{BB962C8B-B14F-4D97-AF65-F5344CB8AC3E}">
        <p14:creationId xmlns:p14="http://schemas.microsoft.com/office/powerpoint/2010/main" val="2850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2067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7245" y="6122349"/>
            <a:ext cx="4193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Helvetica Neue Light"/>
              </a:rPr>
              <a:t>Contact: </a:t>
            </a:r>
            <a:r>
              <a:rPr lang="en-US" sz="2400" dirty="0" smtClean="0">
                <a:latin typeface="Helvetica Neue Light"/>
              </a:rPr>
              <a:t>stnuske@gmail.com</a:t>
            </a:r>
            <a:endParaRPr lang="en-US" sz="2400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70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6574" y="898713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 smtClean="0">
                    <a:latin typeface="Helvetica Neue Light"/>
                  </a:rPr>
                  <a:t>Computing geometry between wide-baseline image pairs is difficult.</a:t>
                </a:r>
              </a:p>
              <a:p>
                <a:r>
                  <a:rPr lang="en-US" sz="2400" dirty="0" smtClean="0">
                    <a:latin typeface="Helvetica Neue Light"/>
                  </a:rPr>
                  <a:t>Fraction </a:t>
                </a:r>
                <a:r>
                  <a:rPr lang="en-US" sz="2400" dirty="0">
                    <a:latin typeface="Helvetica Neue Light"/>
                  </a:rPr>
                  <a:t>of inliers from a set of matched correspondence is very </a:t>
                </a:r>
                <a:r>
                  <a:rPr lang="en-US" sz="2400" dirty="0" smtClean="0">
                    <a:latin typeface="Helvetica Neue Light"/>
                  </a:rPr>
                  <a:t>small </a:t>
                </a:r>
                <a:r>
                  <a:rPr lang="en-US" sz="2400" dirty="0">
                    <a:latin typeface="Helvetica Neue Light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>
                    <a:latin typeface="Helvetica Neue Light"/>
                  </a:rPr>
                  <a:t>10</a:t>
                </a:r>
                <a:r>
                  <a:rPr lang="en-US" sz="2400" dirty="0" smtClean="0">
                    <a:latin typeface="Helvetica Neue Light"/>
                  </a:rPr>
                  <a:t>%).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sz="1600" dirty="0" smtClean="0"/>
                  <a:t>                               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86262D"/>
                    </a:solidFill>
                  </a:rPr>
                  <a:t>	</a:t>
                </a:r>
                <a:r>
                  <a:rPr lang="en-US" sz="1800" dirty="0" smtClean="0">
                    <a:solidFill>
                      <a:srgbClr val="86262D"/>
                    </a:solidFill>
                  </a:rPr>
                  <a:t>				Wide-Baseline Monocular Image Pair</a:t>
                </a:r>
                <a:endParaRPr lang="en-US" sz="1800" dirty="0">
                  <a:solidFill>
                    <a:srgbClr val="86262D"/>
                  </a:solidFill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574" y="898713"/>
                <a:ext cx="8229600" cy="4525963"/>
              </a:xfrm>
              <a:blipFill rotWithShape="0">
                <a:blip r:embed="rId2"/>
                <a:stretch>
                  <a:fillRect l="-1185" t="-942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28" y="3614160"/>
            <a:ext cx="6916743" cy="25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6574" y="898713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 smtClean="0"/>
                  <a:t>Computing geometry between wide-baseline image pairs is difficult.</a:t>
                </a:r>
              </a:p>
              <a:p>
                <a:r>
                  <a:rPr lang="en-US" sz="2400" dirty="0" smtClean="0"/>
                  <a:t>Fraction </a:t>
                </a:r>
                <a:r>
                  <a:rPr lang="en-US" sz="2400" dirty="0"/>
                  <a:t>of inliers from a set of matched correspondence is very </a:t>
                </a:r>
                <a:r>
                  <a:rPr lang="en-US" sz="2400" dirty="0" smtClean="0"/>
                  <a:t>small 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/>
                  <a:t>10</a:t>
                </a:r>
                <a:r>
                  <a:rPr lang="en-US" sz="2400" dirty="0" smtClean="0"/>
                  <a:t>%).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rgbClr val="86262D"/>
                    </a:solidFill>
                  </a:rPr>
                  <a:t>          Matched Correspondences                                         Inliers</a:t>
                </a:r>
                <a:endParaRPr lang="en-US" sz="1800" dirty="0">
                  <a:solidFill>
                    <a:srgbClr val="86262D"/>
                  </a:solidFill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574" y="898713"/>
                <a:ext cx="8229600" cy="4525963"/>
              </a:xfrm>
              <a:blipFill rotWithShape="0">
                <a:blip r:embed="rId3"/>
                <a:stretch>
                  <a:fillRect l="-1185" t="-942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0" y="3727602"/>
            <a:ext cx="4280087" cy="1600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98" y="3727602"/>
            <a:ext cx="4275505" cy="16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3" y="0"/>
            <a:ext cx="8229600" cy="114300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77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Computing geometry between wide baseline image pairs is </a:t>
            </a:r>
            <a:r>
              <a:rPr lang="en-US" sz="2400" dirty="0" smtClean="0"/>
              <a:t>difficult.</a:t>
            </a:r>
            <a:endParaRPr lang="en-US" sz="2400" dirty="0"/>
          </a:p>
          <a:p>
            <a:r>
              <a:rPr lang="en-US" sz="2400" dirty="0" smtClean="0"/>
              <a:t>Many </a:t>
            </a:r>
            <a:r>
              <a:rPr lang="en-US" sz="2400" dirty="0"/>
              <a:t>false matches can pass the inlier test causing bad solutions to appear as good solutions. </a:t>
            </a: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86262D"/>
                </a:solidFill>
              </a:rPr>
              <a:t>                  </a:t>
            </a:r>
            <a:r>
              <a:rPr lang="en-US" sz="1800" dirty="0">
                <a:solidFill>
                  <a:srgbClr val="86262D"/>
                </a:solidFill>
              </a:rPr>
              <a:t>	</a:t>
            </a:r>
            <a:r>
              <a:rPr lang="en-US" sz="1800" dirty="0" smtClean="0">
                <a:solidFill>
                  <a:srgbClr val="86262D"/>
                </a:solidFill>
              </a:rPr>
              <a:t>  Wide-Baseline Stereo Image Pair (Grape Dataset)</a:t>
            </a:r>
            <a:endParaRPr lang="en-US" sz="1800" dirty="0">
              <a:solidFill>
                <a:srgbClr val="86262D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90" y="3599354"/>
            <a:ext cx="2468802" cy="3087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88" y="3599354"/>
            <a:ext cx="2468802" cy="30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3" y="0"/>
            <a:ext cx="8229600" cy="114300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77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Computing geometry between wide baseline image pairs is </a:t>
            </a:r>
            <a:r>
              <a:rPr lang="en-US" sz="2400" dirty="0" smtClean="0"/>
              <a:t>difficult.</a:t>
            </a:r>
            <a:endParaRPr lang="en-US" sz="2400" dirty="0"/>
          </a:p>
          <a:p>
            <a:r>
              <a:rPr lang="en-US" sz="2400" dirty="0" smtClean="0"/>
              <a:t>Many </a:t>
            </a:r>
            <a:r>
              <a:rPr lang="en-US" sz="2400" dirty="0"/>
              <a:t>false matches can pass the inlier test causing bad solutions to appear as good solutions.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86262D"/>
                </a:solidFill>
              </a:rPr>
              <a:t>         Matched </a:t>
            </a:r>
            <a:r>
              <a:rPr lang="en-US" sz="1800" dirty="0">
                <a:solidFill>
                  <a:srgbClr val="86262D"/>
                </a:solidFill>
              </a:rPr>
              <a:t>Correspondences   </a:t>
            </a:r>
            <a:r>
              <a:rPr lang="en-US" sz="1800" dirty="0" smtClean="0">
                <a:solidFill>
                  <a:srgbClr val="86262D"/>
                </a:solidFill>
              </a:rPr>
              <a:t>                                     </a:t>
            </a:r>
            <a:r>
              <a:rPr lang="en-US" sz="1800" dirty="0">
                <a:solidFill>
                  <a:srgbClr val="86262D"/>
                </a:solidFill>
              </a:rPr>
              <a:t>Inliers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79" y="3596349"/>
            <a:ext cx="3833505" cy="2396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96349"/>
            <a:ext cx="3831839" cy="23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168" cy="427558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</a:rPr>
              <a:t>New method to compute appropriate feature weights for guided sampling.</a:t>
            </a:r>
            <a:endParaRPr lang="en-US" dirty="0">
              <a:latin typeface="Helvetica Neue Light"/>
            </a:endParaRPr>
          </a:p>
          <a:p>
            <a:pPr marL="0" indent="0">
              <a:buNone/>
            </a:pPr>
            <a:endParaRPr lang="en-US" dirty="0" smtClean="0">
              <a:latin typeface="Helvetica Neue Light"/>
            </a:endParaRPr>
          </a:p>
          <a:p>
            <a:r>
              <a:rPr lang="en-US" dirty="0" smtClean="0">
                <a:latin typeface="Helvetica Neue Light"/>
              </a:rPr>
              <a:t>New metric to </a:t>
            </a:r>
            <a:r>
              <a:rPr lang="en-US" dirty="0">
                <a:latin typeface="Helvetica Neue Light"/>
              </a:rPr>
              <a:t>evaluate geometry </a:t>
            </a:r>
            <a:r>
              <a:rPr lang="en-US" dirty="0" smtClean="0">
                <a:latin typeface="Helvetica Neue Light"/>
              </a:rPr>
              <a:t>solutions.</a:t>
            </a:r>
          </a:p>
          <a:p>
            <a:pPr marL="0" indent="0">
              <a:buNone/>
            </a:pPr>
            <a:endParaRPr lang="en-US" dirty="0" smtClean="0">
              <a:latin typeface="Helvetica Neue Light"/>
            </a:endParaRPr>
          </a:p>
          <a:p>
            <a:endParaRPr lang="en-US" dirty="0">
              <a:latin typeface="Helvetica Neue Light"/>
            </a:endParaRPr>
          </a:p>
          <a:p>
            <a:r>
              <a:rPr lang="en-US" dirty="0" smtClean="0">
                <a:latin typeface="Helvetica Neue Light"/>
              </a:rPr>
              <a:t>Both Wide-Baseline Monocular and Stereo.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91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Sampling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600200"/>
            <a:ext cx="3962400" cy="507765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Helvetica Neue Light"/>
              </a:rPr>
              <a:t>Old Approach</a:t>
            </a:r>
          </a:p>
          <a:p>
            <a:pPr lvl="1"/>
            <a:r>
              <a:rPr lang="en-US" sz="2400" dirty="0" smtClean="0">
                <a:latin typeface="Helvetica Neue Light"/>
              </a:rPr>
              <a:t>Considers only one or two correspondences</a:t>
            </a:r>
          </a:p>
          <a:p>
            <a:pPr lvl="1"/>
            <a:r>
              <a:rPr lang="en-US" sz="2400" dirty="0" smtClean="0">
                <a:latin typeface="Helvetica Neue Light"/>
              </a:rPr>
              <a:t>Does not differentiate between semi-distinct and highly repeated features</a:t>
            </a:r>
          </a:p>
          <a:p>
            <a:pPr marL="457200" lvl="1" indent="0">
              <a:buNone/>
            </a:pPr>
            <a:endParaRPr lang="en-US" sz="2400" dirty="0" smtClean="0">
              <a:latin typeface="Helvetica Neue Light"/>
            </a:endParaRPr>
          </a:p>
          <a:p>
            <a:r>
              <a:rPr lang="en-US" sz="2600" dirty="0" smtClean="0">
                <a:latin typeface="Helvetica Neue Light"/>
              </a:rPr>
              <a:t>Feature uniqueness</a:t>
            </a:r>
          </a:p>
          <a:p>
            <a:pPr lvl="1"/>
            <a:r>
              <a:rPr lang="en-US" sz="2200" dirty="0" smtClean="0">
                <a:latin typeface="Helvetica Neue Light"/>
              </a:rPr>
              <a:t>Considers all features at once</a:t>
            </a:r>
          </a:p>
          <a:p>
            <a:pPr lvl="1"/>
            <a:r>
              <a:rPr lang="en-US" sz="2200" dirty="0" smtClean="0">
                <a:latin typeface="Helvetica Neue Light"/>
              </a:rPr>
              <a:t>Range of weightings from very distinct to very repeated</a:t>
            </a:r>
          </a:p>
          <a:p>
            <a:endParaRPr lang="en-US" dirty="0">
              <a:latin typeface="Helvetica Neue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252" y="4084280"/>
            <a:ext cx="3416600" cy="258553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96BD-9758-9043-9888-DA768D83BE8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distance_ratio_illustra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52" y="1426906"/>
            <a:ext cx="1373657" cy="2438042"/>
          </a:xfrm>
          <a:prstGeom prst="rect">
            <a:avLst/>
          </a:prstGeom>
        </p:spPr>
      </p:pic>
      <p:pic>
        <p:nvPicPr>
          <p:cNvPr id="10" name="Picture 9" descr="uniqueness_illustration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054" y="1417638"/>
            <a:ext cx="2156943" cy="24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" y="336053"/>
            <a:ext cx="88369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Monocular: </a:t>
            </a:r>
            <a:r>
              <a:rPr lang="en-US" dirty="0"/>
              <a:t>Uniqueness </a:t>
            </a:r>
            <a:r>
              <a:rPr lang="en-US" dirty="0" smtClean="0"/>
              <a:t>Example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0" y="2169994"/>
            <a:ext cx="7687840" cy="2896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991" y="5671322"/>
            <a:ext cx="649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</a:rPr>
              <a:t>Going from Blue(repetitive) to red(unique)</a:t>
            </a:r>
            <a:endParaRPr lang="en-US" sz="2400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77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Uniqueness Example #2</a:t>
            </a:r>
            <a:endParaRPr lang="en-US" dirty="0"/>
          </a:p>
        </p:txBody>
      </p:sp>
      <p:pic>
        <p:nvPicPr>
          <p:cNvPr id="4" name="Content Placeholder 3" descr="airport1_uniqueness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0636" r="-10636"/>
          <a:stretch>
            <a:fillRect/>
          </a:stretch>
        </p:blipFill>
        <p:spPr>
          <a:xfrm>
            <a:off x="457200" y="1245358"/>
            <a:ext cx="8229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196BD-9758-9043-9888-DA768D83BE8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7656</TotalTime>
  <Words>319</Words>
  <Application>Microsoft Office PowerPoint</Application>
  <PresentationFormat>On-screen Show (4:3)</PresentationFormat>
  <Paragraphs>76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Helvetica Neue</vt:lpstr>
      <vt:lpstr>Helvetica Neue Light</vt:lpstr>
      <vt:lpstr>Default Theme</vt:lpstr>
      <vt:lpstr>Finding Better Wide-Baseline Stereo Solutions using Feature Quality</vt:lpstr>
      <vt:lpstr>Motivation</vt:lpstr>
      <vt:lpstr>Motivation</vt:lpstr>
      <vt:lpstr>Motivation</vt:lpstr>
      <vt:lpstr>Motivation</vt:lpstr>
      <vt:lpstr>Contributions</vt:lpstr>
      <vt:lpstr>Weighted Sampling</vt:lpstr>
      <vt:lpstr>Monocular: Uniqueness Example #1</vt:lpstr>
      <vt:lpstr>Uniqueness Example #2</vt:lpstr>
      <vt:lpstr>Hypothesis Evaluation and Accuracy score for a million iterations</vt:lpstr>
      <vt:lpstr>Hypothesis Evaluation and Accuracy score for a million iterations</vt:lpstr>
      <vt:lpstr>Similarly, for Wide-baseline Stereo</vt:lpstr>
      <vt:lpstr>Stereo: Uniqueness Example #2</vt:lpstr>
      <vt:lpstr>Uniqueness Example #3</vt:lpstr>
      <vt:lpstr>Wide-Baseline Stereo Estimation  1k Iterations</vt:lpstr>
      <vt:lpstr>Thank You</vt:lpstr>
    </vt:vector>
  </TitlesOfParts>
  <Company>Carnegie Mellon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 Group</dc:title>
  <dc:creator>Jay Patravali</dc:creator>
  <cp:lastModifiedBy>Jay Patravali</cp:lastModifiedBy>
  <cp:revision>197</cp:revision>
  <dcterms:created xsi:type="dcterms:W3CDTF">2015-06-18T15:39:45Z</dcterms:created>
  <dcterms:modified xsi:type="dcterms:W3CDTF">2017-09-09T03:16:59Z</dcterms:modified>
</cp:coreProperties>
</file>