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32918400" cy="438912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63A1C5E3-289C-E44B-A522-790661D76443}">
          <p14:sldIdLst>
            <p14:sldId id="2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588"/>
    <p:restoredTop sz="94393"/>
  </p:normalViewPr>
  <p:slideViewPr>
    <p:cSldViewPr snapToGrid="0" snapToObjects="1">
      <p:cViewPr>
        <p:scale>
          <a:sx n="40" d="100"/>
          <a:sy n="40" d="100"/>
        </p:scale>
        <p:origin x="544" y="-7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F3276-538B-4049-89E2-7CB6F535CB4D}" type="datetimeFigureOut">
              <a:rPr lang="en-US" smtClean="0"/>
              <a:t>8/15/18</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6561D-0777-2D44-9080-1F95CA28B3C9}" type="slidenum">
              <a:rPr lang="en-US" smtClean="0"/>
              <a:t>‹#›</a:t>
            </a:fld>
            <a:endParaRPr lang="en-US"/>
          </a:p>
        </p:txBody>
      </p:sp>
    </p:spTree>
    <p:extLst>
      <p:ext uri="{BB962C8B-B14F-4D97-AF65-F5344CB8AC3E}">
        <p14:creationId xmlns:p14="http://schemas.microsoft.com/office/powerpoint/2010/main" val="73644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6561D-0777-2D44-9080-1F95CA28B3C9}" type="slidenum">
              <a:rPr lang="en-US" smtClean="0"/>
              <a:t>1</a:t>
            </a:fld>
            <a:endParaRPr lang="en-US"/>
          </a:p>
        </p:txBody>
      </p:sp>
    </p:spTree>
    <p:extLst>
      <p:ext uri="{BB962C8B-B14F-4D97-AF65-F5344CB8AC3E}">
        <p14:creationId xmlns:p14="http://schemas.microsoft.com/office/powerpoint/2010/main" val="1549766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smtClean="0"/>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596DC9-25D2-6048-A4BE-330124F1314F}"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596DC9-25D2-6048-A4BE-330124F1314F}"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596DC9-25D2-6048-A4BE-330124F1314F}"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596DC9-25D2-6048-A4BE-330124F1314F}"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smtClean="0"/>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596DC9-25D2-6048-A4BE-330124F1314F}" type="datetimeFigureOut">
              <a:rPr lang="en-US" smtClean="0"/>
              <a:t>8/14/18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596DC9-25D2-6048-A4BE-330124F1314F}" type="datetimeFigureOut">
              <a:rPr lang="en-US" smtClean="0"/>
              <a:t>8/14/18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smtClean="0"/>
              <a:t>Click to 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smtClean="0"/>
              <a:t>Click to 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596DC9-25D2-6048-A4BE-330124F1314F}" type="datetimeFigureOut">
              <a:rPr lang="en-US" smtClean="0"/>
              <a:t>8/14/18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1596DC9-25D2-6048-A4BE-330124F1314F}" type="datetimeFigureOut">
              <a:rPr lang="en-US" smtClean="0"/>
              <a:t>8/14/18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96DC9-25D2-6048-A4BE-330124F1314F}" type="datetimeFigureOut">
              <a:rPr lang="en-US" smtClean="0"/>
              <a:t>8/14/18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smtClean="0"/>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96DC9-25D2-6048-A4BE-330124F1314F}" type="datetimeFigureOut">
              <a:rPr lang="en-US" smtClean="0"/>
              <a:t>8/14/18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96DC9-25D2-6048-A4BE-330124F1314F}" type="datetimeFigureOut">
              <a:rPr lang="en-US" smtClean="0"/>
              <a:t>8/14/18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9B28D-583A-5D41-972E-3BDB8161584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A1596DC9-25D2-6048-A4BE-330124F1314F}" type="datetimeFigureOut">
              <a:rPr lang="en-US" smtClean="0"/>
              <a:t>8/14/18</a:t>
            </a:fld>
            <a:endParaRPr lang="en-US"/>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94E9B28D-583A-5D41-972E-3BDB81615842}" type="slidenum">
              <a:rPr lang="en-US" smtClean="0"/>
              <a:t>‹#›</a:t>
            </a:fld>
            <a:endParaRPr lang="en-US"/>
          </a:p>
        </p:txBody>
      </p:sp>
    </p:spTree>
    <p:extLst>
      <p:ext uri="{BB962C8B-B14F-4D97-AF65-F5344CB8AC3E}">
        <p14:creationId xmlns:p14="http://schemas.microsoft.com/office/powerpoint/2010/main" val="348893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emf"/><Relationship Id="rId12" Type="http://schemas.openxmlformats.org/officeDocument/2006/relationships/image" Target="../media/image8.png"/><Relationship Id="rId13" Type="http://schemas.openxmlformats.org/officeDocument/2006/relationships/image" Target="../media/image9.emf"/><Relationship Id="rId14" Type="http://schemas.openxmlformats.org/officeDocument/2006/relationships/image" Target="../media/image10.png"/><Relationship Id="rId15" Type="http://schemas.openxmlformats.org/officeDocument/2006/relationships/image" Target="../media/image11.JPG"/><Relationship Id="rId16" Type="http://schemas.openxmlformats.org/officeDocument/2006/relationships/image" Target="../media/image12.JPG"/><Relationship Id="rId17" Type="http://schemas.openxmlformats.org/officeDocument/2006/relationships/image" Target="../media/image13.JPG"/><Relationship Id="rId18"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tiff"/><Relationship Id="rId5" Type="http://schemas.openxmlformats.org/officeDocument/2006/relationships/hyperlink" Target="https://imgur.com/gallery/hnExI" TargetMode="External"/><Relationship Id="rId6" Type="http://schemas.openxmlformats.org/officeDocument/2006/relationships/hyperlink" Target="https://www.reddit.com/r/funny/comments/56lnwg/hurdlers_without_hurdles/" TargetMode="External"/><Relationship Id="rId7" Type="http://schemas.openxmlformats.org/officeDocument/2006/relationships/image" Target="../media/image3.JPG"/><Relationship Id="rId8" Type="http://schemas.openxmlformats.org/officeDocument/2006/relationships/image" Target="../media/image4.png"/><Relationship Id="rId9" Type="http://schemas.openxmlformats.org/officeDocument/2006/relationships/image" Target="../media/image5.JPG"/><Relationship Id="rId10"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62500" y="919377"/>
            <a:ext cx="22212300" cy="4819140"/>
          </a:xfrm>
          <a:prstGeom prst="rect">
            <a:avLst/>
          </a:prstGeom>
          <a:noFill/>
        </p:spPr>
        <p:txBody>
          <a:bodyPr wrap="square" rtlCol="0">
            <a:spAutoFit/>
          </a:bodyPr>
          <a:lstStyle/>
          <a:p>
            <a:pPr algn="ctr"/>
            <a:r>
              <a:rPr lang="en-US" b="1" dirty="0" smtClean="0">
                <a:latin typeface="Times New Roman" charset="0"/>
                <a:ea typeface="Times New Roman" charset="0"/>
                <a:cs typeface="Times New Roman" charset="0"/>
              </a:rPr>
              <a:t>Material Characterization of Thermoplastic Polyurethanes for 3D Printing</a:t>
            </a:r>
          </a:p>
          <a:p>
            <a:pPr algn="ctr"/>
            <a:r>
              <a:rPr lang="en-US" sz="5400" dirty="0" smtClean="0">
                <a:latin typeface="Times New Roman" charset="0"/>
                <a:ea typeface="Times New Roman" charset="0"/>
                <a:cs typeface="Times New Roman" charset="0"/>
              </a:rPr>
              <a:t>Zoey Mikalatos</a:t>
            </a:r>
          </a:p>
          <a:p>
            <a:pPr algn="ctr"/>
            <a:r>
              <a:rPr lang="en-US" sz="5400" dirty="0" smtClean="0">
                <a:latin typeface="Times New Roman" charset="0"/>
                <a:ea typeface="Times New Roman" charset="0"/>
                <a:cs typeface="Times New Roman" charset="0"/>
              </a:rPr>
              <a:t>Mentors: Dr. Skip Rochefort, Conor Harris, Kelly </a:t>
            </a:r>
            <a:r>
              <a:rPr lang="en-US" sz="5400" dirty="0" smtClean="0">
                <a:latin typeface="Times New Roman" charset="0"/>
                <a:ea typeface="Times New Roman" charset="0"/>
                <a:cs typeface="Times New Roman" charset="0"/>
              </a:rPr>
              <a:t>Hollenbeck</a:t>
            </a:r>
          </a:p>
          <a:p>
            <a:pPr algn="ctr"/>
            <a:r>
              <a:rPr lang="en-US" sz="5400" dirty="0" smtClean="0">
                <a:latin typeface="Times New Roman" charset="0"/>
                <a:ea typeface="Times New Roman" charset="0"/>
                <a:cs typeface="Times New Roman" charset="0"/>
              </a:rPr>
              <a:t>Oregon State School of Chemical, Biological, and Environmental Engineering</a:t>
            </a:r>
            <a:endParaRPr lang="en-US" sz="5400" dirty="0" smtClean="0">
              <a:latin typeface="Times New Roman" charset="0"/>
              <a:ea typeface="Times New Roman" charset="0"/>
              <a:cs typeface="Times New Roman"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1829756"/>
            <a:ext cx="3279648" cy="3279648"/>
          </a:xfrm>
          <a:prstGeom prst="rect">
            <a:avLst/>
          </a:prstGeom>
        </p:spPr>
      </p:pic>
      <p:pic>
        <p:nvPicPr>
          <p:cNvPr id="8" name="Picture 7"/>
          <p:cNvPicPr>
            <a:picLocks noChangeAspect="1"/>
          </p:cNvPicPr>
          <p:nvPr/>
        </p:nvPicPr>
        <p:blipFill>
          <a:blip r:embed="rId4"/>
          <a:stretch>
            <a:fillRect/>
          </a:stretch>
        </p:blipFill>
        <p:spPr>
          <a:xfrm>
            <a:off x="26974800" y="1327798"/>
            <a:ext cx="4066674" cy="4283563"/>
          </a:xfrm>
          <a:prstGeom prst="rect">
            <a:avLst/>
          </a:prstGeom>
        </p:spPr>
      </p:pic>
      <p:sp>
        <p:nvSpPr>
          <p:cNvPr id="14" name="AutoShape 8" descr="mage result for hurdlers without hurdles">
            <a:hlinkClick r:id="rId5"/>
          </p:cNvPr>
          <p:cNvSpPr>
            <a:spLocks noChangeAspect="1" noChangeArrowheads="1"/>
          </p:cNvSpPr>
          <p:nvPr/>
        </p:nvSpPr>
        <p:spPr bwMode="auto">
          <a:xfrm>
            <a:off x="-8676731" y="16302365"/>
            <a:ext cx="4762500" cy="3171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mage result for hurdlers without hurdles">
            <a:hlinkClick r:id="rId6"/>
          </p:cNvPr>
          <p:cNvSpPr>
            <a:spLocks noChangeAspect="1" noChangeArrowheads="1"/>
          </p:cNvSpPr>
          <p:nvPr/>
        </p:nvSpPr>
        <p:spPr bwMode="auto">
          <a:xfrm>
            <a:off x="0" y="0"/>
            <a:ext cx="4762500" cy="3171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8" descr="mage result for hurdlers without hurdles">
            <a:hlinkClick r:id="rId5"/>
          </p:cNvPr>
          <p:cNvSpPr>
            <a:spLocks noChangeAspect="1" noChangeArrowheads="1"/>
          </p:cNvSpPr>
          <p:nvPr/>
        </p:nvSpPr>
        <p:spPr bwMode="auto">
          <a:xfrm>
            <a:off x="-8288585" y="49837894"/>
            <a:ext cx="18949251" cy="12620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a:spLocks/>
          </p:cNvSpPr>
          <p:nvPr/>
        </p:nvSpPr>
        <p:spPr>
          <a:xfrm>
            <a:off x="1075290" y="6853989"/>
            <a:ext cx="7197852" cy="8863965"/>
          </a:xfrm>
          <a:prstGeom prst="rect">
            <a:avLst/>
          </a:prstGeom>
          <a:noFill/>
          <a:ln w="76200">
            <a:solidFill>
              <a:schemeClr val="accent1">
                <a:shade val="50000"/>
              </a:schemeClr>
            </a:solidFill>
          </a:ln>
        </p:spPr>
        <p:txBody>
          <a:bodyPr wrap="square" lIns="274320" tIns="274320" rIns="274320" bIns="274320" rtlCol="0">
            <a:spAutoFit/>
          </a:bodyPr>
          <a:lstStyle/>
          <a:p>
            <a:r>
              <a:rPr lang="en-US" sz="3600" b="1" dirty="0" smtClean="0">
                <a:solidFill>
                  <a:schemeClr val="accent1">
                    <a:lumMod val="75000"/>
                  </a:schemeClr>
                </a:solidFill>
                <a:latin typeface="Times New Roman" charset="0"/>
                <a:ea typeface="Times New Roman" charset="0"/>
                <a:cs typeface="Times New Roman" charset="0"/>
              </a:rPr>
              <a:t>Overview</a:t>
            </a:r>
          </a:p>
          <a:p>
            <a:endParaRPr lang="en-US" sz="2800" b="1" dirty="0" smtClean="0">
              <a:solidFill>
                <a:schemeClr val="accent1">
                  <a:lumMod val="75000"/>
                </a:schemeClr>
              </a:solidFill>
              <a:latin typeface="Times New Roman" charset="0"/>
              <a:ea typeface="Times New Roman" charset="0"/>
              <a:cs typeface="Times New Roman" charset="0"/>
            </a:endParaRPr>
          </a:p>
          <a:p>
            <a:r>
              <a:rPr lang="en-US" sz="2800" b="1" dirty="0" smtClean="0">
                <a:latin typeface="Times New Roman" charset="0"/>
                <a:ea typeface="Times New Roman" charset="0"/>
                <a:cs typeface="Times New Roman" charset="0"/>
              </a:rPr>
              <a:t>Purpose</a:t>
            </a:r>
          </a:p>
          <a:p>
            <a:r>
              <a:rPr lang="en-US" sz="2800" dirty="0" smtClean="0">
                <a:latin typeface="Times New Roman" charset="0"/>
                <a:ea typeface="Times New Roman" charset="0"/>
                <a:cs typeface="Times New Roman" charset="0"/>
              </a:rPr>
              <a:t>The characterization of thermoplastic polyurethanes (TPU) of different hardness as given by durometer readings of 95A and 75D for 3D printing. Establish the connection between thermal characterization of a polymer and the printing quality of the polymer at different temperatures. </a:t>
            </a:r>
            <a:endParaRPr lang="en-US" sz="2800" dirty="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TPU is not as widely printed as polymers such as ABS (</a:t>
            </a:r>
            <a:r>
              <a:rPr lang="en-US" sz="2800" dirty="0">
                <a:latin typeface="Times New Roman" charset="0"/>
                <a:ea typeface="Times New Roman" charset="0"/>
                <a:cs typeface="Times New Roman" charset="0"/>
              </a:rPr>
              <a:t>a</a:t>
            </a:r>
            <a:r>
              <a:rPr lang="en-US" sz="2800" dirty="0" smtClean="0">
                <a:latin typeface="Times New Roman" charset="0"/>
                <a:ea typeface="Times New Roman" charset="0"/>
                <a:cs typeface="Times New Roman" charset="0"/>
              </a:rPr>
              <a:t>crylonitrile </a:t>
            </a:r>
            <a:r>
              <a:rPr lang="en-US" sz="2800" dirty="0">
                <a:latin typeface="Times New Roman" charset="0"/>
                <a:ea typeface="Times New Roman" charset="0"/>
                <a:cs typeface="Times New Roman" charset="0"/>
              </a:rPr>
              <a:t>butadiene styrene</a:t>
            </a:r>
            <a:r>
              <a:rPr lang="en-US" sz="2800" dirty="0" smtClean="0">
                <a:latin typeface="Times New Roman" charset="0"/>
                <a:ea typeface="Times New Roman" charset="0"/>
                <a:cs typeface="Times New Roman" charset="0"/>
              </a:rPr>
              <a:t>) and ASA (</a:t>
            </a:r>
            <a:r>
              <a:rPr lang="en-US" sz="2800" dirty="0">
                <a:latin typeface="Times New Roman" charset="0"/>
                <a:ea typeface="Times New Roman" charset="0"/>
                <a:cs typeface="Times New Roman" charset="0"/>
              </a:rPr>
              <a:t>a</a:t>
            </a:r>
            <a:r>
              <a:rPr lang="en-US" sz="2800" dirty="0" smtClean="0">
                <a:latin typeface="Times New Roman" charset="0"/>
                <a:ea typeface="Times New Roman" charset="0"/>
                <a:cs typeface="Times New Roman" charset="0"/>
              </a:rPr>
              <a:t>crylonitrile </a:t>
            </a:r>
            <a:r>
              <a:rPr lang="en-US" sz="2800" dirty="0">
                <a:latin typeface="Times New Roman" charset="0"/>
                <a:ea typeface="Times New Roman" charset="0"/>
                <a:cs typeface="Times New Roman" charset="0"/>
              </a:rPr>
              <a:t>styrene </a:t>
            </a:r>
            <a:r>
              <a:rPr lang="en-US" sz="2800" dirty="0" smtClean="0">
                <a:latin typeface="Times New Roman" charset="0"/>
                <a:ea typeface="Times New Roman" charset="0"/>
                <a:cs typeface="Times New Roman" charset="0"/>
              </a:rPr>
              <a:t>acrylate). As a soft polymer it is more flexible than ABS, and is able to expand what is able to be 3D printed. There is not a wide availability of research on rate dependent polymers such as TPU. 3D printers heat polymer filaments at a high rate, which affects the printing temperature. </a:t>
            </a:r>
            <a:endParaRPr lang="en-US" sz="2800" dirty="0">
              <a:latin typeface="Times New Roman" charset="0"/>
              <a:ea typeface="Times New Roman" charset="0"/>
              <a:cs typeface="Times New Roman" charset="0"/>
            </a:endParaRPr>
          </a:p>
        </p:txBody>
      </p:sp>
      <p:sp>
        <p:nvSpPr>
          <p:cNvPr id="12" name="TextBox 11"/>
          <p:cNvSpPr txBox="1">
            <a:spLocks/>
          </p:cNvSpPr>
          <p:nvPr/>
        </p:nvSpPr>
        <p:spPr>
          <a:xfrm>
            <a:off x="8680050" y="6853989"/>
            <a:ext cx="6390132" cy="8863965"/>
          </a:xfrm>
          <a:prstGeom prst="rect">
            <a:avLst/>
          </a:prstGeom>
          <a:noFill/>
          <a:ln w="76200">
            <a:solidFill>
              <a:schemeClr val="accent1">
                <a:shade val="50000"/>
              </a:schemeClr>
            </a:solidFill>
          </a:ln>
        </p:spPr>
        <p:txBody>
          <a:bodyPr wrap="square" lIns="274320" tIns="274320" rIns="274320" bIns="274320" rtlCol="0">
            <a:spAutoFit/>
          </a:bodyPr>
          <a:lstStyle/>
          <a:p>
            <a:r>
              <a:rPr lang="en-US" sz="3600" b="1" dirty="0" smtClean="0">
                <a:solidFill>
                  <a:schemeClr val="accent1">
                    <a:lumMod val="75000"/>
                  </a:schemeClr>
                </a:solidFill>
                <a:latin typeface="Times New Roman" charset="0"/>
                <a:ea typeface="Times New Roman" charset="0"/>
                <a:cs typeface="Times New Roman" charset="0"/>
              </a:rPr>
              <a:t>Application</a:t>
            </a:r>
          </a:p>
          <a:p>
            <a:endParaRPr lang="en-US" sz="2800" b="1" dirty="0" smtClean="0">
              <a:solidFill>
                <a:schemeClr val="accent1">
                  <a:lumMod val="75000"/>
                </a:schemeClr>
              </a:solidFill>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TPU is capable of printing parts which need to be flexible, and increases the variety of applications for 3D printing. It can also be used as an adhesive between layers of other polymers such as ABS and ASA. TPUs of different durometer are able to be utilized for different parts. TPU can also be useful for printing parts which are needed in the lab. </a:t>
            </a:r>
          </a:p>
          <a:p>
            <a:endParaRPr lang="en-US" sz="2800" dirty="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The process which is used for relating the thermal characterization of TPUs to the printing temperatures could possibly be expanded to be used for determining printing temperatures for semi-crystalline polymers which are being printed. </a:t>
            </a:r>
            <a:endParaRPr lang="en-US" sz="2800" dirty="0">
              <a:latin typeface="Times New Roman" charset="0"/>
              <a:ea typeface="Times New Roman" charset="0"/>
              <a:cs typeface="Times New Roman" charset="0"/>
            </a:endParaRPr>
          </a:p>
        </p:txBody>
      </p:sp>
      <p:sp>
        <p:nvSpPr>
          <p:cNvPr id="16" name="TextBox 15"/>
          <p:cNvSpPr txBox="1">
            <a:spLocks/>
          </p:cNvSpPr>
          <p:nvPr/>
        </p:nvSpPr>
        <p:spPr>
          <a:xfrm>
            <a:off x="15477090" y="6853989"/>
            <a:ext cx="16588606" cy="8863965"/>
          </a:xfrm>
          <a:prstGeom prst="rect">
            <a:avLst/>
          </a:prstGeom>
          <a:noFill/>
          <a:ln w="76200">
            <a:solidFill>
              <a:schemeClr val="accent1">
                <a:shade val="50000"/>
              </a:schemeClr>
            </a:solidFill>
          </a:ln>
        </p:spPr>
        <p:txBody>
          <a:bodyPr wrap="square" lIns="274320" tIns="274320" rIns="274320" bIns="274320" rtlCol="0">
            <a:spAutoFit/>
          </a:bodyPr>
          <a:lstStyle/>
          <a:p>
            <a:r>
              <a:rPr lang="en-US" sz="3600" b="1" dirty="0" smtClean="0">
                <a:solidFill>
                  <a:schemeClr val="accent1">
                    <a:lumMod val="75000"/>
                  </a:schemeClr>
                </a:solidFill>
                <a:latin typeface="Times New Roman" charset="0"/>
                <a:ea typeface="Times New Roman" charset="0"/>
                <a:cs typeface="Times New Roman" charset="0"/>
              </a:rPr>
              <a:t>Background</a:t>
            </a:r>
          </a:p>
          <a:p>
            <a:endParaRPr lang="en-US" sz="2800" b="1" dirty="0">
              <a:solidFill>
                <a:schemeClr val="accent1">
                  <a:lumMod val="75000"/>
                </a:schemeClr>
              </a:solidFill>
              <a:latin typeface="Times New Roman" charset="0"/>
              <a:ea typeface="Times New Roman" charset="0"/>
              <a:cs typeface="Times New Roman" charset="0"/>
            </a:endParaRPr>
          </a:p>
          <a:p>
            <a:r>
              <a:rPr lang="en-US" sz="2800" b="1" dirty="0" smtClean="0">
                <a:latin typeface="Times New Roman" charset="0"/>
                <a:ea typeface="Times New Roman" charset="0"/>
                <a:cs typeface="Times New Roman" charset="0"/>
              </a:rPr>
              <a:t>3D Printing</a:t>
            </a:r>
          </a:p>
          <a:p>
            <a:r>
              <a:rPr lang="en-US" sz="2800" dirty="0" smtClean="0">
                <a:latin typeface="Times New Roman" charset="0"/>
                <a:ea typeface="Times New Roman" charset="0"/>
                <a:cs typeface="Times New Roman" charset="0"/>
              </a:rPr>
              <a:t>The printer in the lab is a fused deposition modeling (FDM) printer, which means that it melts the filament which has been loaded into it and deposits lines on the bed of the printer. It has three extruders and can print three different types of polymer in a part. The extrusion head can move left and right, while the printing bed, or build platform, can move up and down. </a:t>
            </a:r>
            <a:endParaRPr lang="en-US" sz="2800" dirty="0">
              <a:latin typeface="Times New Roman" charset="0"/>
              <a:ea typeface="Times New Roman" charset="0"/>
              <a:cs typeface="Times New Roman" charset="0"/>
            </a:endParaRPr>
          </a:p>
          <a:p>
            <a:endParaRPr lang="en-US" sz="2800" dirty="0" smtClean="0">
              <a:latin typeface="Times New Roman" charset="0"/>
              <a:ea typeface="Times New Roman" charset="0"/>
              <a:cs typeface="Times New Roman" charset="0"/>
            </a:endParaRPr>
          </a:p>
          <a:p>
            <a:endParaRPr lang="en-US" sz="2800" dirty="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                                                                                                                                         </a:t>
            </a:r>
            <a:r>
              <a:rPr lang="en-US" sz="2800" b="1" dirty="0" smtClean="0">
                <a:latin typeface="Times New Roman" charset="0"/>
                <a:ea typeface="Times New Roman" charset="0"/>
                <a:cs typeface="Times New Roman" charset="0"/>
              </a:rPr>
              <a:t>Figure 2: </a:t>
            </a:r>
            <a:r>
              <a:rPr lang="en-US" sz="2800" dirty="0" smtClean="0">
                <a:latin typeface="Times New Roman" charset="0"/>
                <a:ea typeface="Times New Roman" charset="0"/>
                <a:cs typeface="Times New Roman" charset="0"/>
              </a:rPr>
              <a:t>The inside of an</a:t>
            </a:r>
          </a:p>
          <a:p>
            <a:r>
              <a:rPr lang="en-US" sz="2800" dirty="0" smtClean="0">
                <a:latin typeface="Times New Roman" charset="0"/>
                <a:ea typeface="Times New Roman" charset="0"/>
                <a:cs typeface="Times New Roman" charset="0"/>
              </a:rPr>
              <a:t>                                                                                                                                         FDM printer</a:t>
            </a:r>
            <a:endParaRPr lang="en-US" sz="2800" dirty="0">
              <a:latin typeface="Times New Roman" charset="0"/>
              <a:ea typeface="Times New Roman" charset="0"/>
              <a:cs typeface="Times New Roman" charset="0"/>
            </a:endParaRPr>
          </a:p>
          <a:p>
            <a:endParaRPr lang="en-US" sz="2800" dirty="0" smtClean="0">
              <a:latin typeface="Times New Roman" charset="0"/>
              <a:ea typeface="Times New Roman" charset="0"/>
              <a:cs typeface="Times New Roman" charset="0"/>
            </a:endParaRPr>
          </a:p>
          <a:p>
            <a:endParaRPr lang="en-US" sz="2800" dirty="0" smtClean="0">
              <a:latin typeface="Times New Roman" charset="0"/>
              <a:ea typeface="Times New Roman" charset="0"/>
              <a:cs typeface="Times New Roman" charset="0"/>
            </a:endParaRPr>
          </a:p>
          <a:p>
            <a:endParaRPr lang="en-US" sz="2800" dirty="0">
              <a:latin typeface="Times New Roman" charset="0"/>
              <a:ea typeface="Times New Roman" charset="0"/>
              <a:cs typeface="Times New Roman" charset="0"/>
            </a:endParaRPr>
          </a:p>
          <a:p>
            <a:endParaRPr lang="en-US" sz="2800" dirty="0" smtClean="0">
              <a:latin typeface="Times New Roman" charset="0"/>
              <a:ea typeface="Times New Roman" charset="0"/>
              <a:cs typeface="Times New Roman" charset="0"/>
            </a:endParaRPr>
          </a:p>
          <a:p>
            <a:endParaRPr lang="en-US" sz="2800" dirty="0">
              <a:latin typeface="Times New Roman" charset="0"/>
              <a:ea typeface="Times New Roman" charset="0"/>
              <a:cs typeface="Times New Roman" charset="0"/>
            </a:endParaRPr>
          </a:p>
          <a:p>
            <a:endParaRPr lang="en-US" sz="2800" dirty="0">
              <a:latin typeface="Times New Roman" charset="0"/>
              <a:ea typeface="Times New Roman" charset="0"/>
              <a:cs typeface="Times New Roman" charset="0"/>
            </a:endParaRPr>
          </a:p>
          <a:p>
            <a:endParaRPr lang="en-US" sz="2800" dirty="0" smtClean="0">
              <a:latin typeface="Times New Roman" charset="0"/>
              <a:ea typeface="Times New Roman" charset="0"/>
              <a:cs typeface="Times New Roman" charset="0"/>
            </a:endParaRPr>
          </a:p>
          <a:p>
            <a:r>
              <a:rPr lang="en-US" sz="2800" b="1" dirty="0" smtClean="0">
                <a:latin typeface="Times New Roman" charset="0"/>
                <a:ea typeface="Times New Roman" charset="0"/>
                <a:cs typeface="Times New Roman" charset="0"/>
              </a:rPr>
              <a:t>Figure 1: </a:t>
            </a:r>
            <a:r>
              <a:rPr lang="en-US" sz="2800" dirty="0" smtClean="0">
                <a:latin typeface="Times New Roman" charset="0"/>
                <a:ea typeface="Times New Roman" charset="0"/>
                <a:cs typeface="Times New Roman" charset="0"/>
              </a:rPr>
              <a:t>3ntr A4v3 printer</a:t>
            </a:r>
            <a:endParaRPr lang="en-US" sz="2800" dirty="0">
              <a:latin typeface="Times New Roman" charset="0"/>
              <a:ea typeface="Times New Roman" charset="0"/>
              <a:cs typeface="Times New Roman" charset="0"/>
            </a:endParaRPr>
          </a:p>
        </p:txBody>
      </p:sp>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8148" t="2222" r="2964"/>
          <a:stretch/>
        </p:blipFill>
        <p:spPr>
          <a:xfrm rot="5400000">
            <a:off x="15329713" y="10693424"/>
            <a:ext cx="4670094" cy="3852827"/>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l="3144" t="9397" r="2748" b="8701"/>
          <a:stretch/>
        </p:blipFill>
        <p:spPr>
          <a:xfrm>
            <a:off x="21457160" y="9948419"/>
            <a:ext cx="6321288" cy="5088835"/>
          </a:xfrm>
          <a:prstGeom prst="rect">
            <a:avLst/>
          </a:prstGeom>
        </p:spPr>
      </p:pic>
      <p:sp>
        <p:nvSpPr>
          <p:cNvPr id="13" name="TextBox 12"/>
          <p:cNvSpPr txBox="1"/>
          <p:nvPr/>
        </p:nvSpPr>
        <p:spPr>
          <a:xfrm flipH="1">
            <a:off x="21127121" y="15037254"/>
            <a:ext cx="10938575" cy="646331"/>
          </a:xfrm>
          <a:prstGeom prst="rect">
            <a:avLst/>
          </a:prstGeom>
          <a:noFill/>
        </p:spPr>
        <p:txBody>
          <a:bodyPr wrap="square" rtlCol="0">
            <a:spAutoFit/>
          </a:bodyPr>
          <a:lstStyle/>
          <a:p>
            <a:r>
              <a:rPr lang="en-US" sz="1800" smtClean="0">
                <a:solidFill>
                  <a:schemeClr val="accent6">
                    <a:lumMod val="75000"/>
                  </a:schemeClr>
                </a:solidFill>
              </a:rPr>
              <a:t>Source: https</a:t>
            </a:r>
            <a:r>
              <a:rPr lang="en-US" sz="1800" dirty="0">
                <a:solidFill>
                  <a:schemeClr val="accent6">
                    <a:lumMod val="75000"/>
                  </a:schemeClr>
                </a:solidFill>
              </a:rPr>
              <a:t>://s3-eu-west-1.amazonaws.com/3dhubs-knowledgebase/intro-fdm-3d-printing/3-fdm-schematic.png</a:t>
            </a:r>
          </a:p>
          <a:p>
            <a:endParaRPr lang="en-US" sz="1800" b="1" dirty="0">
              <a:solidFill>
                <a:schemeClr val="accent6">
                  <a:lumMod val="75000"/>
                </a:schemeClr>
              </a:solidFill>
              <a:latin typeface="Times New Roman" charset="0"/>
              <a:ea typeface="Times New Roman" charset="0"/>
              <a:cs typeface="Times New Roman" charset="0"/>
            </a:endParaRPr>
          </a:p>
        </p:txBody>
      </p:sp>
      <p:sp>
        <p:nvSpPr>
          <p:cNvPr id="26" name="TextBox 25"/>
          <p:cNvSpPr txBox="1"/>
          <p:nvPr/>
        </p:nvSpPr>
        <p:spPr>
          <a:xfrm>
            <a:off x="9568542" y="27832050"/>
            <a:ext cx="184731" cy="1209242"/>
          </a:xfrm>
          <a:prstGeom prst="rect">
            <a:avLst/>
          </a:prstGeom>
          <a:noFill/>
        </p:spPr>
        <p:txBody>
          <a:bodyPr wrap="none" rtlCol="0">
            <a:spAutoFit/>
          </a:bodyPr>
          <a:lstStyle/>
          <a:p>
            <a:endParaRPr lang="en-US" dirty="0">
              <a:latin typeface="Times New Roman" charset="0"/>
              <a:ea typeface="Times New Roman" charset="0"/>
              <a:cs typeface="Times New Roman" charset="0"/>
            </a:endParaRPr>
          </a:p>
        </p:txBody>
      </p:sp>
      <p:sp>
        <p:nvSpPr>
          <p:cNvPr id="27" name="TextBox 26"/>
          <p:cNvSpPr txBox="1"/>
          <p:nvPr/>
        </p:nvSpPr>
        <p:spPr>
          <a:xfrm>
            <a:off x="9795710" y="30182032"/>
            <a:ext cx="8258886" cy="525488"/>
          </a:xfrm>
          <a:prstGeom prst="rect">
            <a:avLst/>
          </a:prstGeom>
          <a:noFill/>
        </p:spPr>
        <p:txBody>
          <a:bodyPr wrap="square" rtlCol="0">
            <a:spAutoFit/>
          </a:bodyPr>
          <a:lstStyle/>
          <a:p>
            <a:r>
              <a:rPr lang="en-US" sz="2800" b="1" smtClean="0">
                <a:latin typeface="Times New Roman" charset="0"/>
                <a:ea typeface="Times New Roman" charset="0"/>
                <a:cs typeface="Times New Roman" charset="0"/>
              </a:rPr>
              <a:t>Figure 6: </a:t>
            </a:r>
            <a:r>
              <a:rPr lang="en-US" sz="2800" dirty="0" smtClean="0">
                <a:latin typeface="Times New Roman" charset="0"/>
                <a:ea typeface="Times New Roman" charset="0"/>
                <a:cs typeface="Times New Roman" charset="0"/>
              </a:rPr>
              <a:t>Mass flow rate from 95A TPU printed strips</a:t>
            </a:r>
            <a:r>
              <a:rPr lang="en-US" sz="2800" b="1" dirty="0" smtClean="0">
                <a:latin typeface="Times New Roman" charset="0"/>
                <a:ea typeface="Times New Roman" charset="0"/>
                <a:cs typeface="Times New Roman" charset="0"/>
              </a:rPr>
              <a:t> </a:t>
            </a:r>
          </a:p>
        </p:txBody>
      </p:sp>
      <p:sp>
        <p:nvSpPr>
          <p:cNvPr id="33" name="TextBox 32"/>
          <p:cNvSpPr txBox="1"/>
          <p:nvPr/>
        </p:nvSpPr>
        <p:spPr>
          <a:xfrm>
            <a:off x="1511965" y="30290701"/>
            <a:ext cx="6836487" cy="523220"/>
          </a:xfrm>
          <a:prstGeom prst="rect">
            <a:avLst/>
          </a:prstGeom>
          <a:noFill/>
        </p:spPr>
        <p:txBody>
          <a:bodyPr wrap="none" rtlCol="0">
            <a:spAutoFit/>
          </a:bodyPr>
          <a:lstStyle/>
          <a:p>
            <a:r>
              <a:rPr lang="en-US" sz="2800" b="1" dirty="0" smtClean="0">
                <a:latin typeface="Times New Roman" charset="0"/>
                <a:ea typeface="Times New Roman" charset="0"/>
                <a:cs typeface="Times New Roman" charset="0"/>
              </a:rPr>
              <a:t>Figure 5: </a:t>
            </a:r>
            <a:r>
              <a:rPr lang="en-US" sz="2800" dirty="0" smtClean="0">
                <a:latin typeface="Times New Roman" charset="0"/>
                <a:ea typeface="Times New Roman" charset="0"/>
                <a:cs typeface="Times New Roman" charset="0"/>
              </a:rPr>
              <a:t>DSC curve for 95A TPU (first pass)</a:t>
            </a:r>
            <a:endParaRPr lang="en-US" sz="2800" b="1" dirty="0" smtClean="0">
              <a:latin typeface="Times New Roman" charset="0"/>
              <a:ea typeface="Times New Roman" charset="0"/>
              <a:cs typeface="Times New Roman" charset="0"/>
            </a:endParaRPr>
          </a:p>
        </p:txBody>
      </p:sp>
      <p:sp>
        <p:nvSpPr>
          <p:cNvPr id="35" name="TextBox 34"/>
          <p:cNvSpPr txBox="1">
            <a:spLocks/>
          </p:cNvSpPr>
          <p:nvPr/>
        </p:nvSpPr>
        <p:spPr>
          <a:xfrm>
            <a:off x="1075289" y="37635620"/>
            <a:ext cx="4411112" cy="5724644"/>
          </a:xfrm>
          <a:prstGeom prst="rect">
            <a:avLst/>
          </a:prstGeom>
          <a:noFill/>
          <a:ln w="76200">
            <a:solidFill>
              <a:schemeClr val="accent1">
                <a:shade val="50000"/>
              </a:schemeClr>
            </a:solidFill>
          </a:ln>
        </p:spPr>
        <p:txBody>
          <a:bodyPr wrap="square" lIns="274320" tIns="274320" rIns="274320" bIns="274320" rtlCol="0">
            <a:spAutoFit/>
          </a:bodyPr>
          <a:lstStyle/>
          <a:p>
            <a:r>
              <a:rPr lang="en-US" sz="2800" b="1" dirty="0" smtClean="0">
                <a:solidFill>
                  <a:schemeClr val="accent1">
                    <a:lumMod val="75000"/>
                  </a:schemeClr>
                </a:solidFill>
                <a:latin typeface="Times New Roman" charset="0"/>
                <a:ea typeface="Times New Roman" charset="0"/>
                <a:cs typeface="Times New Roman" charset="0"/>
              </a:rPr>
              <a:t>Results and Conclusions</a:t>
            </a:r>
          </a:p>
          <a:p>
            <a:endParaRPr lang="en-US" sz="2800" dirty="0" smtClean="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By running the DSC, verifying the flow behavior with the MFI, and running the print quality and line print tests, we were able to determine the range of print parameters that have acceptable printing quality for those materials.</a:t>
            </a:r>
          </a:p>
        </p:txBody>
      </p:sp>
      <p:sp>
        <p:nvSpPr>
          <p:cNvPr id="36" name="TextBox 35"/>
          <p:cNvSpPr txBox="1">
            <a:spLocks/>
          </p:cNvSpPr>
          <p:nvPr/>
        </p:nvSpPr>
        <p:spPr>
          <a:xfrm>
            <a:off x="13008316" y="37642447"/>
            <a:ext cx="6390132" cy="5724644"/>
          </a:xfrm>
          <a:prstGeom prst="rect">
            <a:avLst/>
          </a:prstGeom>
          <a:noFill/>
          <a:ln w="76200">
            <a:solidFill>
              <a:schemeClr val="accent1">
                <a:shade val="50000"/>
              </a:schemeClr>
            </a:solidFill>
          </a:ln>
        </p:spPr>
        <p:txBody>
          <a:bodyPr wrap="square" lIns="274320" tIns="274320" rIns="274320" bIns="274320" rtlCol="0">
            <a:spAutoFit/>
          </a:bodyPr>
          <a:lstStyle/>
          <a:p>
            <a:r>
              <a:rPr lang="en-US" sz="2800" b="1" dirty="0" smtClean="0">
                <a:solidFill>
                  <a:schemeClr val="accent1">
                    <a:lumMod val="75000"/>
                  </a:schemeClr>
                </a:solidFill>
                <a:latin typeface="Times New Roman" charset="0"/>
                <a:ea typeface="Times New Roman" charset="0"/>
                <a:cs typeface="Times New Roman" charset="0"/>
              </a:rPr>
              <a:t>Future Work</a:t>
            </a:r>
          </a:p>
          <a:p>
            <a:endParaRPr lang="en-US" sz="2800" b="1" dirty="0" smtClean="0">
              <a:solidFill>
                <a:schemeClr val="accent1">
                  <a:lumMod val="75000"/>
                </a:schemeClr>
              </a:solidFill>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Adhesion of different TPUs</a:t>
            </a:r>
            <a:endParaRPr lang="en-US" sz="2800" dirty="0">
              <a:latin typeface="Times New Roman" charset="0"/>
              <a:ea typeface="Times New Roman" charset="0"/>
              <a:cs typeface="Times New Roman" charset="0"/>
            </a:endParaRPr>
          </a:p>
          <a:p>
            <a:pPr marL="457200" indent="-457200">
              <a:buFont typeface="Arial" charset="0"/>
              <a:buChar char="•"/>
            </a:pPr>
            <a:r>
              <a:rPr lang="en-US" sz="2800" dirty="0" smtClean="0">
                <a:latin typeface="Times New Roman" charset="0"/>
                <a:ea typeface="Times New Roman" charset="0"/>
                <a:cs typeface="Times New Roman" charset="0"/>
              </a:rPr>
              <a:t>TPUs of different durometer have different adhesion strengths to other polymers</a:t>
            </a:r>
            <a:endParaRPr lang="en-US" sz="2800" b="1" dirty="0" smtClean="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Correlation of thermal characterization and print temperatures for different polymers</a:t>
            </a:r>
          </a:p>
          <a:p>
            <a:pPr marL="457200" indent="-457200">
              <a:buFont typeface="Arial" charset="0"/>
              <a:buChar char="•"/>
            </a:pPr>
            <a:r>
              <a:rPr lang="en-US" sz="2800" dirty="0" smtClean="0">
                <a:latin typeface="Times New Roman" charset="0"/>
                <a:ea typeface="Times New Roman" charset="0"/>
                <a:cs typeface="Times New Roman" charset="0"/>
              </a:rPr>
              <a:t>Can be used to characterize any new semi-crystalline polymers for printing</a:t>
            </a:r>
            <a:endParaRPr lang="en-US" sz="2800" dirty="0">
              <a:latin typeface="Times New Roman" charset="0"/>
              <a:ea typeface="Times New Roman" charset="0"/>
              <a:cs typeface="Times New Roman" charset="0"/>
            </a:endParaRPr>
          </a:p>
        </p:txBody>
      </p:sp>
      <p:sp>
        <p:nvSpPr>
          <p:cNvPr id="38" name="TextBox 37"/>
          <p:cNvSpPr txBox="1">
            <a:spLocks/>
          </p:cNvSpPr>
          <p:nvPr/>
        </p:nvSpPr>
        <p:spPr>
          <a:xfrm>
            <a:off x="19599815" y="37625299"/>
            <a:ext cx="6180049" cy="5724644"/>
          </a:xfrm>
          <a:prstGeom prst="rect">
            <a:avLst/>
          </a:prstGeom>
          <a:noFill/>
          <a:ln w="76200">
            <a:solidFill>
              <a:schemeClr val="accent1">
                <a:shade val="50000"/>
              </a:schemeClr>
            </a:solidFill>
          </a:ln>
        </p:spPr>
        <p:txBody>
          <a:bodyPr wrap="square" lIns="274320" tIns="274320" rIns="274320" bIns="274320" rtlCol="0">
            <a:spAutoFit/>
          </a:bodyPr>
          <a:lstStyle/>
          <a:p>
            <a:r>
              <a:rPr lang="en-US" sz="2800" b="1" dirty="0" smtClean="0">
                <a:solidFill>
                  <a:schemeClr val="accent1">
                    <a:lumMod val="75000"/>
                  </a:schemeClr>
                </a:solidFill>
                <a:latin typeface="Times New Roman" charset="0"/>
                <a:ea typeface="Times New Roman" charset="0"/>
                <a:cs typeface="Times New Roman" charset="0"/>
              </a:rPr>
              <a:t>Acknowledgements</a:t>
            </a:r>
          </a:p>
          <a:p>
            <a:endParaRPr lang="en-US" sz="2800" b="1" dirty="0">
              <a:solidFill>
                <a:schemeClr val="accent1">
                  <a:lumMod val="75000"/>
                </a:schemeClr>
              </a:solidFill>
              <a:latin typeface="Times New Roman" charset="0"/>
              <a:ea typeface="Times New Roman" charset="0"/>
              <a:cs typeface="Times New Roman" charset="0"/>
            </a:endParaRPr>
          </a:p>
          <a:p>
            <a:r>
              <a:rPr lang="en-US" sz="2800" dirty="0">
                <a:latin typeface="Times New Roman" charset="0"/>
                <a:ea typeface="Times New Roman" charset="0"/>
                <a:cs typeface="Times New Roman" charset="0"/>
              </a:rPr>
              <a:t>Mentors</a:t>
            </a:r>
          </a:p>
          <a:p>
            <a:pPr marL="457200" indent="-457200">
              <a:buFont typeface="Arial" charset="0"/>
              <a:buChar char="•"/>
            </a:pPr>
            <a:r>
              <a:rPr lang="en-US" sz="2800" dirty="0">
                <a:solidFill>
                  <a:schemeClr val="accent1">
                    <a:lumMod val="75000"/>
                  </a:schemeClr>
                </a:solidFill>
                <a:latin typeface="Times New Roman" charset="0"/>
                <a:ea typeface="Times New Roman" charset="0"/>
                <a:cs typeface="Times New Roman" charset="0"/>
              </a:rPr>
              <a:t>Dr. Skip Rochefort</a:t>
            </a:r>
          </a:p>
          <a:p>
            <a:pPr marL="457200" indent="-457200">
              <a:buFont typeface="Arial" charset="0"/>
              <a:buChar char="•"/>
            </a:pPr>
            <a:r>
              <a:rPr lang="en-US" sz="2800" dirty="0">
                <a:solidFill>
                  <a:schemeClr val="accent1">
                    <a:lumMod val="75000"/>
                  </a:schemeClr>
                </a:solidFill>
                <a:latin typeface="Times New Roman" charset="0"/>
                <a:ea typeface="Times New Roman" charset="0"/>
                <a:cs typeface="Times New Roman" charset="0"/>
              </a:rPr>
              <a:t>Kelly Hollenbeck</a:t>
            </a:r>
          </a:p>
          <a:p>
            <a:pPr marL="457200" indent="-457200">
              <a:buFont typeface="Arial" charset="0"/>
              <a:buChar char="•"/>
            </a:pPr>
            <a:r>
              <a:rPr lang="en-US" sz="2800" dirty="0">
                <a:solidFill>
                  <a:schemeClr val="accent1">
                    <a:lumMod val="75000"/>
                  </a:schemeClr>
                </a:solidFill>
                <a:latin typeface="Times New Roman" charset="0"/>
                <a:ea typeface="Times New Roman" charset="0"/>
                <a:cs typeface="Times New Roman" charset="0"/>
              </a:rPr>
              <a:t>Conor Harris </a:t>
            </a:r>
            <a:endParaRPr lang="en-US" sz="2800" dirty="0" smtClean="0">
              <a:solidFill>
                <a:schemeClr val="accent1">
                  <a:lumMod val="75000"/>
                </a:schemeClr>
              </a:solidFill>
              <a:latin typeface="Times New Roman" charset="0"/>
              <a:ea typeface="Times New Roman" charset="0"/>
              <a:cs typeface="Times New Roman" charset="0"/>
            </a:endParaRPr>
          </a:p>
          <a:p>
            <a:pPr marL="457200" indent="-457200">
              <a:buFont typeface="Arial" charset="0"/>
              <a:buChar char="•"/>
            </a:pPr>
            <a:endParaRPr lang="en-US" sz="2800" dirty="0" smtClean="0">
              <a:solidFill>
                <a:schemeClr val="accent1">
                  <a:lumMod val="75000"/>
                </a:schemeClr>
              </a:solidFill>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Saturday Academy</a:t>
            </a:r>
          </a:p>
          <a:p>
            <a:r>
              <a:rPr lang="en-US" sz="2800" dirty="0" smtClean="0">
                <a:latin typeface="Times New Roman" charset="0"/>
                <a:ea typeface="Times New Roman" charset="0"/>
                <a:cs typeface="Times New Roman" charset="0"/>
              </a:rPr>
              <a:t>Teacher Monitor, </a:t>
            </a:r>
            <a:r>
              <a:rPr lang="en-US" sz="2800" dirty="0" smtClean="0">
                <a:solidFill>
                  <a:schemeClr val="accent1">
                    <a:lumMod val="75000"/>
                  </a:schemeClr>
                </a:solidFill>
                <a:latin typeface="Times New Roman" charset="0"/>
                <a:ea typeface="Times New Roman" charset="0"/>
                <a:cs typeface="Times New Roman" charset="0"/>
              </a:rPr>
              <a:t>Sylvia Sorenson</a:t>
            </a:r>
          </a:p>
          <a:p>
            <a:endParaRPr lang="en-US" sz="2800" dirty="0" smtClean="0">
              <a:solidFill>
                <a:schemeClr val="accent1">
                  <a:lumMod val="75000"/>
                </a:schemeClr>
              </a:solidFill>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Oregon State University</a:t>
            </a:r>
          </a:p>
          <a:p>
            <a:r>
              <a:rPr lang="en-US" sz="2800" dirty="0" smtClean="0">
                <a:latin typeface="Times New Roman" charset="0"/>
                <a:ea typeface="Times New Roman" charset="0"/>
                <a:cs typeface="Times New Roman" charset="0"/>
              </a:rPr>
              <a:t>Rochefort Research Group</a:t>
            </a:r>
            <a:endParaRPr lang="en-US" sz="2800" dirty="0">
              <a:latin typeface="Times New Roman" charset="0"/>
              <a:ea typeface="Times New Roman" charset="0"/>
              <a:cs typeface="Times New Roman" charset="0"/>
            </a:endParaRPr>
          </a:p>
        </p:txBody>
      </p:sp>
      <p:pic>
        <p:nvPicPr>
          <p:cNvPr id="39" name="Picture 38"/>
          <p:cNvPicPr>
            <a:picLocks noChangeAspect="1"/>
          </p:cNvPicPr>
          <p:nvPr/>
        </p:nvPicPr>
        <p:blipFill rotWithShape="1">
          <a:blip r:embed="rId9">
            <a:extLst>
              <a:ext uri="{28A0092B-C50C-407E-A947-70E740481C1C}">
                <a14:useLocalDpi xmlns:a14="http://schemas.microsoft.com/office/drawing/2010/main" val="0"/>
              </a:ext>
            </a:extLst>
          </a:blip>
          <a:srcRect l="23241" t="12330" r="12473"/>
          <a:stretch/>
        </p:blipFill>
        <p:spPr>
          <a:xfrm rot="5400000">
            <a:off x="9979126" y="15976450"/>
            <a:ext cx="7525013" cy="7725888"/>
          </a:xfrm>
          <a:prstGeom prst="rect">
            <a:avLst/>
          </a:prstGeom>
          <a:ln w="76200">
            <a:solidFill>
              <a:schemeClr val="accent1">
                <a:lumMod val="75000"/>
              </a:schemeClr>
            </a:solidFill>
          </a:ln>
        </p:spPr>
      </p:pic>
      <p:sp>
        <p:nvSpPr>
          <p:cNvPr id="40" name="TextBox 39"/>
          <p:cNvSpPr txBox="1"/>
          <p:nvPr/>
        </p:nvSpPr>
        <p:spPr>
          <a:xfrm>
            <a:off x="10660666" y="23616068"/>
            <a:ext cx="7738776" cy="523220"/>
          </a:xfrm>
          <a:prstGeom prst="rect">
            <a:avLst/>
          </a:prstGeom>
          <a:noFill/>
        </p:spPr>
        <p:txBody>
          <a:bodyPr wrap="square" rtlCol="0">
            <a:spAutoFit/>
          </a:bodyPr>
          <a:lstStyle/>
          <a:p>
            <a:r>
              <a:rPr lang="en-US" sz="2800" b="1" dirty="0" smtClean="0">
                <a:latin typeface="Times New Roman" charset="0"/>
                <a:ea typeface="Times New Roman" charset="0"/>
                <a:cs typeface="Times New Roman" charset="0"/>
              </a:rPr>
              <a:t>Figure 3: </a:t>
            </a:r>
            <a:r>
              <a:rPr lang="en-US" sz="2800" dirty="0" smtClean="0">
                <a:latin typeface="Times New Roman" charset="0"/>
                <a:ea typeface="Times New Roman" charset="0"/>
                <a:cs typeface="Times New Roman" charset="0"/>
              </a:rPr>
              <a:t>Differential Scanning Calorimeter</a:t>
            </a:r>
            <a:endParaRPr lang="en-US" sz="2800" b="1" dirty="0">
              <a:latin typeface="Times New Roman" charset="0"/>
              <a:ea typeface="Times New Roman" charset="0"/>
              <a:cs typeface="Times New Roman" charset="0"/>
            </a:endParaRPr>
          </a:p>
        </p:txBody>
      </p:sp>
      <p:sp>
        <p:nvSpPr>
          <p:cNvPr id="42" name="TextBox 41"/>
          <p:cNvSpPr txBox="1">
            <a:spLocks/>
          </p:cNvSpPr>
          <p:nvPr/>
        </p:nvSpPr>
        <p:spPr>
          <a:xfrm>
            <a:off x="1082998" y="16082317"/>
            <a:ext cx="7884574" cy="7571303"/>
          </a:xfrm>
          <a:prstGeom prst="rect">
            <a:avLst/>
          </a:prstGeom>
          <a:noFill/>
          <a:ln w="76200">
            <a:solidFill>
              <a:schemeClr val="accent1">
                <a:shade val="50000"/>
              </a:schemeClr>
            </a:solidFill>
          </a:ln>
        </p:spPr>
        <p:txBody>
          <a:bodyPr wrap="square" lIns="274320" tIns="274320" rIns="274320" bIns="274320" rtlCol="0">
            <a:spAutoFit/>
          </a:bodyPr>
          <a:lstStyle/>
          <a:p>
            <a:r>
              <a:rPr lang="en-US" sz="3600" b="1" dirty="0" smtClean="0">
                <a:solidFill>
                  <a:schemeClr val="accent1">
                    <a:lumMod val="75000"/>
                  </a:schemeClr>
                </a:solidFill>
                <a:latin typeface="Times New Roman" charset="0"/>
                <a:ea typeface="Times New Roman" charset="0"/>
                <a:cs typeface="Times New Roman" charset="0"/>
              </a:rPr>
              <a:t>Experimental</a:t>
            </a:r>
          </a:p>
          <a:p>
            <a:endParaRPr lang="en-US" sz="2800" b="1" dirty="0" smtClean="0">
              <a:solidFill>
                <a:schemeClr val="accent1">
                  <a:lumMod val="75000"/>
                </a:schemeClr>
              </a:solidFill>
              <a:latin typeface="Times New Roman" charset="0"/>
              <a:ea typeface="Times New Roman" charset="0"/>
              <a:cs typeface="Times New Roman" charset="0"/>
            </a:endParaRPr>
          </a:p>
          <a:p>
            <a:r>
              <a:rPr lang="en-US" sz="2800" b="1" dirty="0" smtClean="0">
                <a:solidFill>
                  <a:schemeClr val="accent1">
                    <a:lumMod val="75000"/>
                  </a:schemeClr>
                </a:solidFill>
                <a:latin typeface="Times New Roman" charset="0"/>
                <a:ea typeface="Times New Roman" charset="0"/>
                <a:cs typeface="Times New Roman" charset="0"/>
              </a:rPr>
              <a:t>DSC (Differential Scanning Calorimeter) </a:t>
            </a:r>
          </a:p>
          <a:p>
            <a:pPr marL="457200" indent="-457200">
              <a:buFont typeface="Arial" charset="0"/>
              <a:buChar char="•"/>
            </a:pPr>
            <a:r>
              <a:rPr lang="en-US" sz="2800" dirty="0" smtClean="0">
                <a:latin typeface="Times New Roman" charset="0"/>
                <a:ea typeface="Times New Roman" charset="0"/>
                <a:cs typeface="Times New Roman" charset="0"/>
              </a:rPr>
              <a:t>2 passes</a:t>
            </a:r>
          </a:p>
          <a:p>
            <a:pPr marL="457200" indent="-457200">
              <a:buFont typeface="Arial" charset="0"/>
              <a:buChar char="•"/>
            </a:pPr>
            <a:r>
              <a:rPr lang="en-US" sz="2800" dirty="0" smtClean="0">
                <a:latin typeface="Times New Roman" charset="0"/>
                <a:ea typeface="Times New Roman" charset="0"/>
                <a:cs typeface="Times New Roman" charset="0"/>
              </a:rPr>
              <a:t>95A TPU: -80°C to 280°C</a:t>
            </a:r>
          </a:p>
          <a:p>
            <a:pPr marL="457200" indent="-457200">
              <a:buFont typeface="Arial" charset="0"/>
              <a:buChar char="•"/>
            </a:pPr>
            <a:r>
              <a:rPr lang="en-US" sz="2800" dirty="0" smtClean="0">
                <a:latin typeface="Times New Roman" charset="0"/>
                <a:ea typeface="Times New Roman" charset="0"/>
                <a:cs typeface="Times New Roman" charset="0"/>
              </a:rPr>
              <a:t>75D TPU: -80°C to 250°C </a:t>
            </a:r>
          </a:p>
          <a:p>
            <a:pPr marL="457200" indent="-457200">
              <a:buFont typeface="Arial" charset="0"/>
              <a:buChar char="•"/>
            </a:pPr>
            <a:endParaRPr lang="en-US" sz="2800" dirty="0" smtClean="0">
              <a:latin typeface="Times New Roman" charset="0"/>
              <a:ea typeface="Times New Roman" charset="0"/>
              <a:cs typeface="Times New Roman" charset="0"/>
            </a:endParaRPr>
          </a:p>
          <a:p>
            <a:r>
              <a:rPr lang="en-US" sz="2800" b="1" dirty="0" smtClean="0">
                <a:solidFill>
                  <a:schemeClr val="accent1">
                    <a:lumMod val="75000"/>
                  </a:schemeClr>
                </a:solidFill>
                <a:latin typeface="Times New Roman" charset="0"/>
                <a:ea typeface="Times New Roman" charset="0"/>
                <a:cs typeface="Times New Roman" charset="0"/>
              </a:rPr>
              <a:t>MFI (Melt Flow Index)</a:t>
            </a:r>
          </a:p>
          <a:p>
            <a:pPr marL="457200" indent="-457200">
              <a:buFont typeface="Arial" charset="0"/>
              <a:buChar char="•"/>
            </a:pPr>
            <a:r>
              <a:rPr lang="en-US" sz="2800" dirty="0" smtClean="0">
                <a:latin typeface="Times New Roman" charset="0"/>
                <a:ea typeface="Times New Roman" charset="0"/>
                <a:cs typeface="Times New Roman" charset="0"/>
              </a:rPr>
              <a:t>Verification that the polymer flows</a:t>
            </a:r>
          </a:p>
          <a:p>
            <a:pPr marL="457200" indent="-457200">
              <a:buFont typeface="Arial" charset="0"/>
              <a:buChar char="•"/>
            </a:pPr>
            <a:r>
              <a:rPr lang="en-US" sz="2800" dirty="0" smtClean="0">
                <a:latin typeface="Times New Roman" charset="0"/>
                <a:ea typeface="Times New Roman" charset="0"/>
                <a:cs typeface="Times New Roman" charset="0"/>
              </a:rPr>
              <a:t>95A TPU: 230°C  (MFI = 39.0 g/10 min) </a:t>
            </a:r>
          </a:p>
          <a:p>
            <a:pPr marL="457200" indent="-457200">
              <a:buFont typeface="Arial" charset="0"/>
              <a:buChar char="•"/>
            </a:pPr>
            <a:r>
              <a:rPr lang="en-US" sz="2800" dirty="0" smtClean="0">
                <a:latin typeface="Times New Roman" charset="0"/>
                <a:ea typeface="Times New Roman" charset="0"/>
                <a:cs typeface="Times New Roman" charset="0"/>
              </a:rPr>
              <a:t>75D TPU: 220°C (MFI = 19.8 g/10 min) </a:t>
            </a:r>
          </a:p>
          <a:p>
            <a:pPr marL="457200" indent="-457200">
              <a:buFont typeface="Arial" charset="0"/>
              <a:buChar char="•"/>
            </a:pPr>
            <a:r>
              <a:rPr lang="en-US" sz="2800" dirty="0" smtClean="0">
                <a:latin typeface="Times New Roman" charset="0"/>
                <a:ea typeface="Times New Roman" charset="0"/>
                <a:cs typeface="Times New Roman" charset="0"/>
              </a:rPr>
              <a:t>18°C above DSC melt temperature</a:t>
            </a:r>
          </a:p>
          <a:p>
            <a:pPr marL="457200" indent="-457200">
              <a:buFont typeface="Arial" charset="0"/>
              <a:buChar char="•"/>
            </a:pPr>
            <a:r>
              <a:rPr lang="en-US" sz="2800" dirty="0" smtClean="0">
                <a:latin typeface="Times New Roman" charset="0"/>
                <a:ea typeface="Times New Roman" charset="0"/>
                <a:cs typeface="Times New Roman" charset="0"/>
              </a:rPr>
              <a:t>1.1kg weight</a:t>
            </a:r>
          </a:p>
          <a:p>
            <a:pPr marL="457200" indent="-457200">
              <a:buFont typeface="Arial" charset="0"/>
              <a:buChar char="•"/>
            </a:pPr>
            <a:r>
              <a:rPr lang="en-US" sz="2800" dirty="0" smtClean="0">
                <a:latin typeface="Times New Roman" charset="0"/>
                <a:ea typeface="Times New Roman" charset="0"/>
                <a:cs typeface="Times New Roman" charset="0"/>
              </a:rPr>
              <a:t>240 seconds melt time</a:t>
            </a:r>
          </a:p>
          <a:p>
            <a:pPr marL="457200" indent="-457200">
              <a:buFont typeface="Arial" charset="0"/>
              <a:buChar char="•"/>
            </a:pPr>
            <a:r>
              <a:rPr lang="en-US" sz="2800" dirty="0" smtClean="0">
                <a:latin typeface="Times New Roman" charset="0"/>
                <a:ea typeface="Times New Roman" charset="0"/>
                <a:cs typeface="Times New Roman" charset="0"/>
              </a:rPr>
              <a:t>3 cuts, 20 seconds between each cut</a:t>
            </a:r>
          </a:p>
          <a:p>
            <a:pPr marL="457200" indent="-457200">
              <a:buFont typeface="Arial" charset="0"/>
              <a:buChar char="•"/>
            </a:pPr>
            <a:r>
              <a:rPr lang="en-US" sz="2800" dirty="0" smtClean="0">
                <a:latin typeface="Times New Roman" charset="0"/>
                <a:ea typeface="Times New Roman" charset="0"/>
                <a:cs typeface="Times New Roman" charset="0"/>
              </a:rPr>
              <a:t>3 trials for each TPU, 5g of polymer</a:t>
            </a:r>
          </a:p>
        </p:txBody>
      </p:sp>
      <p:sp>
        <p:nvSpPr>
          <p:cNvPr id="47" name="Rectangle 46"/>
          <p:cNvSpPr/>
          <p:nvPr/>
        </p:nvSpPr>
        <p:spPr>
          <a:xfrm>
            <a:off x="14076110" y="27109935"/>
            <a:ext cx="1400980"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9763" y="24250166"/>
            <a:ext cx="10032693" cy="5976294"/>
          </a:xfrm>
          <a:prstGeom prst="rect">
            <a:avLst/>
          </a:prstGeom>
          <a:ln w="76200">
            <a:solidFill>
              <a:schemeClr val="accent1">
                <a:lumMod val="60000"/>
                <a:lumOff val="40000"/>
              </a:schemeClr>
            </a:solidFill>
          </a:ln>
        </p:spPr>
      </p:pic>
      <p:pic>
        <p:nvPicPr>
          <p:cNvPr id="65" name="Picture 6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288" y="24268855"/>
            <a:ext cx="7709842" cy="5957605"/>
          </a:xfrm>
          <a:prstGeom prst="rect">
            <a:avLst/>
          </a:prstGeom>
          <a:solidFill>
            <a:schemeClr val="bg1"/>
          </a:solidFill>
          <a:ln w="76200">
            <a:solidFill>
              <a:schemeClr val="accent1">
                <a:lumMod val="60000"/>
                <a:lumOff val="40000"/>
              </a:schemeClr>
            </a:solidFill>
          </a:ln>
        </p:spPr>
      </p:pic>
      <p:pic>
        <p:nvPicPr>
          <p:cNvPr id="66" name="Picture 65"/>
          <p:cNvPicPr>
            <a:picLocks noChangeAspect="1"/>
          </p:cNvPicPr>
          <p:nvPr/>
        </p:nvPicPr>
        <p:blipFill rotWithShape="1">
          <a:blip r:embed="rId12">
            <a:extLst>
              <a:ext uri="{28A0092B-C50C-407E-A947-70E740481C1C}">
                <a14:useLocalDpi xmlns:a14="http://schemas.microsoft.com/office/drawing/2010/main" val="0"/>
              </a:ext>
            </a:extLst>
          </a:blip>
          <a:srcRect l="2122" t="642" r="1768" b="1914"/>
          <a:stretch/>
        </p:blipFill>
        <p:spPr>
          <a:xfrm>
            <a:off x="19821431" y="24332826"/>
            <a:ext cx="12223320" cy="12436466"/>
          </a:xfrm>
          <a:prstGeom prst="rect">
            <a:avLst/>
          </a:prstGeom>
          <a:ln w="76200">
            <a:solidFill>
              <a:schemeClr val="accent1">
                <a:lumMod val="60000"/>
                <a:lumOff val="40000"/>
              </a:schemeClr>
            </a:solidFill>
          </a:ln>
        </p:spPr>
      </p:pic>
      <p:pic>
        <p:nvPicPr>
          <p:cNvPr id="68" name="Picture 6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2998" y="30878163"/>
            <a:ext cx="7702132" cy="5827158"/>
          </a:xfrm>
          <a:prstGeom prst="rect">
            <a:avLst/>
          </a:prstGeom>
          <a:solidFill>
            <a:schemeClr val="bg1"/>
          </a:solidFill>
          <a:ln w="76200">
            <a:solidFill>
              <a:schemeClr val="accent1">
                <a:lumMod val="60000"/>
                <a:lumOff val="40000"/>
              </a:schemeClr>
            </a:solidFill>
          </a:ln>
        </p:spPr>
      </p:pic>
      <p:pic>
        <p:nvPicPr>
          <p:cNvPr id="69" name="Picture 6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59762" y="30865492"/>
            <a:ext cx="10032693" cy="5828911"/>
          </a:xfrm>
          <a:prstGeom prst="rect">
            <a:avLst/>
          </a:prstGeom>
          <a:ln w="76200">
            <a:solidFill>
              <a:schemeClr val="accent1">
                <a:lumMod val="60000"/>
                <a:lumOff val="40000"/>
              </a:schemeClr>
            </a:solidFill>
          </a:ln>
        </p:spPr>
      </p:pic>
      <p:sp>
        <p:nvSpPr>
          <p:cNvPr id="70" name="TextBox 69"/>
          <p:cNvSpPr txBox="1"/>
          <p:nvPr/>
        </p:nvSpPr>
        <p:spPr>
          <a:xfrm>
            <a:off x="1246098" y="36694403"/>
            <a:ext cx="6856236" cy="523220"/>
          </a:xfrm>
          <a:prstGeom prst="rect">
            <a:avLst/>
          </a:prstGeom>
          <a:noFill/>
        </p:spPr>
        <p:txBody>
          <a:bodyPr wrap="none" rtlCol="0">
            <a:spAutoFit/>
          </a:bodyPr>
          <a:lstStyle/>
          <a:p>
            <a:r>
              <a:rPr lang="en-US" sz="2800" b="1" smtClean="0">
                <a:latin typeface="Times New Roman" charset="0"/>
                <a:ea typeface="Times New Roman" charset="0"/>
                <a:cs typeface="Times New Roman" charset="0"/>
              </a:rPr>
              <a:t>Figure 7: </a:t>
            </a:r>
            <a:r>
              <a:rPr lang="en-US" sz="2800" dirty="0" smtClean="0">
                <a:latin typeface="Times New Roman" charset="0"/>
                <a:ea typeface="Times New Roman" charset="0"/>
                <a:cs typeface="Times New Roman" charset="0"/>
              </a:rPr>
              <a:t>DSC curve </a:t>
            </a:r>
            <a:r>
              <a:rPr lang="en-US" sz="2800" smtClean="0">
                <a:latin typeface="Times New Roman" charset="0"/>
                <a:ea typeface="Times New Roman" charset="0"/>
                <a:cs typeface="Times New Roman" charset="0"/>
              </a:rPr>
              <a:t>for 75D TPU </a:t>
            </a:r>
            <a:r>
              <a:rPr lang="en-US" sz="2800" dirty="0" smtClean="0">
                <a:latin typeface="Times New Roman" charset="0"/>
                <a:ea typeface="Times New Roman" charset="0"/>
                <a:cs typeface="Times New Roman" charset="0"/>
              </a:rPr>
              <a:t>(first pass)</a:t>
            </a:r>
            <a:endParaRPr lang="en-US" sz="2800" b="1" dirty="0" smtClean="0">
              <a:latin typeface="Times New Roman" charset="0"/>
              <a:ea typeface="Times New Roman" charset="0"/>
              <a:cs typeface="Times New Roman" charset="0"/>
            </a:endParaRPr>
          </a:p>
        </p:txBody>
      </p:sp>
      <p:sp>
        <p:nvSpPr>
          <p:cNvPr id="72" name="TextBox 71"/>
          <p:cNvSpPr txBox="1"/>
          <p:nvPr/>
        </p:nvSpPr>
        <p:spPr>
          <a:xfrm>
            <a:off x="9722006" y="36759559"/>
            <a:ext cx="8039252" cy="523220"/>
          </a:xfrm>
          <a:prstGeom prst="rect">
            <a:avLst/>
          </a:prstGeom>
          <a:noFill/>
        </p:spPr>
        <p:txBody>
          <a:bodyPr wrap="none" rtlCol="0">
            <a:spAutoFit/>
          </a:bodyPr>
          <a:lstStyle/>
          <a:p>
            <a:r>
              <a:rPr lang="en-US" sz="2800" b="1" smtClean="0">
                <a:latin typeface="Times New Roman" charset="0"/>
                <a:ea typeface="Times New Roman" charset="0"/>
                <a:cs typeface="Times New Roman" charset="0"/>
              </a:rPr>
              <a:t>Figure 8: </a:t>
            </a:r>
            <a:r>
              <a:rPr lang="en-US" sz="2800" dirty="0" smtClean="0">
                <a:latin typeface="Times New Roman" charset="0"/>
                <a:ea typeface="Times New Roman" charset="0"/>
                <a:cs typeface="Times New Roman" charset="0"/>
              </a:rPr>
              <a:t>Mass flow rate from 75D TPU printed strips</a:t>
            </a:r>
            <a:endParaRPr lang="en-US" sz="2800" b="1" dirty="0" smtClean="0">
              <a:latin typeface="Times New Roman" charset="0"/>
              <a:ea typeface="Times New Roman" charset="0"/>
              <a:cs typeface="Times New Roman" charset="0"/>
            </a:endParaRPr>
          </a:p>
        </p:txBody>
      </p:sp>
      <p:sp>
        <p:nvSpPr>
          <p:cNvPr id="73" name="TextBox 72"/>
          <p:cNvSpPr txBox="1"/>
          <p:nvPr/>
        </p:nvSpPr>
        <p:spPr>
          <a:xfrm>
            <a:off x="21166455" y="36769292"/>
            <a:ext cx="10087954" cy="523220"/>
          </a:xfrm>
          <a:prstGeom prst="rect">
            <a:avLst/>
          </a:prstGeom>
          <a:noFill/>
        </p:spPr>
        <p:txBody>
          <a:bodyPr wrap="none" rtlCol="0">
            <a:spAutoFit/>
          </a:bodyPr>
          <a:lstStyle/>
          <a:p>
            <a:r>
              <a:rPr lang="en-US" sz="2800" b="1" dirty="0" smtClean="0">
                <a:latin typeface="Times New Roman" charset="0"/>
                <a:ea typeface="Times New Roman" charset="0"/>
                <a:cs typeface="Times New Roman" charset="0"/>
              </a:rPr>
              <a:t>Figure 9: </a:t>
            </a:r>
            <a:r>
              <a:rPr lang="en-US" sz="2800" dirty="0" smtClean="0">
                <a:latin typeface="Times New Roman" charset="0"/>
                <a:ea typeface="Times New Roman" charset="0"/>
                <a:cs typeface="Times New Roman" charset="0"/>
              </a:rPr>
              <a:t>Examples of good and poor quality 75D TPU printed strips</a:t>
            </a:r>
            <a:endParaRPr lang="en-US" sz="2800" b="1" dirty="0" smtClean="0">
              <a:latin typeface="Times New Roman" charset="0"/>
              <a:ea typeface="Times New Roman" charset="0"/>
              <a:cs typeface="Times New Roman" charset="0"/>
            </a:endParaRPr>
          </a:p>
        </p:txBody>
      </p:sp>
      <p:pic>
        <p:nvPicPr>
          <p:cNvPr id="74" name="Picture 73"/>
          <p:cNvPicPr>
            <a:picLocks noChangeAspect="1"/>
          </p:cNvPicPr>
          <p:nvPr/>
        </p:nvPicPr>
        <p:blipFill rotWithShape="1">
          <a:blip r:embed="rId15">
            <a:extLst>
              <a:ext uri="{28A0092B-C50C-407E-A947-70E740481C1C}">
                <a14:useLocalDpi xmlns:a14="http://schemas.microsoft.com/office/drawing/2010/main" val="0"/>
              </a:ext>
            </a:extLst>
          </a:blip>
          <a:srcRect l="10447"/>
          <a:stretch/>
        </p:blipFill>
        <p:spPr>
          <a:xfrm rot="5400000">
            <a:off x="24960702" y="16581705"/>
            <a:ext cx="7525013" cy="6572528"/>
          </a:xfrm>
          <a:prstGeom prst="rect">
            <a:avLst/>
          </a:prstGeom>
          <a:ln w="76200">
            <a:solidFill>
              <a:schemeClr val="accent1">
                <a:lumMod val="75000"/>
              </a:schemeClr>
            </a:solidFill>
          </a:ln>
        </p:spPr>
      </p:pic>
      <p:sp>
        <p:nvSpPr>
          <p:cNvPr id="75" name="TextBox 74"/>
          <p:cNvSpPr txBox="1"/>
          <p:nvPr/>
        </p:nvSpPr>
        <p:spPr>
          <a:xfrm>
            <a:off x="26596408" y="23720041"/>
            <a:ext cx="4086311" cy="523220"/>
          </a:xfrm>
          <a:prstGeom prst="rect">
            <a:avLst/>
          </a:prstGeom>
          <a:noFill/>
        </p:spPr>
        <p:txBody>
          <a:bodyPr wrap="none" rtlCol="0">
            <a:spAutoFit/>
          </a:bodyPr>
          <a:lstStyle/>
          <a:p>
            <a:r>
              <a:rPr lang="en-US" sz="2800" b="1" smtClean="0">
                <a:latin typeface="Times New Roman" charset="0"/>
                <a:ea typeface="Times New Roman" charset="0"/>
                <a:cs typeface="Times New Roman" charset="0"/>
              </a:rPr>
              <a:t>Figure 4: </a:t>
            </a:r>
            <a:r>
              <a:rPr lang="en-US" sz="2800" dirty="0" smtClean="0">
                <a:latin typeface="Times New Roman" charset="0"/>
                <a:ea typeface="Times New Roman" charset="0"/>
                <a:cs typeface="Times New Roman" charset="0"/>
              </a:rPr>
              <a:t>Melt Flow Index</a:t>
            </a:r>
            <a:endParaRPr lang="en-US" sz="2800" b="1" dirty="0" smtClean="0">
              <a:latin typeface="Times New Roman" charset="0"/>
              <a:ea typeface="Times New Roman" charset="0"/>
              <a:cs typeface="Times New Roman" charset="0"/>
            </a:endParaRPr>
          </a:p>
        </p:txBody>
      </p:sp>
      <p:pic>
        <p:nvPicPr>
          <p:cNvPr id="76" name="Picture 75"/>
          <p:cNvPicPr>
            <a:picLocks noChangeAspect="1"/>
          </p:cNvPicPr>
          <p:nvPr/>
        </p:nvPicPr>
        <p:blipFill rotWithShape="1">
          <a:blip r:embed="rId16">
            <a:extLst>
              <a:ext uri="{28A0092B-C50C-407E-A947-70E740481C1C}">
                <a14:useLocalDpi xmlns:a14="http://schemas.microsoft.com/office/drawing/2010/main" val="0"/>
              </a:ext>
            </a:extLst>
          </a:blip>
          <a:srcRect l="8982" r="12871"/>
          <a:stretch/>
        </p:blipFill>
        <p:spPr>
          <a:xfrm rot="5400000">
            <a:off x="26291410" y="37516488"/>
            <a:ext cx="5644363" cy="5861985"/>
          </a:xfrm>
          <a:prstGeom prst="rect">
            <a:avLst/>
          </a:prstGeom>
          <a:ln w="76200">
            <a:solidFill>
              <a:schemeClr val="accent1">
                <a:lumMod val="75000"/>
              </a:schemeClr>
            </a:solidFill>
          </a:ln>
        </p:spPr>
      </p:pic>
      <p:pic>
        <p:nvPicPr>
          <p:cNvPr id="77" name="Picture 76"/>
          <p:cNvPicPr>
            <a:picLocks noChangeAspect="1"/>
          </p:cNvPicPr>
          <p:nvPr/>
        </p:nvPicPr>
        <p:blipFill rotWithShape="1">
          <a:blip r:embed="rId17">
            <a:extLst>
              <a:ext uri="{28A0092B-C50C-407E-A947-70E740481C1C}">
                <a14:useLocalDpi xmlns:a14="http://schemas.microsoft.com/office/drawing/2010/main" val="0"/>
              </a:ext>
            </a:extLst>
          </a:blip>
          <a:srcRect l="361" t="26682" r="1264" b="40141"/>
          <a:stretch/>
        </p:blipFill>
        <p:spPr>
          <a:xfrm rot="5400000">
            <a:off x="19989335" y="29632219"/>
            <a:ext cx="11581058" cy="2748879"/>
          </a:xfrm>
          <a:prstGeom prst="rect">
            <a:avLst/>
          </a:prstGeom>
        </p:spPr>
      </p:pic>
      <p:sp>
        <p:nvSpPr>
          <p:cNvPr id="78" name="Rectangle 77"/>
          <p:cNvSpPr/>
          <p:nvPr/>
        </p:nvSpPr>
        <p:spPr>
          <a:xfrm>
            <a:off x="9878689" y="30930458"/>
            <a:ext cx="8175907" cy="4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Effects of Temperature (High to Low) on Mass Flow Rate of 75D TPU</a:t>
            </a:r>
            <a:r>
              <a:rPr lang="en-US" sz="2400" dirty="0" smtClean="0"/>
              <a:t>t</a:t>
            </a:r>
            <a:endParaRPr lang="en-US" sz="2400" dirty="0"/>
          </a:p>
        </p:txBody>
      </p:sp>
      <p:sp>
        <p:nvSpPr>
          <p:cNvPr id="79" name="Rectangle 78"/>
          <p:cNvSpPr/>
          <p:nvPr/>
        </p:nvSpPr>
        <p:spPr>
          <a:xfrm>
            <a:off x="9974407" y="30884125"/>
            <a:ext cx="8080189" cy="948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Effects of Temperature (High to Low) on Mass Flow Rate of 75D TPU</a:t>
            </a:r>
            <a:r>
              <a:rPr lang="en-US" sz="2800" dirty="0" smtClean="0"/>
              <a:t>t</a:t>
            </a:r>
            <a:endParaRPr lang="en-US" sz="2800" dirty="0"/>
          </a:p>
        </p:txBody>
      </p:sp>
      <p:sp>
        <p:nvSpPr>
          <p:cNvPr id="81" name="Rectangle 80"/>
          <p:cNvSpPr/>
          <p:nvPr/>
        </p:nvSpPr>
        <p:spPr>
          <a:xfrm>
            <a:off x="19786155" y="36098188"/>
            <a:ext cx="12223320" cy="68446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t>                   </a:t>
            </a:r>
            <a:r>
              <a:rPr lang="en-US" sz="3600" b="1" dirty="0" smtClean="0">
                <a:solidFill>
                  <a:schemeClr val="tx1"/>
                </a:solidFill>
              </a:rPr>
              <a:t>208°C                           220°C                          238°C</a:t>
            </a:r>
            <a:endParaRPr lang="en-US" sz="2800" dirty="0"/>
          </a:p>
        </p:txBody>
      </p:sp>
      <p:sp>
        <p:nvSpPr>
          <p:cNvPr id="82" name="TextBox 81"/>
          <p:cNvSpPr txBox="1">
            <a:spLocks/>
          </p:cNvSpPr>
          <p:nvPr/>
        </p:nvSpPr>
        <p:spPr>
          <a:xfrm>
            <a:off x="18520718" y="16076387"/>
            <a:ext cx="6121361" cy="7571303"/>
          </a:xfrm>
          <a:prstGeom prst="rect">
            <a:avLst/>
          </a:prstGeom>
          <a:noFill/>
          <a:ln w="76200">
            <a:solidFill>
              <a:schemeClr val="accent1">
                <a:shade val="50000"/>
              </a:schemeClr>
            </a:solidFill>
          </a:ln>
        </p:spPr>
        <p:txBody>
          <a:bodyPr wrap="square" lIns="274320" tIns="274320" rIns="274320" bIns="274320" rtlCol="0">
            <a:spAutoFit/>
          </a:bodyPr>
          <a:lstStyle/>
          <a:p>
            <a:r>
              <a:rPr lang="en-US" sz="3600" b="1" dirty="0" smtClean="0">
                <a:solidFill>
                  <a:schemeClr val="accent1">
                    <a:lumMod val="75000"/>
                  </a:schemeClr>
                </a:solidFill>
                <a:latin typeface="Times New Roman" charset="0"/>
                <a:ea typeface="Times New Roman" charset="0"/>
                <a:cs typeface="Times New Roman" charset="0"/>
              </a:rPr>
              <a:t>Experimental cont.</a:t>
            </a:r>
          </a:p>
          <a:p>
            <a:endParaRPr lang="en-US" sz="2800" b="1" dirty="0" smtClean="0">
              <a:solidFill>
                <a:schemeClr val="accent1">
                  <a:lumMod val="75000"/>
                </a:schemeClr>
              </a:solidFill>
              <a:latin typeface="Times New Roman" charset="0"/>
              <a:ea typeface="Times New Roman" charset="0"/>
              <a:cs typeface="Times New Roman" charset="0"/>
            </a:endParaRPr>
          </a:p>
          <a:p>
            <a:r>
              <a:rPr lang="en-US" sz="2800" b="1" dirty="0" smtClean="0">
                <a:solidFill>
                  <a:schemeClr val="accent1">
                    <a:lumMod val="75000"/>
                  </a:schemeClr>
                </a:solidFill>
                <a:latin typeface="Times New Roman" charset="0"/>
                <a:ea typeface="Times New Roman" charset="0"/>
                <a:cs typeface="Times New Roman" charset="0"/>
              </a:rPr>
              <a:t>Line Printing</a:t>
            </a:r>
          </a:p>
          <a:p>
            <a:pPr marL="457200" indent="-457200">
              <a:buFont typeface="Arial" charset="0"/>
              <a:buChar char="•"/>
            </a:pPr>
            <a:r>
              <a:rPr lang="en-US" sz="2800" dirty="0" smtClean="0">
                <a:latin typeface="Times New Roman" charset="0"/>
                <a:ea typeface="Times New Roman" charset="0"/>
                <a:cs typeface="Times New Roman" charset="0"/>
              </a:rPr>
              <a:t>3D printed lines</a:t>
            </a:r>
          </a:p>
          <a:p>
            <a:pPr marL="457200" indent="-457200">
              <a:buFont typeface="Arial" charset="0"/>
              <a:buChar char="•"/>
            </a:pPr>
            <a:r>
              <a:rPr lang="en-US" sz="2800" dirty="0" smtClean="0">
                <a:latin typeface="Times New Roman" charset="0"/>
                <a:ea typeface="Times New Roman" charset="0"/>
                <a:cs typeface="Times New Roman" charset="0"/>
              </a:rPr>
              <a:t>1mm by 250mm</a:t>
            </a:r>
          </a:p>
          <a:p>
            <a:pPr marL="457200" indent="-457200">
              <a:buFont typeface="Arial" charset="0"/>
              <a:buChar char="•"/>
            </a:pPr>
            <a:r>
              <a:rPr lang="en-US" sz="2800" dirty="0" smtClean="0">
                <a:latin typeface="Times New Roman" charset="0"/>
                <a:ea typeface="Times New Roman" charset="0"/>
                <a:cs typeface="Times New Roman" charset="0"/>
              </a:rPr>
              <a:t>3 lines for each temperature</a:t>
            </a:r>
          </a:p>
          <a:p>
            <a:pPr marL="457200" indent="-457200">
              <a:buFont typeface="Arial" charset="0"/>
              <a:buChar char="•"/>
            </a:pPr>
            <a:r>
              <a:rPr lang="en-US" sz="2800" dirty="0" smtClean="0">
                <a:latin typeface="Times New Roman" charset="0"/>
                <a:ea typeface="Times New Roman" charset="0"/>
                <a:cs typeface="Times New Roman" charset="0"/>
              </a:rPr>
              <a:t>Starting at 240°C </a:t>
            </a:r>
          </a:p>
          <a:p>
            <a:pPr marL="457200" indent="-457200">
              <a:buFont typeface="Arial" charset="0"/>
              <a:buChar char="•"/>
            </a:pPr>
            <a:r>
              <a:rPr lang="en-US" sz="2800" dirty="0" smtClean="0">
                <a:latin typeface="Times New Roman" charset="0"/>
                <a:ea typeface="Times New Roman" charset="0"/>
                <a:cs typeface="Times New Roman" charset="0"/>
              </a:rPr>
              <a:t>Go down in increments of 2°C </a:t>
            </a:r>
          </a:p>
          <a:p>
            <a:r>
              <a:rPr lang="en-US" sz="2800" dirty="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     until polymer no longer </a:t>
            </a:r>
          </a:p>
          <a:p>
            <a:r>
              <a:rPr lang="en-US" sz="2800" dirty="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     extrudes or adheres to printer</a:t>
            </a:r>
          </a:p>
          <a:p>
            <a:r>
              <a:rPr lang="en-US" sz="2800" dirty="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     bed</a:t>
            </a:r>
          </a:p>
          <a:p>
            <a:pPr marL="457200" indent="-457200">
              <a:buFont typeface="Arial" charset="0"/>
              <a:buChar char="•"/>
            </a:pPr>
            <a:r>
              <a:rPr lang="en-US" sz="2800" dirty="0" smtClean="0">
                <a:latin typeface="Times New Roman" charset="0"/>
                <a:ea typeface="Times New Roman" charset="0"/>
                <a:cs typeface="Times New Roman" charset="0"/>
              </a:rPr>
              <a:t>Observations of print quality</a:t>
            </a:r>
          </a:p>
          <a:p>
            <a:r>
              <a:rPr lang="en-US" sz="2800" dirty="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     at each temperature in order to </a:t>
            </a:r>
          </a:p>
          <a:p>
            <a:r>
              <a:rPr lang="en-US" sz="2800" dirty="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     look at the ideal printing </a:t>
            </a:r>
          </a:p>
          <a:p>
            <a:r>
              <a:rPr lang="en-US" sz="2800" dirty="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     temperature</a:t>
            </a:r>
            <a:endParaRPr lang="en-US" sz="2800" b="1" dirty="0" smtClean="0">
              <a:solidFill>
                <a:schemeClr val="accent1">
                  <a:lumMod val="75000"/>
                </a:schemeClr>
              </a:solidFill>
              <a:latin typeface="Times New Roman" charset="0"/>
              <a:ea typeface="Times New Roman" charset="0"/>
              <a:cs typeface="Times New Roman" charset="0"/>
            </a:endParaRPr>
          </a:p>
          <a:p>
            <a:endParaRPr lang="en-US" sz="2800" dirty="0" smtClean="0">
              <a:latin typeface="Times New Roman" charset="0"/>
              <a:ea typeface="Times New Roman" charset="0"/>
              <a:cs typeface="Times New Roman" charset="0"/>
            </a:endParaRPr>
          </a:p>
        </p:txBody>
      </p:sp>
      <p:sp>
        <p:nvSpPr>
          <p:cNvPr id="85" name="Rectangle 84"/>
          <p:cNvSpPr/>
          <p:nvPr/>
        </p:nvSpPr>
        <p:spPr>
          <a:xfrm>
            <a:off x="9993144" y="24409194"/>
            <a:ext cx="8080189" cy="948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Effects of Temperature (High to Low) on Mass Flow Rate of 95A TPU</a:t>
            </a:r>
            <a:r>
              <a:rPr lang="en-US" sz="2800" dirty="0" smtClean="0"/>
              <a:t>t</a:t>
            </a:r>
            <a:endParaRPr lang="en-US" sz="2800" dirty="0"/>
          </a:p>
        </p:txBody>
      </p:sp>
      <p:pic>
        <p:nvPicPr>
          <p:cNvPr id="86" name="Picture 85"/>
          <p:cNvPicPr>
            <a:picLocks noChangeAspect="1"/>
          </p:cNvPicPr>
          <p:nvPr/>
        </p:nvPicPr>
        <p:blipFill rotWithShape="1">
          <a:blip r:embed="rId18">
            <a:extLst>
              <a:ext uri="{28A0092B-C50C-407E-A947-70E740481C1C}">
                <a14:useLocalDpi xmlns:a14="http://schemas.microsoft.com/office/drawing/2010/main" val="0"/>
              </a:ext>
            </a:extLst>
          </a:blip>
          <a:srcRect l="9116" r="3734"/>
          <a:stretch/>
        </p:blipFill>
        <p:spPr>
          <a:xfrm rot="10800000">
            <a:off x="5889134" y="37690571"/>
            <a:ext cx="6716445" cy="5685345"/>
          </a:xfrm>
          <a:prstGeom prst="rect">
            <a:avLst/>
          </a:prstGeom>
          <a:ln w="76200">
            <a:solidFill>
              <a:schemeClr val="accent1">
                <a:lumMod val="75000"/>
              </a:schemeClr>
            </a:solidFill>
          </a:ln>
        </p:spPr>
      </p:pic>
      <p:sp>
        <p:nvSpPr>
          <p:cNvPr id="88" name="TextBox 87"/>
          <p:cNvSpPr txBox="1"/>
          <p:nvPr/>
        </p:nvSpPr>
        <p:spPr>
          <a:xfrm>
            <a:off x="5358438" y="43367091"/>
            <a:ext cx="7908896" cy="523220"/>
          </a:xfrm>
          <a:prstGeom prst="rect">
            <a:avLst/>
          </a:prstGeom>
          <a:noFill/>
        </p:spPr>
        <p:txBody>
          <a:bodyPr wrap="none" rtlCol="0">
            <a:spAutoFit/>
          </a:bodyPr>
          <a:lstStyle/>
          <a:p>
            <a:r>
              <a:rPr lang="en-US" sz="2800" b="1" dirty="0" smtClean="0">
                <a:latin typeface="Times New Roman" charset="0"/>
                <a:ea typeface="Times New Roman" charset="0"/>
                <a:cs typeface="Times New Roman" charset="0"/>
              </a:rPr>
              <a:t>Figure 10: </a:t>
            </a:r>
            <a:r>
              <a:rPr lang="en-US" sz="2800" dirty="0" smtClean="0">
                <a:latin typeface="Times New Roman" charset="0"/>
                <a:ea typeface="Times New Roman" charset="0"/>
                <a:cs typeface="Times New Roman" charset="0"/>
              </a:rPr>
              <a:t>Orthotic </a:t>
            </a:r>
            <a:r>
              <a:rPr lang="en-US" sz="2800" smtClean="0">
                <a:latin typeface="Times New Roman" charset="0"/>
                <a:ea typeface="Times New Roman" charset="0"/>
                <a:cs typeface="Times New Roman" charset="0"/>
              </a:rPr>
              <a:t>insert printed with TPU and ABS</a:t>
            </a:r>
            <a:endParaRPr lang="en-US" sz="2800" b="1"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993368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9968</TotalTime>
  <Words>744</Words>
  <Application>Microsoft Macintosh PowerPoint</Application>
  <PresentationFormat>Custom</PresentationFormat>
  <Paragraphs>96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Calibri</vt:lpstr>
      <vt:lpstr>Calibri Light</vt:lpstr>
      <vt:lpstr>Times New Roman</vt:lpstr>
      <vt:lpstr>Arial</vt:lpstr>
      <vt:lpstr>Office Theme</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Stories</dc:creator>
  <cp:lastModifiedBy>My Stories</cp:lastModifiedBy>
  <cp:revision>56</cp:revision>
  <dcterms:created xsi:type="dcterms:W3CDTF">2018-08-07T20:20:46Z</dcterms:created>
  <dcterms:modified xsi:type="dcterms:W3CDTF">2018-08-16T06:46:19Z</dcterms:modified>
</cp:coreProperties>
</file>