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57" r:id="rId4"/>
    <p:sldId id="270" r:id="rId5"/>
    <p:sldId id="271" r:id="rId6"/>
    <p:sldId id="258" r:id="rId7"/>
    <p:sldId id="266" r:id="rId8"/>
    <p:sldId id="263" r:id="rId9"/>
    <p:sldId id="272" r:id="rId10"/>
    <p:sldId id="267" r:id="rId11"/>
    <p:sldId id="265" r:id="rId12"/>
    <p:sldId id="261" r:id="rId13"/>
    <p:sldId id="262" r:id="rId14"/>
    <p:sldId id="273" r:id="rId15"/>
    <p:sldId id="268" r:id="rId16"/>
    <p:sldId id="27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D3B311-D96B-4553-A924-40CEB4FD7B48}" type="datetime1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FD3259-5A56-49C3-8FB6-B4D3A88EB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62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There are more detailed instructions on the hand outs.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529D70-33CE-47E9-81F5-20632867C1C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27219-D997-4456-8685-D08BD4CF5CE5}" type="datetime1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45F3-AAF3-4D04-A7DF-AEE684149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5567-EA24-4D0A-BEA1-6067C836FA26}" type="datetime1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D2DD-0E08-424A-AFB2-4B2BE1E84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CFEA-0C16-4442-8735-1C07CDDB8691}" type="datetime1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7982-8F72-4D8D-869F-977388FA1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A2D49-9ECB-4E40-83C9-A46526EB47A5}" type="datetime1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6840C-80CD-4B98-AF85-639134337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16CF-AD84-4BB6-95BE-37884055D74D}" type="datetime1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831B-7A68-44B3-A2D4-F1AAB0414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E47D-23D6-49DB-B347-822F112B8000}" type="datetime1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FD9E-1EC4-44E0-944D-23F94F014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AE96-9D2C-4DB3-AD86-298D9C99046F}" type="datetime1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F85AB-582B-4007-8206-8C2A6F550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9C117-3CBB-47DD-9AD9-18E21FFF3F54}" type="datetime1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B5F5-181C-4905-A75D-F8C7C8692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EF79-108B-4948-A9D6-7C9F421944F5}" type="datetime1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572A-7E88-48AB-B98F-5F5C93988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7FD5-06ED-46A4-96E4-A218566DC4B0}" type="datetime1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6CC1-4031-44AB-875A-31F44F5D3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1EDA-A6AA-48C9-8383-CDF589D52AC9}" type="datetime1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C2D4F-C1ED-48C1-8996-122B3D9F8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EAC98971-15E9-45EE-942F-3B8FDE581DB6}" type="datetime1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B11161D5-91C2-439C-A65E-105E1E84C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68L53WkIA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077200" cy="1984375"/>
          </a:xfrm>
        </p:spPr>
        <p:txBody>
          <a:bodyPr/>
          <a:lstStyle/>
          <a:p>
            <a:pPr eaLnBrk="1" hangingPunct="1"/>
            <a:r>
              <a:rPr lang="en-US" b="1" i="1" smtClean="0"/>
              <a:t>Gulf Oil Spill</a:t>
            </a:r>
            <a:r>
              <a:rPr lang="en-US" b="1" smtClean="0"/>
              <a:t> </a:t>
            </a:r>
            <a:br>
              <a:rPr lang="en-US" b="1" smtClean="0"/>
            </a:br>
            <a:r>
              <a:rPr lang="en-US" b="1" smtClean="0"/>
              <a:t>An Engineering Challenge for Future Generations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09600" y="3048000"/>
            <a:ext cx="8229600" cy="25146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0000"/>
                </a:solidFill>
              </a:rPr>
              <a:t>….and that means YOU!</a:t>
            </a:r>
          </a:p>
          <a:p>
            <a:pPr eaLnBrk="1" hangingPunct="1"/>
            <a:r>
              <a:rPr lang="en-US" sz="2400" b="1" smtClean="0">
                <a:solidFill>
                  <a:schemeClr val="tx1"/>
                </a:solidFill>
              </a:rPr>
              <a:t>by</a:t>
            </a:r>
          </a:p>
          <a:p>
            <a:pPr eaLnBrk="1" hangingPunct="1"/>
            <a:r>
              <a:rPr lang="en-US" sz="2400" b="1" i="1" smtClean="0">
                <a:solidFill>
                  <a:schemeClr val="tx1"/>
                </a:solidFill>
              </a:rPr>
              <a:t>Dr. Skip Rochefort, Stephanie Silliman, and Audrey Oldenkamp</a:t>
            </a:r>
          </a:p>
          <a:p>
            <a:pPr eaLnBrk="1" hangingPunct="1"/>
            <a:r>
              <a:rPr lang="en-US" sz="2000" b="1" smtClean="0">
                <a:solidFill>
                  <a:schemeClr val="tx1"/>
                </a:solidFill>
              </a:rPr>
              <a:t>School of Chemical, Biological, and Environmental Engineering</a:t>
            </a:r>
          </a:p>
          <a:p>
            <a:pPr eaLnBrk="1" hangingPunct="1"/>
            <a:r>
              <a:rPr lang="en-US" sz="2000" b="1" smtClean="0">
                <a:solidFill>
                  <a:schemeClr val="tx1"/>
                </a:solidFill>
              </a:rPr>
              <a:t>Oregon State University</a:t>
            </a:r>
          </a:p>
          <a:p>
            <a:pPr eaLnBrk="1" hangingPunct="1"/>
            <a:endParaRPr lang="en-US" sz="24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How can I help?</a:t>
            </a:r>
          </a:p>
        </p:txBody>
      </p:sp>
      <p:pic>
        <p:nvPicPr>
          <p:cNvPr id="11267" name="Content Placeholder 4" descr="big_shee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-30074" b="-30074"/>
          <a:stretch>
            <a:fillRect/>
          </a:stretch>
        </p:blipFill>
        <p:spPr>
          <a:xfrm>
            <a:off x="1219200" y="1219200"/>
            <a:ext cx="72390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Human Hair &amp; Sheep’s Wool</a:t>
            </a:r>
          </a:p>
        </p:txBody>
      </p:sp>
      <p:pic>
        <p:nvPicPr>
          <p:cNvPr id="12291" name="Content Placeholder 4" descr="Screen shot 2010-05-20 at 6.59.06 AM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09800"/>
            <a:ext cx="4683125" cy="3122613"/>
          </a:xfrm>
        </p:spPr>
      </p:pic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/>
              <a:t>Wool adsorbs oil meaning the oil sticks to the hair but does not soak into it.</a:t>
            </a:r>
          </a:p>
          <a:p>
            <a:pPr eaLnBrk="1" hangingPunct="1"/>
            <a:r>
              <a:rPr lang="en-US" smtClean="0"/>
              <a:t>There are over 370,000 hair salons in the US and each cut about one pound of hair a day.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048000" y="5791200"/>
            <a:ext cx="3429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hlinkClick r:id="rId3"/>
              </a:rPr>
              <a:t>Boom Material Comparison</a:t>
            </a:r>
            <a:endParaRPr lang="en-US" sz="20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Recycled Cellulose Material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Made of </a:t>
            </a:r>
            <a:r>
              <a:rPr lang="en-US" smtClean="0">
                <a:solidFill>
                  <a:srgbClr val="FF0000"/>
                </a:solidFill>
              </a:rPr>
              <a:t>recycled natural plant material.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It begins to absorb the moment it touches oil.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material is </a:t>
            </a:r>
            <a:r>
              <a:rPr lang="en-US" smtClean="0">
                <a:solidFill>
                  <a:srgbClr val="FF0000"/>
                </a:solidFill>
              </a:rPr>
              <a:t>hydrophobic</a:t>
            </a:r>
            <a:r>
              <a:rPr lang="en-US" smtClean="0"/>
              <a:t> so it repels water while absorbing only oil.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Oil Absorbing Polymer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Envirobond 403 </a:t>
            </a:r>
            <a:r>
              <a:rPr lang="en-US" smtClean="0"/>
              <a:t>is a polymer specifically formulated to bond to crude oil.</a:t>
            </a:r>
          </a:p>
          <a:p>
            <a:pPr eaLnBrk="1" hangingPunct="1"/>
            <a:r>
              <a:rPr lang="en-US" smtClean="0"/>
              <a:t>When the polymer comes in contact with a liquid hydrocarbon (oil) the free hydrocarbons bond to the polymer and form a gel. </a:t>
            </a:r>
          </a:p>
          <a:p>
            <a:pPr eaLnBrk="1" hangingPunct="1"/>
            <a:r>
              <a:rPr lang="en-US" smtClean="0"/>
              <a:t>The </a:t>
            </a:r>
            <a:r>
              <a:rPr lang="en-US" smtClean="0">
                <a:solidFill>
                  <a:srgbClr val="FF0000"/>
                </a:solidFill>
              </a:rPr>
              <a:t>hydrophobic</a:t>
            </a:r>
            <a:r>
              <a:rPr lang="en-US" smtClean="0"/>
              <a:t> properties of the polymer prevent it from absorbing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70C0"/>
                </a:solidFill>
              </a:rPr>
              <a:t>Nonwoven Wool Blanket</a:t>
            </a:r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Made using a needle-punch method from scrap wool &amp; recycled yarns.</a:t>
            </a:r>
          </a:p>
          <a:p>
            <a:endParaRPr lang="en-US" smtClean="0"/>
          </a:p>
          <a:p>
            <a:r>
              <a:rPr lang="en-US" smtClean="0"/>
              <a:t>The blanket form of wool makes it easier to handle than loose wool.</a:t>
            </a:r>
          </a:p>
          <a:p>
            <a:endParaRPr lang="en-US" smtClean="0"/>
          </a:p>
          <a:p>
            <a:r>
              <a:rPr lang="en-US" smtClean="0"/>
              <a:t>Has the same general oil adsorbing properties as raw wool.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70C0"/>
                </a:solidFill>
              </a:rPr>
              <a:t>Oil Clean-up Experiment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mtClean="0"/>
              <a:t>Materials to be tested:</a:t>
            </a:r>
          </a:p>
          <a:p>
            <a:pPr marL="914400" lvl="1" indent="-514350">
              <a:buFont typeface="Arial" charset="0"/>
              <a:buAutoNum type="alphaLcPeriod"/>
            </a:pPr>
            <a:r>
              <a:rPr lang="en-US" smtClean="0"/>
              <a:t>Wool</a:t>
            </a:r>
          </a:p>
          <a:p>
            <a:pPr marL="914400" lvl="1" indent="-514350">
              <a:buFont typeface="Arial" charset="0"/>
              <a:buAutoNum type="alphaLcPeriod"/>
            </a:pPr>
            <a:r>
              <a:rPr lang="en-US" smtClean="0"/>
              <a:t>Recycled Cellulose</a:t>
            </a:r>
          </a:p>
          <a:p>
            <a:pPr marL="914400" lvl="1" indent="-514350">
              <a:buFont typeface="Arial" charset="0"/>
              <a:buAutoNum type="alphaLcPeriod"/>
            </a:pPr>
            <a:r>
              <a:rPr lang="en-US" smtClean="0"/>
              <a:t>Oil Absorbing Polymer</a:t>
            </a:r>
          </a:p>
          <a:p>
            <a:pPr marL="914400" lvl="1" indent="-514350">
              <a:buFont typeface="Arial" charset="0"/>
              <a:buAutoNum type="alphaLcPeriod"/>
            </a:pPr>
            <a:r>
              <a:rPr lang="en-US" smtClean="0"/>
              <a:t>Nonwoven Wool Blanket</a:t>
            </a:r>
          </a:p>
          <a:p>
            <a:pPr marL="914400" lvl="1" indent="-514350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70C0"/>
                </a:solidFill>
              </a:rPr>
              <a:t>Procedure</a:t>
            </a:r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Obtain gloves and goggles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Fill plastic cup halfway with tap water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Using syringe, add 3 mL of simulated crude oil to cup.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Add wool to cup, swirl around, observe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Repeat steps 3 &amp; 4 using cellulose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Repeat steps 3 &amp; 4 using polymer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Repeat steps 3 &amp; 4 using nonwoven wool 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PLEASE..help me fly again!</a:t>
            </a:r>
          </a:p>
        </p:txBody>
      </p:sp>
      <p:pic>
        <p:nvPicPr>
          <p:cNvPr id="3075" name="Content Placeholder 3" descr="12756462962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0609" r="-10609"/>
          <a:stretch>
            <a:fillRect/>
          </a:stretch>
        </p:blipFill>
        <p:spPr>
          <a:xfrm>
            <a:off x="533400" y="1447800"/>
            <a:ext cx="8305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Deepwater Horizon Blowout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Between April 20, 2010 and July 15, 2010 approximately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210 million </a:t>
            </a:r>
            <a:r>
              <a:rPr lang="en-US" dirty="0" smtClean="0">
                <a:ea typeface="+mn-ea"/>
                <a:cs typeface="+mn-cs"/>
              </a:rPr>
              <a:t>gallons of oil leaked into the Gulf of Mexico.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blowout was at a depth of 5,000ft (one mile below the surface of the ocean).  Most of the oil rose to the surface because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oil is less dense than water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-111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Some of the oil was trapped in underwater currents and travelled to shores and marshlands.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Waves of Oil</a:t>
            </a:r>
          </a:p>
        </p:txBody>
      </p:sp>
      <p:pic>
        <p:nvPicPr>
          <p:cNvPr id="5123" name="Content Placeholder 3" descr="oil_slick460_136572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6921" r="-6921"/>
          <a:stretch>
            <a:fillRect/>
          </a:stretch>
        </p:blipFill>
        <p:spPr>
          <a:xfrm>
            <a:off x="838200" y="1447800"/>
            <a:ext cx="7315200" cy="5038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Oil on the Beach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524000"/>
            <a:ext cx="3146425" cy="4724400"/>
          </a:xfrm>
          <a:noFill/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3171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Clean-up Methods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b="1" smtClean="0">
                <a:solidFill>
                  <a:srgbClr val="0070C0"/>
                </a:solidFill>
              </a:rPr>
              <a:t>Dispersants: </a:t>
            </a:r>
            <a:r>
              <a:rPr lang="en-US" smtClean="0"/>
              <a:t>act like soap to break up large oil slicks into smaller more manageable particles.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b="1" smtClean="0">
                <a:solidFill>
                  <a:srgbClr val="0070C0"/>
                </a:solidFill>
              </a:rPr>
              <a:t>Booms: </a:t>
            </a:r>
            <a:r>
              <a:rPr lang="en-US" smtClean="0"/>
              <a:t>long floating tubes that are put on the water surface to contain an oil spill (usually to protect the shoreline.)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b="1" smtClean="0">
                <a:solidFill>
                  <a:srgbClr val="0070C0"/>
                </a:solidFill>
              </a:rPr>
              <a:t>Skimming: </a:t>
            </a:r>
            <a:r>
              <a:rPr lang="en-US" smtClean="0"/>
              <a:t>specially designed boats “scrape” the oil off of the surface.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b="1" smtClean="0">
                <a:solidFill>
                  <a:srgbClr val="0070C0"/>
                </a:solidFill>
              </a:rPr>
              <a:t>Absorbants: </a:t>
            </a:r>
            <a:r>
              <a:rPr lang="en-US" smtClean="0"/>
              <a:t>materials that can help “suck-up” the oil to make it easier to recover.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Dispersants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Dispersants are chemical solvents or </a:t>
            </a:r>
            <a:r>
              <a:rPr lang="en-US" smtClean="0">
                <a:solidFill>
                  <a:srgbClr val="FF0000"/>
                </a:solidFill>
              </a:rPr>
              <a:t>surfactants</a:t>
            </a:r>
            <a:r>
              <a:rPr lang="en-US" smtClean="0"/>
              <a:t>.</a:t>
            </a:r>
          </a:p>
          <a:p>
            <a:pPr eaLnBrk="1" hangingPunct="1">
              <a:buFont typeface="Arial" charset="0"/>
              <a:buNone/>
            </a:pPr>
            <a:endParaRPr lang="en-US" sz="2000" smtClean="0"/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They don't eliminate oil</a:t>
            </a:r>
            <a:r>
              <a:rPr lang="en-US" smtClean="0"/>
              <a:t>, they make it less obvious by breaking it into small pieces which spread throughout the ocean.</a:t>
            </a:r>
          </a:p>
          <a:p>
            <a:pPr eaLnBrk="1" hangingPunct="1">
              <a:buFont typeface="Arial" charset="0"/>
              <a:buNone/>
            </a:pPr>
            <a:endParaRPr lang="en-US" sz="2000" smtClean="0"/>
          </a:p>
          <a:p>
            <a:pPr eaLnBrk="1" hangingPunct="1"/>
            <a:r>
              <a:rPr lang="en-US" smtClean="0"/>
              <a:t>The dispersant </a:t>
            </a:r>
            <a:r>
              <a:rPr lang="en-US" smtClean="0">
                <a:solidFill>
                  <a:srgbClr val="FF0000"/>
                </a:solidFill>
              </a:rPr>
              <a:t>Corexit</a:t>
            </a:r>
            <a:r>
              <a:rPr lang="en-US" smtClean="0"/>
              <a:t> is being used by BP and has been proven to be toxic to microorganisms and fish eggs.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828800"/>
          </a:xfrm>
        </p:spPr>
        <p:txBody>
          <a:bodyPr/>
          <a:lstStyle/>
          <a:p>
            <a:pPr eaLnBrk="1" hangingPunct="1"/>
            <a:r>
              <a:rPr lang="en-US" b="1" smtClean="0"/>
              <a:t>Booms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Help contain the oil slicks on the ocean surface</a:t>
            </a:r>
          </a:p>
        </p:txBody>
      </p:sp>
      <p:pic>
        <p:nvPicPr>
          <p:cNvPr id="9219" name="Content Placeholder 5" descr="27823_405433949536_645859536_4278142_6893485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9220" name="Content Placeholder 4" descr="Ro-boom 13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Booms in Action</a:t>
            </a:r>
          </a:p>
        </p:txBody>
      </p:sp>
      <p:pic>
        <p:nvPicPr>
          <p:cNvPr id="10243" name="Content Placeholder 4" descr="800px-Oil_containment_boo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295400"/>
            <a:ext cx="7581900" cy="50514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514</Words>
  <Application>Microsoft Office PowerPoint</Application>
  <PresentationFormat>On-screen Show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Gulf Oil Spill  An Engineering Challenge for Future Generations</vt:lpstr>
      <vt:lpstr>PLEASE..help me fly again!</vt:lpstr>
      <vt:lpstr>Deepwater Horizon Blowout</vt:lpstr>
      <vt:lpstr>Waves of Oil</vt:lpstr>
      <vt:lpstr>Oil on the Beach</vt:lpstr>
      <vt:lpstr>Clean-up Methods</vt:lpstr>
      <vt:lpstr>Dispersants</vt:lpstr>
      <vt:lpstr>Booms Help contain the oil slicks on the ocean surface</vt:lpstr>
      <vt:lpstr>Booms in Action</vt:lpstr>
      <vt:lpstr>How can I help?</vt:lpstr>
      <vt:lpstr>Human Hair &amp; Sheep’s Wool</vt:lpstr>
      <vt:lpstr>Recycled Cellulose Material</vt:lpstr>
      <vt:lpstr>Oil Absorbing Polymer</vt:lpstr>
      <vt:lpstr>Nonwoven Wool Blanket</vt:lpstr>
      <vt:lpstr>Oil Clean-up Experiment</vt:lpstr>
      <vt:lpstr>Procedure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Silliman</dc:creator>
  <cp:lastModifiedBy>Rochefort, Skip</cp:lastModifiedBy>
  <cp:revision>33</cp:revision>
  <dcterms:created xsi:type="dcterms:W3CDTF">2010-06-18T01:37:25Z</dcterms:created>
  <dcterms:modified xsi:type="dcterms:W3CDTF">2016-10-30T04:45:21Z</dcterms:modified>
</cp:coreProperties>
</file>