
<file path=[Content_Types].xml><?xml version="1.0" encoding="utf-8"?>
<Types xmlns="http://schemas.openxmlformats.org/package/2006/content-types">
  <Default Extension="pdf" ContentType="application/pdf"/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"/>
  </p:notesMasterIdLst>
  <p:sldIdLst>
    <p:sldId id="258" r:id="rId3"/>
  </p:sldIdLst>
  <p:sldSz cx="32918400" cy="43891200"/>
  <p:notesSz cx="6858000" cy="9144000"/>
  <p:custDataLst>
    <p:tags r:id="rId5"/>
  </p:custDataLst>
  <p:defaultTextStyle>
    <a:defPPr>
      <a:defRPr lang="en-US"/>
    </a:defPPr>
    <a:lvl1pPr marL="0" algn="l" defTabSz="2192458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2458" algn="l" defTabSz="2192458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4915" algn="l" defTabSz="2192458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77373" algn="l" defTabSz="2192458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69821" algn="l" defTabSz="2192458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62269" algn="l" defTabSz="2192458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54717" algn="l" defTabSz="2192458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47174" algn="l" defTabSz="2192458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39632" algn="l" defTabSz="2192458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79">
          <p15:clr>
            <a:srgbClr val="A4A3A4"/>
          </p15:clr>
        </p15:guide>
        <p15:guide id="2" orient="horz" pos="27072">
          <p15:clr>
            <a:srgbClr val="A4A3A4"/>
          </p15:clr>
        </p15:guide>
        <p15:guide id="3" pos="20160">
          <p15:clr>
            <a:srgbClr val="A4A3A4"/>
          </p15:clr>
        </p15:guide>
        <p15:guide id="4" pos="576">
          <p15:clr>
            <a:srgbClr val="A4A3A4"/>
          </p15:clr>
        </p15:guide>
        <p15:guide id="5" pos="10315">
          <p15:clr>
            <a:srgbClr val="A4A3A4"/>
          </p15:clr>
        </p15:guide>
        <p15:guide id="6" pos="19871">
          <p15:clr>
            <a:srgbClr val="A4A3A4"/>
          </p15:clr>
        </p15:guide>
        <p15:guide id="7" pos="10654">
          <p15:clr>
            <a:srgbClr val="A4A3A4"/>
          </p15:clr>
        </p15:guide>
        <p15:guide id="8" pos="1094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7EFF"/>
    <a:srgbClr val="F7F7E0"/>
    <a:srgbClr val="ECF1C6"/>
    <a:srgbClr val="F1F0C1"/>
    <a:srgbClr val="EDEDAD"/>
    <a:srgbClr val="666666"/>
    <a:srgbClr val="4C4C4C"/>
    <a:srgbClr val="276D87"/>
    <a:srgbClr val="1E5F97"/>
    <a:srgbClr val="1844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9" autoAdjust="0"/>
    <p:restoredTop sz="93171" autoAdjust="0"/>
  </p:normalViewPr>
  <p:slideViewPr>
    <p:cSldViewPr snapToGrid="0" snapToObjects="1" showGuides="1">
      <p:cViewPr>
        <p:scale>
          <a:sx n="40" d="100"/>
          <a:sy n="40" d="100"/>
        </p:scale>
        <p:origin x="-1032" y="-390"/>
      </p:cViewPr>
      <p:guideLst>
        <p:guide orient="horz" pos="2879"/>
        <p:guide orient="horz" pos="27072"/>
        <p:guide pos="20160"/>
        <p:guide pos="576"/>
        <p:guide pos="10315"/>
        <p:guide pos="19871"/>
        <p:guide pos="10654"/>
        <p:guide pos="1094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d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F5720-3267-9341-ADFA-45BC5A33D409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370A9-B2DC-4245-A8C5-EF891434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8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370A9-B2DC-4245-A8C5-EF89143421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10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13634723"/>
            <a:ext cx="27980640" cy="94081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0" y="24871680"/>
            <a:ext cx="23042880" cy="11216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3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6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79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2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6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58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52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45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FEC2-3C2F-B14A-8D37-9B75A6E03F1F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1576E-FD29-5348-ABC1-1322E90E5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70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FEC2-3C2F-B14A-8D37-9B75A6E03F1F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1576E-FD29-5348-ABC1-1322E90E5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63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865840" y="1757686"/>
            <a:ext cx="7406640" cy="37449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5920" y="1757686"/>
            <a:ext cx="21671280" cy="374497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FEC2-3C2F-B14A-8D37-9B75A6E03F1F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1576E-FD29-5348-ABC1-1322E90E5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89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563" y="13635040"/>
            <a:ext cx="27981274" cy="9407526"/>
          </a:xfrm>
          <a:prstGeom prst="rect">
            <a:avLst/>
          </a:prstGeom>
        </p:spPr>
        <p:txBody>
          <a:bodyPr lIns="91411" tIns="45701" rIns="91411" bIns="4570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132" y="24871369"/>
            <a:ext cx="23044151" cy="1121727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46237" y="40681283"/>
            <a:ext cx="76803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fld id="{8B4925E1-9D9C-B940-BD90-7A2C8A60C8A3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47437" y="40681283"/>
            <a:ext cx="104235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591837" y="40681283"/>
            <a:ext cx="76803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fld id="{3516488C-F94D-A84C-92CA-F53664233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5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237" y="1757363"/>
            <a:ext cx="29625926" cy="7315200"/>
          </a:xfrm>
          <a:prstGeom prst="rect">
            <a:avLst/>
          </a:prstGeom>
        </p:spPr>
        <p:txBody>
          <a:bodyPr lIns="91411" tIns="45701" rIns="91411" bIns="4570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46237" y="40681283"/>
            <a:ext cx="76803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fld id="{8B4925E1-9D9C-B940-BD90-7A2C8A60C8A3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47437" y="40681283"/>
            <a:ext cx="104235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591837" y="40681283"/>
            <a:ext cx="76803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fld id="{3516488C-F94D-A84C-92CA-F53664233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8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7" y="28203536"/>
            <a:ext cx="27981274" cy="8718547"/>
          </a:xfrm>
          <a:prstGeom prst="rect">
            <a:avLst/>
          </a:prstGeom>
        </p:spPr>
        <p:txBody>
          <a:bodyPr lIns="91411" tIns="45701" rIns="91411" bIns="45701" anchor="t"/>
          <a:lstStyle>
            <a:lvl1pPr algn="l">
              <a:defRPr sz="3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7" y="18602323"/>
            <a:ext cx="27981274" cy="9601203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570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46237" y="40681283"/>
            <a:ext cx="76803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fld id="{8B4925E1-9D9C-B940-BD90-7A2C8A60C8A3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47437" y="40681283"/>
            <a:ext cx="104235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591837" y="40681283"/>
            <a:ext cx="76803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fld id="{3516488C-F94D-A84C-92CA-F53664233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56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237" y="1757363"/>
            <a:ext cx="29625926" cy="7315200"/>
          </a:xfrm>
          <a:prstGeom prst="rect">
            <a:avLst/>
          </a:prstGeom>
        </p:spPr>
        <p:txBody>
          <a:bodyPr lIns="91411" tIns="45701" rIns="91411" bIns="4570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6242" y="10240976"/>
            <a:ext cx="14736762" cy="28967110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535407" y="10240976"/>
            <a:ext cx="14736762" cy="28967110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6237" y="40681283"/>
            <a:ext cx="76803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fld id="{8B4925E1-9D9C-B940-BD90-7A2C8A60C8A3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47437" y="40681283"/>
            <a:ext cx="104235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3591837" y="40681283"/>
            <a:ext cx="76803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fld id="{3516488C-F94D-A84C-92CA-F53664233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53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237" y="1757363"/>
            <a:ext cx="29625926" cy="7315200"/>
          </a:xfrm>
          <a:prstGeom prst="rect">
            <a:avLst/>
          </a:prstGeom>
        </p:spPr>
        <p:txBody>
          <a:bodyPr lIns="91411" tIns="45701" rIns="91411" bIns="4570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6237" y="9825047"/>
            <a:ext cx="14544677" cy="40941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6" indent="0">
              <a:buNone/>
              <a:defRPr sz="1900" b="1"/>
            </a:lvl2pPr>
            <a:lvl3pPr marL="914112" indent="0">
              <a:buNone/>
              <a:defRPr sz="1900" b="1"/>
            </a:lvl3pPr>
            <a:lvl4pPr marL="1371158" indent="0">
              <a:buNone/>
              <a:defRPr sz="1400" b="1"/>
            </a:lvl4pPr>
            <a:lvl5pPr marL="1828214" indent="0">
              <a:buNone/>
              <a:defRPr sz="1400" b="1"/>
            </a:lvl5pPr>
            <a:lvl6pPr marL="2285270" indent="0">
              <a:buNone/>
              <a:defRPr sz="1400" b="1"/>
            </a:lvl6pPr>
            <a:lvl7pPr marL="2742326" indent="0">
              <a:buNone/>
              <a:defRPr sz="1400" b="1"/>
            </a:lvl7pPr>
            <a:lvl8pPr marL="3199373" indent="0">
              <a:buNone/>
              <a:defRPr sz="1400" b="1"/>
            </a:lvl8pPr>
            <a:lvl9pPr marL="3656429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6237" y="13919210"/>
            <a:ext cx="14544677" cy="25288877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2725" y="9825047"/>
            <a:ext cx="14549440" cy="40941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6" indent="0">
              <a:buNone/>
              <a:defRPr sz="1900" b="1"/>
            </a:lvl2pPr>
            <a:lvl3pPr marL="914112" indent="0">
              <a:buNone/>
              <a:defRPr sz="1900" b="1"/>
            </a:lvl3pPr>
            <a:lvl4pPr marL="1371158" indent="0">
              <a:buNone/>
              <a:defRPr sz="1400" b="1"/>
            </a:lvl4pPr>
            <a:lvl5pPr marL="1828214" indent="0">
              <a:buNone/>
              <a:defRPr sz="1400" b="1"/>
            </a:lvl5pPr>
            <a:lvl6pPr marL="2285270" indent="0">
              <a:buNone/>
              <a:defRPr sz="1400" b="1"/>
            </a:lvl6pPr>
            <a:lvl7pPr marL="2742326" indent="0">
              <a:buNone/>
              <a:defRPr sz="1400" b="1"/>
            </a:lvl7pPr>
            <a:lvl8pPr marL="3199373" indent="0">
              <a:buNone/>
              <a:defRPr sz="1400" b="1"/>
            </a:lvl8pPr>
            <a:lvl9pPr marL="3656429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2725" y="13919210"/>
            <a:ext cx="14549440" cy="25288877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46237" y="40681283"/>
            <a:ext cx="76803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fld id="{8B4925E1-9D9C-B940-BD90-7A2C8A60C8A3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47437" y="40681283"/>
            <a:ext cx="104235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591837" y="40681283"/>
            <a:ext cx="76803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fld id="{3516488C-F94D-A84C-92CA-F53664233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237" y="1757363"/>
            <a:ext cx="29625926" cy="7315200"/>
          </a:xfrm>
          <a:prstGeom prst="rect">
            <a:avLst/>
          </a:prstGeom>
        </p:spPr>
        <p:txBody>
          <a:bodyPr lIns="91411" tIns="45701" rIns="91411" bIns="4570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46237" y="40681283"/>
            <a:ext cx="76803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fld id="{8B4925E1-9D9C-B940-BD90-7A2C8A60C8A3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247437" y="40681283"/>
            <a:ext cx="104235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3591837" y="40681283"/>
            <a:ext cx="76803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fld id="{3516488C-F94D-A84C-92CA-F53664233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81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46237" y="40681283"/>
            <a:ext cx="76803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fld id="{8B4925E1-9D9C-B940-BD90-7A2C8A60C8A3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247437" y="40681283"/>
            <a:ext cx="104235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3591837" y="40681283"/>
            <a:ext cx="76803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fld id="{3516488C-F94D-A84C-92CA-F53664233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02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242" y="1747840"/>
            <a:ext cx="10829927" cy="7437440"/>
          </a:xfrm>
          <a:prstGeom prst="rect">
            <a:avLst/>
          </a:prstGeom>
        </p:spPr>
        <p:txBody>
          <a:bodyPr lIns="91411" tIns="45701" rIns="91411" bIns="45701"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69863" y="1747840"/>
            <a:ext cx="18402300" cy="37460237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6242" y="9185283"/>
            <a:ext cx="10829927" cy="30022803"/>
          </a:xfrm>
        </p:spPr>
        <p:txBody>
          <a:bodyPr/>
          <a:lstStyle>
            <a:lvl1pPr marL="0" indent="0">
              <a:buNone/>
              <a:defRPr sz="1400"/>
            </a:lvl1pPr>
            <a:lvl2pPr marL="457056" indent="0">
              <a:buNone/>
              <a:defRPr sz="1000"/>
            </a:lvl2pPr>
            <a:lvl3pPr marL="914112" indent="0">
              <a:buNone/>
              <a:defRPr sz="1000"/>
            </a:lvl3pPr>
            <a:lvl4pPr marL="1371158" indent="0">
              <a:buNone/>
              <a:defRPr sz="1000"/>
            </a:lvl4pPr>
            <a:lvl5pPr marL="1828214" indent="0">
              <a:buNone/>
              <a:defRPr sz="1000"/>
            </a:lvl5pPr>
            <a:lvl6pPr marL="2285270" indent="0">
              <a:buNone/>
              <a:defRPr sz="1000"/>
            </a:lvl6pPr>
            <a:lvl7pPr marL="2742326" indent="0">
              <a:buNone/>
              <a:defRPr sz="1000"/>
            </a:lvl7pPr>
            <a:lvl8pPr marL="3199373" indent="0">
              <a:buNone/>
              <a:defRPr sz="1000"/>
            </a:lvl8pPr>
            <a:lvl9pPr marL="365642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6237" y="40681283"/>
            <a:ext cx="76803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fld id="{8B4925E1-9D9C-B940-BD90-7A2C8A60C8A3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47437" y="40681283"/>
            <a:ext cx="104235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3591837" y="40681283"/>
            <a:ext cx="76803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fld id="{3516488C-F94D-A84C-92CA-F53664233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47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FEC2-3C2F-B14A-8D37-9B75A6E03F1F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1576E-FD29-5348-ABC1-1322E90E5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52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1599" y="30724483"/>
            <a:ext cx="19751674" cy="3625850"/>
          </a:xfrm>
          <a:prstGeom prst="rect">
            <a:avLst/>
          </a:prstGeom>
        </p:spPr>
        <p:txBody>
          <a:bodyPr lIns="91411" tIns="45701" rIns="91411" bIns="45701"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1599" y="3921126"/>
            <a:ext cx="19751674" cy="26335040"/>
          </a:xfrm>
        </p:spPr>
        <p:txBody>
          <a:bodyPr/>
          <a:lstStyle>
            <a:lvl1pPr marL="0" indent="0">
              <a:buNone/>
              <a:defRPr sz="3400"/>
            </a:lvl1pPr>
            <a:lvl2pPr marL="457056" indent="0">
              <a:buNone/>
              <a:defRPr sz="2900"/>
            </a:lvl2pPr>
            <a:lvl3pPr marL="914112" indent="0">
              <a:buNone/>
              <a:defRPr sz="2400"/>
            </a:lvl3pPr>
            <a:lvl4pPr marL="1371158" indent="0">
              <a:buNone/>
              <a:defRPr sz="1900"/>
            </a:lvl4pPr>
            <a:lvl5pPr marL="1828214" indent="0">
              <a:buNone/>
              <a:defRPr sz="1900"/>
            </a:lvl5pPr>
            <a:lvl6pPr marL="2285270" indent="0">
              <a:buNone/>
              <a:defRPr sz="1900"/>
            </a:lvl6pPr>
            <a:lvl7pPr marL="2742326" indent="0">
              <a:buNone/>
              <a:defRPr sz="1900"/>
            </a:lvl7pPr>
            <a:lvl8pPr marL="3199373" indent="0">
              <a:buNone/>
              <a:defRPr sz="1900"/>
            </a:lvl8pPr>
            <a:lvl9pPr marL="3656429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1599" y="34350323"/>
            <a:ext cx="19751674" cy="5151437"/>
          </a:xfrm>
        </p:spPr>
        <p:txBody>
          <a:bodyPr/>
          <a:lstStyle>
            <a:lvl1pPr marL="0" indent="0">
              <a:buNone/>
              <a:defRPr sz="1400"/>
            </a:lvl1pPr>
            <a:lvl2pPr marL="457056" indent="0">
              <a:buNone/>
              <a:defRPr sz="1000"/>
            </a:lvl2pPr>
            <a:lvl3pPr marL="914112" indent="0">
              <a:buNone/>
              <a:defRPr sz="1000"/>
            </a:lvl3pPr>
            <a:lvl4pPr marL="1371158" indent="0">
              <a:buNone/>
              <a:defRPr sz="1000"/>
            </a:lvl4pPr>
            <a:lvl5pPr marL="1828214" indent="0">
              <a:buNone/>
              <a:defRPr sz="1000"/>
            </a:lvl5pPr>
            <a:lvl6pPr marL="2285270" indent="0">
              <a:buNone/>
              <a:defRPr sz="1000"/>
            </a:lvl6pPr>
            <a:lvl7pPr marL="2742326" indent="0">
              <a:buNone/>
              <a:defRPr sz="1000"/>
            </a:lvl7pPr>
            <a:lvl8pPr marL="3199373" indent="0">
              <a:buNone/>
              <a:defRPr sz="1000"/>
            </a:lvl8pPr>
            <a:lvl9pPr marL="365642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6237" y="40681283"/>
            <a:ext cx="76803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fld id="{8B4925E1-9D9C-B940-BD90-7A2C8A60C8A3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47437" y="40681283"/>
            <a:ext cx="104235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3591837" y="40681283"/>
            <a:ext cx="76803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fld id="{3516488C-F94D-A84C-92CA-F53664233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47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237" y="1757363"/>
            <a:ext cx="29625926" cy="7315200"/>
          </a:xfrm>
          <a:prstGeom prst="rect">
            <a:avLst/>
          </a:prstGeom>
        </p:spPr>
        <p:txBody>
          <a:bodyPr lIns="91411" tIns="45701" rIns="91411" bIns="4570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46237" y="40681283"/>
            <a:ext cx="76803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fld id="{8B4925E1-9D9C-B940-BD90-7A2C8A60C8A3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47437" y="40681283"/>
            <a:ext cx="104235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591837" y="40681283"/>
            <a:ext cx="76803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fld id="{3516488C-F94D-A84C-92CA-F53664233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98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866473" y="1757363"/>
            <a:ext cx="7405690" cy="37450714"/>
          </a:xfrm>
          <a:prstGeom prst="rect">
            <a:avLst/>
          </a:prstGeom>
        </p:spPr>
        <p:txBody>
          <a:bodyPr vert="eaVert" lIns="91411" tIns="45701" rIns="91411" bIns="4570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6242" y="1757363"/>
            <a:ext cx="22067838" cy="3745071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46237" y="40681283"/>
            <a:ext cx="76803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fld id="{8B4925E1-9D9C-B940-BD90-7A2C8A60C8A3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47437" y="40681283"/>
            <a:ext cx="104235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591837" y="40681283"/>
            <a:ext cx="7680326" cy="2336800"/>
          </a:xfrm>
          <a:prstGeom prst="rect">
            <a:avLst/>
          </a:prstGeom>
        </p:spPr>
        <p:txBody>
          <a:bodyPr lIns="91411" tIns="45701" rIns="91411" bIns="45701"/>
          <a:lstStyle/>
          <a:p>
            <a:fld id="{3516488C-F94D-A84C-92CA-F53664233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39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7" y="28204163"/>
            <a:ext cx="27980640" cy="871728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7" y="18602992"/>
            <a:ext cx="27980640" cy="9601197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3158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6317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79475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2624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65773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58931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5209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45248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FEC2-3C2F-B14A-8D37-9B75A6E03F1F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1576E-FD29-5348-ABC1-1322E90E5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43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20" y="10241309"/>
            <a:ext cx="14538960" cy="28966163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33520" y="10241309"/>
            <a:ext cx="14538960" cy="28966163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FEC2-3C2F-B14A-8D37-9B75A6E03F1F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1576E-FD29-5348-ABC1-1322E90E5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68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9824723"/>
            <a:ext cx="14544677" cy="4094477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3158" indent="0">
              <a:buNone/>
              <a:defRPr sz="9600" b="1"/>
            </a:lvl2pPr>
            <a:lvl3pPr marL="4386317" indent="0">
              <a:buNone/>
              <a:defRPr sz="8600" b="1"/>
            </a:lvl3pPr>
            <a:lvl4pPr marL="6579475" indent="0">
              <a:buNone/>
              <a:defRPr sz="7700" b="1"/>
            </a:lvl4pPr>
            <a:lvl5pPr marL="8772624" indent="0">
              <a:buNone/>
              <a:defRPr sz="7700" b="1"/>
            </a:lvl5pPr>
            <a:lvl6pPr marL="10965773" indent="0">
              <a:buNone/>
              <a:defRPr sz="7700" b="1"/>
            </a:lvl6pPr>
            <a:lvl7pPr marL="13158931" indent="0">
              <a:buNone/>
              <a:defRPr sz="7700" b="1"/>
            </a:lvl7pPr>
            <a:lvl8pPr marL="15352090" indent="0">
              <a:buNone/>
              <a:defRPr sz="7700" b="1"/>
            </a:lvl8pPr>
            <a:lvl9pPr marL="17545248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13919200"/>
            <a:ext cx="14544677" cy="25288243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2095" y="9824723"/>
            <a:ext cx="14550390" cy="4094477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3158" indent="0">
              <a:buNone/>
              <a:defRPr sz="9600" b="1"/>
            </a:lvl2pPr>
            <a:lvl3pPr marL="4386317" indent="0">
              <a:buNone/>
              <a:defRPr sz="8600" b="1"/>
            </a:lvl3pPr>
            <a:lvl4pPr marL="6579475" indent="0">
              <a:buNone/>
              <a:defRPr sz="7700" b="1"/>
            </a:lvl4pPr>
            <a:lvl5pPr marL="8772624" indent="0">
              <a:buNone/>
              <a:defRPr sz="7700" b="1"/>
            </a:lvl5pPr>
            <a:lvl6pPr marL="10965773" indent="0">
              <a:buNone/>
              <a:defRPr sz="7700" b="1"/>
            </a:lvl6pPr>
            <a:lvl7pPr marL="13158931" indent="0">
              <a:buNone/>
              <a:defRPr sz="7700" b="1"/>
            </a:lvl7pPr>
            <a:lvl8pPr marL="15352090" indent="0">
              <a:buNone/>
              <a:defRPr sz="7700" b="1"/>
            </a:lvl8pPr>
            <a:lvl9pPr marL="17545248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2095" y="13919200"/>
            <a:ext cx="14550390" cy="25288243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FEC2-3C2F-B14A-8D37-9B75A6E03F1F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1576E-FD29-5348-ABC1-1322E90E5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73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FEC2-3C2F-B14A-8D37-9B75A6E03F1F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1576E-FD29-5348-ABC1-1322E90E5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FEC2-3C2F-B14A-8D37-9B75A6E03F1F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1576E-FD29-5348-ABC1-1322E90E5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53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36" y="1747520"/>
            <a:ext cx="10829927" cy="743712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180" y="1747549"/>
            <a:ext cx="18402300" cy="37459923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36" y="9184669"/>
            <a:ext cx="10829927" cy="30022803"/>
          </a:xfrm>
        </p:spPr>
        <p:txBody>
          <a:bodyPr/>
          <a:lstStyle>
            <a:lvl1pPr marL="0" indent="0">
              <a:buNone/>
              <a:defRPr sz="6700"/>
            </a:lvl1pPr>
            <a:lvl2pPr marL="2193158" indent="0">
              <a:buNone/>
              <a:defRPr sz="5800"/>
            </a:lvl2pPr>
            <a:lvl3pPr marL="4386317" indent="0">
              <a:buNone/>
              <a:defRPr sz="4800"/>
            </a:lvl3pPr>
            <a:lvl4pPr marL="6579475" indent="0">
              <a:buNone/>
              <a:defRPr sz="4300"/>
            </a:lvl4pPr>
            <a:lvl5pPr marL="8772624" indent="0">
              <a:buNone/>
              <a:defRPr sz="4300"/>
            </a:lvl5pPr>
            <a:lvl6pPr marL="10965773" indent="0">
              <a:buNone/>
              <a:defRPr sz="4300"/>
            </a:lvl6pPr>
            <a:lvl7pPr marL="13158931" indent="0">
              <a:buNone/>
              <a:defRPr sz="4300"/>
            </a:lvl7pPr>
            <a:lvl8pPr marL="15352090" indent="0">
              <a:buNone/>
              <a:defRPr sz="4300"/>
            </a:lvl8pPr>
            <a:lvl9pPr marL="17545248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FEC2-3C2F-B14A-8D37-9B75A6E03F1F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1576E-FD29-5348-ABC1-1322E90E5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65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237" y="30723840"/>
            <a:ext cx="19751040" cy="3627123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2237" y="3921760"/>
            <a:ext cx="19751040" cy="26334720"/>
          </a:xfrm>
        </p:spPr>
        <p:txBody>
          <a:bodyPr/>
          <a:lstStyle>
            <a:lvl1pPr marL="0" indent="0">
              <a:buNone/>
              <a:defRPr sz="15400"/>
            </a:lvl1pPr>
            <a:lvl2pPr marL="2193158" indent="0">
              <a:buNone/>
              <a:defRPr sz="13400"/>
            </a:lvl2pPr>
            <a:lvl3pPr marL="4386317" indent="0">
              <a:buNone/>
              <a:defRPr sz="11500"/>
            </a:lvl3pPr>
            <a:lvl4pPr marL="6579475" indent="0">
              <a:buNone/>
              <a:defRPr sz="9600"/>
            </a:lvl4pPr>
            <a:lvl5pPr marL="8772624" indent="0">
              <a:buNone/>
              <a:defRPr sz="9600"/>
            </a:lvl5pPr>
            <a:lvl6pPr marL="10965773" indent="0">
              <a:buNone/>
              <a:defRPr sz="9600"/>
            </a:lvl6pPr>
            <a:lvl7pPr marL="13158931" indent="0">
              <a:buNone/>
              <a:defRPr sz="9600"/>
            </a:lvl7pPr>
            <a:lvl8pPr marL="15352090" indent="0">
              <a:buNone/>
              <a:defRPr sz="9600"/>
            </a:lvl8pPr>
            <a:lvl9pPr marL="17545248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2237" y="34350963"/>
            <a:ext cx="19751040" cy="5151117"/>
          </a:xfrm>
        </p:spPr>
        <p:txBody>
          <a:bodyPr/>
          <a:lstStyle>
            <a:lvl1pPr marL="0" indent="0">
              <a:buNone/>
              <a:defRPr sz="6700"/>
            </a:lvl1pPr>
            <a:lvl2pPr marL="2193158" indent="0">
              <a:buNone/>
              <a:defRPr sz="5800"/>
            </a:lvl2pPr>
            <a:lvl3pPr marL="4386317" indent="0">
              <a:buNone/>
              <a:defRPr sz="4800"/>
            </a:lvl3pPr>
            <a:lvl4pPr marL="6579475" indent="0">
              <a:buNone/>
              <a:defRPr sz="4300"/>
            </a:lvl4pPr>
            <a:lvl5pPr marL="8772624" indent="0">
              <a:buNone/>
              <a:defRPr sz="4300"/>
            </a:lvl5pPr>
            <a:lvl6pPr marL="10965773" indent="0">
              <a:buNone/>
              <a:defRPr sz="4300"/>
            </a:lvl6pPr>
            <a:lvl7pPr marL="13158931" indent="0">
              <a:buNone/>
              <a:defRPr sz="4300"/>
            </a:lvl7pPr>
            <a:lvl8pPr marL="15352090" indent="0">
              <a:buNone/>
              <a:defRPr sz="4300"/>
            </a:lvl8pPr>
            <a:lvl9pPr marL="17545248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FEC2-3C2F-B14A-8D37-9B75A6E03F1F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1576E-FD29-5348-ABC1-1322E90E5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1757683"/>
            <a:ext cx="29626560" cy="7315200"/>
          </a:xfrm>
          <a:prstGeom prst="rect">
            <a:avLst/>
          </a:prstGeom>
        </p:spPr>
        <p:txBody>
          <a:bodyPr vert="horz" lIns="438624" tIns="219322" rIns="438624" bIns="21932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10241309"/>
            <a:ext cx="29626560" cy="28966163"/>
          </a:xfrm>
          <a:prstGeom prst="rect">
            <a:avLst/>
          </a:prstGeom>
        </p:spPr>
        <p:txBody>
          <a:bodyPr vert="horz" lIns="438624" tIns="219322" rIns="438624" bIns="219322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0" y="40680643"/>
            <a:ext cx="7680960" cy="2336800"/>
          </a:xfrm>
          <a:prstGeom prst="rect">
            <a:avLst/>
          </a:prstGeom>
        </p:spPr>
        <p:txBody>
          <a:bodyPr vert="horz" lIns="438624" tIns="219322" rIns="438624" bIns="219322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8FEC2-3C2F-B14A-8D37-9B75A6E03F1F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0" y="40680643"/>
            <a:ext cx="10424160" cy="2336800"/>
          </a:xfrm>
          <a:prstGeom prst="rect">
            <a:avLst/>
          </a:prstGeom>
        </p:spPr>
        <p:txBody>
          <a:bodyPr vert="horz" lIns="438624" tIns="219322" rIns="438624" bIns="219322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91520" y="40680643"/>
            <a:ext cx="7680960" cy="2336800"/>
          </a:xfrm>
          <a:prstGeom prst="rect">
            <a:avLst/>
          </a:prstGeom>
        </p:spPr>
        <p:txBody>
          <a:bodyPr vert="horz" lIns="438624" tIns="219322" rIns="438624" bIns="219322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1576E-FD29-5348-ABC1-1322E90E5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3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3158" rtl="0" eaLnBrk="1" latinLnBrk="0" hangingPunct="1">
        <a:spcBef>
          <a:spcPct val="0"/>
        </a:spcBef>
        <a:buNone/>
        <a:defRPr sz="211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4864" indent="-1644864" algn="l" defTabSz="2193158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3875" indent="-1370717" algn="l" defTabSz="2193158" rtl="0" eaLnBrk="1" latinLnBrk="0" hangingPunct="1">
        <a:spcBef>
          <a:spcPct val="20000"/>
        </a:spcBef>
        <a:buFont typeface="Arial"/>
        <a:buChar char="–"/>
        <a:defRPr sz="13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5482886" indent="-1096570" algn="l" defTabSz="2193158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76045" indent="-1096570" algn="l" defTabSz="2193158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69203" indent="-1096570" algn="l" defTabSz="2193158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62362" indent="-1096570" algn="l" defTabSz="2193158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5520" indent="-1096570" algn="l" defTabSz="2193158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48669" indent="-1096570" algn="l" defTabSz="2193158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41818" indent="-1096570" algn="l" defTabSz="2193158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3158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3158" algn="l" defTabSz="2193158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6317" algn="l" defTabSz="2193158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79475" algn="l" defTabSz="2193158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2624" algn="l" defTabSz="2193158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65773" algn="l" defTabSz="2193158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58931" algn="l" defTabSz="2193158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52090" algn="l" defTabSz="2193158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45248" algn="l" defTabSz="2193158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0240960"/>
            <a:ext cx="15093950" cy="6421440"/>
          </a:xfrm>
          <a:prstGeom prst="rect">
            <a:avLst/>
          </a:prstGeom>
        </p:spPr>
        <p:txBody>
          <a:bodyPr vert="horz" lIns="91411" tIns="45701" rIns="91411" bIns="4570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919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056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6" algn="l" defTabSz="4570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2" algn="l" defTabSz="4570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4570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4" algn="l" defTabSz="4570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4570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26" algn="l" defTabSz="4570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73" algn="l" defTabSz="4570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29" algn="l" defTabSz="4570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df"/><Relationship Id="rId13" Type="http://schemas.openxmlformats.org/officeDocument/2006/relationships/image" Target="../media/image8.e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11" Type="http://schemas.openxmlformats.org/officeDocument/2006/relationships/image" Target="../media/image7.png"/><Relationship Id="rId5" Type="http://schemas.openxmlformats.org/officeDocument/2006/relationships/image" Target="../media/image3.emf"/><Relationship Id="rId15" Type="http://schemas.openxmlformats.org/officeDocument/2006/relationships/image" Target="../media/image10.tif"/><Relationship Id="rId10" Type="http://schemas.openxmlformats.org/officeDocument/2006/relationships/image" Target="../media/image6.png"/><Relationship Id="rId4" Type="http://schemas.openxmlformats.org/officeDocument/2006/relationships/image" Target="../media/image2.emf"/><Relationship Id="rId9" Type="http://schemas.openxmlformats.org/officeDocument/2006/relationships/image" Target="../media/image5.png"/><Relationship Id="rId1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16931652" y="4632653"/>
            <a:ext cx="15087600" cy="2126692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54" tIns="45672" rIns="91354" bIns="45672" spcCol="0" rtlCol="0" anchor="ctr"/>
          <a:lstStyle/>
          <a:p>
            <a:pPr algn="ctr"/>
            <a:endParaRPr lang="en-US" dirty="0">
              <a:latin typeface="Calibri"/>
              <a:cs typeface="Calibri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16917991" y="28238962"/>
            <a:ext cx="15087600" cy="14687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4" tIns="45672" rIns="91354" bIns="45672" spcCol="0" rtlCol="0" anchor="ctr"/>
          <a:lstStyle/>
          <a:p>
            <a:pPr algn="ctr"/>
            <a:endParaRPr lang="en-US" sz="8000">
              <a:latin typeface="Calibri"/>
              <a:cs typeface="Calibri"/>
            </a:endParaRPr>
          </a:p>
        </p:txBody>
      </p:sp>
      <p:sp>
        <p:nvSpPr>
          <p:cNvPr id="5" name="Text Box 212"/>
          <p:cNvSpPr txBox="1">
            <a:spLocks noChangeArrowheads="1"/>
          </p:cNvSpPr>
          <p:nvPr/>
        </p:nvSpPr>
        <p:spPr bwMode="auto">
          <a:xfrm>
            <a:off x="711200" y="6150357"/>
            <a:ext cx="15082858" cy="4013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457200" tIns="0" rIns="457200" bIns="0"/>
          <a:lstStyle>
            <a:lvl1pPr marL="398463" indent="-2841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27063" indent="-2841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lvl="1" indent="0" defTabSz="4806950">
              <a:defRPr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Physical Activity Recognition (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PAR)</a:t>
            </a:r>
          </a:p>
          <a:p>
            <a:pPr marL="914400" lvl="1" indent="-571500" defTabSz="4806950">
              <a:buFont typeface="Arial" charset="0"/>
              <a:buChar char="•"/>
              <a:defRPr/>
            </a:pPr>
            <a:r>
              <a:rPr lang="en-US" sz="3600" dirty="0" smtClean="0">
                <a:latin typeface="Calibri" pitchFamily="34" charset="0"/>
              </a:rPr>
              <a:t>Physical </a:t>
            </a:r>
            <a:r>
              <a:rPr lang="en-US" sz="3600" dirty="0">
                <a:latin typeface="Calibri" pitchFamily="34" charset="0"/>
              </a:rPr>
              <a:t>activity </a:t>
            </a:r>
            <a:r>
              <a:rPr lang="en-US" sz="3600" dirty="0" smtClean="0">
                <a:latin typeface="Calibri" pitchFamily="34" charset="0"/>
              </a:rPr>
              <a:t>recognition </a:t>
            </a:r>
            <a:r>
              <a:rPr lang="en-US" sz="3600" dirty="0">
                <a:latin typeface="Calibri" pitchFamily="34" charset="0"/>
              </a:rPr>
              <a:t>from wearable accelerometer data is an important task in </a:t>
            </a:r>
            <a:r>
              <a:rPr lang="en-US" sz="3600" dirty="0" smtClean="0">
                <a:latin typeface="Calibri" pitchFamily="34" charset="0"/>
              </a:rPr>
              <a:t>healthcare</a:t>
            </a:r>
          </a:p>
          <a:p>
            <a:pPr marL="914400" lvl="1" indent="-571500" defTabSz="4806950">
              <a:buFont typeface="Arial" charset="0"/>
              <a:buChar char="•"/>
              <a:defRPr/>
            </a:pPr>
            <a:r>
              <a:rPr lang="en-US" sz="3600" dirty="0" smtClean="0">
                <a:latin typeface="Calibri" pitchFamily="34" charset="0"/>
              </a:rPr>
              <a:t>Obtaining  labeled training </a:t>
            </a:r>
            <a:r>
              <a:rPr lang="en-US" sz="3600" dirty="0">
                <a:latin typeface="Calibri" pitchFamily="34" charset="0"/>
              </a:rPr>
              <a:t>data for accurate activity </a:t>
            </a:r>
            <a:r>
              <a:rPr lang="en-US" sz="3600" dirty="0" smtClean="0">
                <a:latin typeface="Calibri" pitchFamily="34" charset="0"/>
              </a:rPr>
              <a:t>recognition </a:t>
            </a:r>
            <a:r>
              <a:rPr lang="en-US" sz="3600" dirty="0">
                <a:latin typeface="Calibri" pitchFamily="34" charset="0"/>
              </a:rPr>
              <a:t>is non-trivial and costly</a:t>
            </a:r>
            <a:r>
              <a:rPr lang="en-US" sz="3600" dirty="0" smtClean="0">
                <a:latin typeface="Calibri" pitchFamily="34" charset="0"/>
              </a:rPr>
              <a:t>.</a:t>
            </a:r>
          </a:p>
          <a:p>
            <a:pPr marL="914400" lvl="1" indent="-571500" defTabSz="4806950">
              <a:buFont typeface="Arial" charset="0"/>
              <a:buChar char="•"/>
              <a:defRPr/>
            </a:pPr>
            <a:r>
              <a:rPr lang="en-US" sz="3600" dirty="0" smtClean="0">
                <a:latin typeface="Calibri" pitchFamily="34" charset="0"/>
              </a:rPr>
              <a:t>Requires start and end times of all activities</a:t>
            </a:r>
            <a:endParaRPr lang="en-US" sz="3600" dirty="0"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5000"/>
            <a:ext cx="32918400" cy="364084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672" rIns="91354" bIns="45672" spcCol="0"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Efficient Multi-Instance Learning for Activity Recognition from Time Series Data </a:t>
            </a:r>
          </a:p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Using an Auto-Regressive Hidden Markov Model</a:t>
            </a:r>
          </a:p>
          <a:p>
            <a:pPr algn="ctr"/>
            <a:r>
              <a:rPr lang="en-US" sz="50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Xinze</a:t>
            </a:r>
            <a:r>
              <a:rPr lang="en-US" sz="5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Guan, </a:t>
            </a:r>
            <a:r>
              <a:rPr lang="en-US" sz="50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Raviv</a:t>
            </a:r>
            <a:r>
              <a:rPr lang="en-US" sz="5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0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Raich</a:t>
            </a:r>
            <a:r>
              <a:rPr lang="en-US" sz="5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50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Weng</a:t>
            </a:r>
            <a:r>
              <a:rPr lang="en-US" sz="5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-Keen Wong</a:t>
            </a:r>
          </a:p>
          <a:p>
            <a:pPr algn="ctr"/>
            <a:r>
              <a:rPr lang="en-US" sz="5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School </a:t>
            </a:r>
            <a:r>
              <a:rPr lang="en-US" sz="5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of EECS, Oregon State University, Corvallis, OR 97331-5501, USA</a:t>
            </a:r>
            <a:endParaRPr lang="en-US" sz="5000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5400" dirty="0" smtClean="0">
              <a:solidFill>
                <a:schemeClr val="tx1"/>
              </a:solidFill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399" y="4582662"/>
            <a:ext cx="15087600" cy="124358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54" tIns="45672" rIns="91354" bIns="45672" spcCol="0"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Calibri"/>
                <a:cs typeface="Calibri"/>
              </a:rPr>
              <a:t>Motivation and Background</a:t>
            </a:r>
            <a:endParaRPr lang="en-US" sz="6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9" name="Picture 157" descr="Vertical 4C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0631" y="1498129"/>
            <a:ext cx="2383207" cy="251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16886427" y="25673660"/>
            <a:ext cx="15132825" cy="1238272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4" tIns="45672" rIns="91354" bIns="45672" spcCol="0"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Calibri"/>
                <a:cs typeface="Calibri"/>
              </a:rPr>
              <a:t>Experiments</a:t>
            </a:r>
            <a:endParaRPr lang="en-US" sz="4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41" name="Rectangle 240"/>
          <p:cNvSpPr/>
          <p:nvPr/>
        </p:nvSpPr>
        <p:spPr>
          <a:xfrm>
            <a:off x="16886428" y="4582662"/>
            <a:ext cx="15087410" cy="1238272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4" tIns="45672" rIns="91354" bIns="45672" spcCol="0"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Calibri"/>
                <a:cs typeface="Calibri"/>
              </a:rPr>
              <a:t>Parameter Learning</a:t>
            </a:r>
            <a:endParaRPr lang="en-US" sz="6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90" name="Rectangle 289"/>
          <p:cNvSpPr/>
          <p:nvPr/>
        </p:nvSpPr>
        <p:spPr>
          <a:xfrm>
            <a:off x="17348860" y="23021102"/>
            <a:ext cx="14030839" cy="43682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4" y="9725948"/>
            <a:ext cx="15114545" cy="957254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10810" y="6023358"/>
            <a:ext cx="15083419" cy="2317351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>
            <a:off x="907783" y="31457298"/>
            <a:ext cx="15110887" cy="1151950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Rectangle 207"/>
          <p:cNvSpPr/>
          <p:nvPr/>
        </p:nvSpPr>
        <p:spPr>
          <a:xfrm>
            <a:off x="910814" y="19441155"/>
            <a:ext cx="150864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defTabSz="4806950">
              <a:defRPr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Multi-instance learning (MIL) for time series 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data</a:t>
            </a:r>
            <a:endParaRPr lang="en-US" sz="4000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marL="1028700" lvl="1" indent="-571500" defTabSz="4806950">
              <a:buFont typeface="Arial"/>
              <a:buChar char="•"/>
              <a:defRPr/>
            </a:pPr>
            <a:r>
              <a:rPr lang="en-US" sz="3600" dirty="0" smtClean="0">
                <a:latin typeface="Calibri" pitchFamily="34" charset="0"/>
              </a:rPr>
              <a:t>Traditionally</a:t>
            </a:r>
            <a:r>
              <a:rPr lang="en-US" sz="3600" dirty="0">
                <a:latin typeface="Calibri" pitchFamily="34" charset="0"/>
              </a:rPr>
              <a:t>, a bag is labeled positive if </a:t>
            </a:r>
            <a:r>
              <a:rPr lang="en-US" sz="3600" dirty="0" smtClean="0">
                <a:latin typeface="Calibri" pitchFamily="34" charset="0"/>
              </a:rPr>
              <a:t>there </a:t>
            </a:r>
            <a:r>
              <a:rPr lang="en-US" sz="3600" dirty="0">
                <a:latin typeface="Calibri" pitchFamily="34" charset="0"/>
              </a:rPr>
              <a:t>is at least one positive instance in the </a:t>
            </a:r>
            <a:r>
              <a:rPr lang="en-US" sz="3600" dirty="0" smtClean="0">
                <a:latin typeface="Calibri" pitchFamily="34" charset="0"/>
              </a:rPr>
              <a:t>bag and negative otherwise</a:t>
            </a:r>
            <a:endParaRPr lang="en-US" sz="3600" dirty="0">
              <a:latin typeface="Calibri" pitchFamily="34" charset="0"/>
            </a:endParaRPr>
          </a:p>
          <a:p>
            <a:pPr marL="1028700" lvl="1" indent="-571500" defTabSz="4806950">
              <a:buFont typeface="Arial"/>
              <a:buChar char="•"/>
              <a:defRPr/>
            </a:pPr>
            <a:r>
              <a:rPr lang="en-US" sz="3600" dirty="0" smtClean="0">
                <a:latin typeface="Calibri" pitchFamily="34" charset="0"/>
              </a:rPr>
              <a:t>In our setting, a bag is labeled positive if an </a:t>
            </a:r>
            <a:r>
              <a:rPr lang="en-US" sz="3600" dirty="0">
                <a:latin typeface="Calibri" pitchFamily="34" charset="0"/>
              </a:rPr>
              <a:t>activity </a:t>
            </a:r>
            <a:r>
              <a:rPr lang="en-US" sz="3600" dirty="0" smtClean="0">
                <a:latin typeface="Calibri" pitchFamily="34" charset="0"/>
              </a:rPr>
              <a:t>of interest has </a:t>
            </a:r>
            <a:r>
              <a:rPr lang="en-US" sz="3600" dirty="0">
                <a:latin typeface="Calibri" pitchFamily="34" charset="0"/>
              </a:rPr>
              <a:t>been performed </a:t>
            </a:r>
            <a:r>
              <a:rPr lang="en-US" sz="3600" dirty="0" smtClean="0">
                <a:latin typeface="Calibri" pitchFamily="34" charset="0"/>
              </a:rPr>
              <a:t>for the majority of the time within an interval</a:t>
            </a:r>
            <a:endParaRPr lang="en-US" sz="3600" dirty="0">
              <a:latin typeface="Calibri" pitchFamily="34" charset="0"/>
            </a:endParaRPr>
          </a:p>
          <a:p>
            <a:pPr marL="1028700" lvl="1" indent="-571500" defTabSz="4806950">
              <a:buFont typeface="Arial"/>
              <a:buChar char="•"/>
              <a:defRPr/>
            </a:pPr>
            <a:r>
              <a:rPr lang="en-US" sz="3600" dirty="0" smtClean="0">
                <a:latin typeface="Calibri" pitchFamily="34" charset="0"/>
              </a:rPr>
              <a:t>Places </a:t>
            </a:r>
            <a:r>
              <a:rPr lang="en-US" sz="3600" dirty="0">
                <a:latin typeface="Calibri" pitchFamily="34" charset="0"/>
              </a:rPr>
              <a:t>the burden of resolving </a:t>
            </a:r>
            <a:r>
              <a:rPr lang="en-US" sz="3600" dirty="0" smtClean="0">
                <a:latin typeface="Calibri" pitchFamily="34" charset="0"/>
              </a:rPr>
              <a:t>the labeling ambiguity </a:t>
            </a:r>
            <a:r>
              <a:rPr lang="en-US" sz="3600" dirty="0">
                <a:latin typeface="Calibri" pitchFamily="34" charset="0"/>
              </a:rPr>
              <a:t>on the learning </a:t>
            </a:r>
            <a:r>
              <a:rPr lang="en-US" sz="3600" dirty="0" smtClean="0">
                <a:latin typeface="Calibri" pitchFamily="34" charset="0"/>
              </a:rPr>
              <a:t>algorithm</a:t>
            </a:r>
            <a:endParaRPr lang="en-US" sz="3600" dirty="0">
              <a:latin typeface="Calibri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907783" y="23969326"/>
            <a:ext cx="15086445" cy="4878136"/>
            <a:chOff x="910813" y="26362389"/>
            <a:chExt cx="15086445" cy="4878136"/>
          </a:xfrm>
        </p:grpSpPr>
        <p:sp>
          <p:nvSpPr>
            <p:cNvPr id="258" name="Rectangle 257"/>
            <p:cNvSpPr/>
            <p:nvPr/>
          </p:nvSpPr>
          <p:spPr>
            <a:xfrm>
              <a:off x="910813" y="26362389"/>
              <a:ext cx="15086445" cy="40318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lvl="1" defTabSz="4806950">
                <a:defRPr/>
              </a:pPr>
              <a:r>
                <a:rPr lang="en-US" sz="4000" b="1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Auto-Regressive Process (AR</a:t>
              </a:r>
              <a:r>
                <a:rPr lang="en-US" sz="4000" b="1" dirty="0" smtClean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)</a:t>
              </a:r>
              <a:endParaRPr lang="en-US" sz="4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endParaRPr>
            </a:p>
            <a:p>
              <a:pPr marL="1028700" lvl="1" indent="-571500" defTabSz="4806950">
                <a:buFont typeface="Arial"/>
                <a:buChar char="•"/>
                <a:defRPr/>
              </a:pPr>
              <a:r>
                <a:rPr lang="en-US" sz="3600" dirty="0" smtClean="0">
                  <a:latin typeface="Calibri" pitchFamily="34" charset="0"/>
                </a:rPr>
                <a:t>AR process captures the temporal structure of time series data.</a:t>
              </a:r>
            </a:p>
            <a:p>
              <a:pPr marL="1028700" lvl="1" indent="-571500" defTabSz="4806950">
                <a:buFont typeface="Arial"/>
                <a:buChar char="•"/>
                <a:defRPr/>
              </a:pPr>
              <a:endParaRPr lang="en-US" sz="3600" dirty="0">
                <a:latin typeface="Calibri" pitchFamily="34" charset="0"/>
              </a:endParaRPr>
            </a:p>
            <a:p>
              <a:pPr marL="1028700" lvl="1" indent="-571500" defTabSz="4806950">
                <a:buFont typeface="Arial"/>
                <a:buChar char="•"/>
                <a:defRPr/>
              </a:pPr>
              <a:endParaRPr lang="en-US" sz="3600" dirty="0" smtClean="0">
                <a:latin typeface="Calibri" pitchFamily="34" charset="0"/>
              </a:endParaRPr>
            </a:p>
            <a:p>
              <a:pPr marL="1028700" lvl="1" indent="-571500" defTabSz="4806950">
                <a:buFont typeface="Arial"/>
                <a:buChar char="•"/>
                <a:defRPr/>
              </a:pPr>
              <a:endParaRPr lang="en-US" sz="3600" dirty="0" smtClean="0">
                <a:latin typeface="Calibri" pitchFamily="34" charset="0"/>
              </a:endParaRPr>
            </a:p>
            <a:p>
              <a:pPr marL="1028700" lvl="1" indent="-571500" defTabSz="4806950">
                <a:buFont typeface="Arial"/>
                <a:buChar char="•"/>
                <a:defRPr/>
              </a:pPr>
              <a:r>
                <a:rPr lang="en-US" sz="3600" dirty="0" smtClean="0">
                  <a:latin typeface="Calibri" pitchFamily="34" charset="0"/>
                </a:rPr>
                <a:t>The </a:t>
              </a:r>
              <a:r>
                <a:rPr lang="en-US" sz="3600" dirty="0">
                  <a:latin typeface="Calibri" pitchFamily="34" charset="0"/>
                </a:rPr>
                <a:t>time series sequence follows a </a:t>
              </a:r>
              <a:r>
                <a:rPr lang="en-US" sz="3600" i="1" dirty="0" err="1">
                  <a:latin typeface="Calibri" pitchFamily="34" charset="0"/>
                </a:rPr>
                <a:t>p</a:t>
              </a:r>
              <a:r>
                <a:rPr lang="en-US" sz="3600" dirty="0" err="1">
                  <a:latin typeface="Calibri" pitchFamily="34" charset="0"/>
                </a:rPr>
                <a:t>th</a:t>
              </a:r>
              <a:r>
                <a:rPr lang="en-US" sz="3600" dirty="0">
                  <a:latin typeface="Calibri" pitchFamily="34" charset="0"/>
                </a:rPr>
                <a:t> order Markov process with </a:t>
              </a:r>
              <a:r>
                <a:rPr lang="en-US" sz="3600" dirty="0" smtClean="0">
                  <a:latin typeface="Calibri" pitchFamily="34" charset="0"/>
                </a:rPr>
                <a:t>the conditional </a:t>
              </a:r>
              <a:r>
                <a:rPr lang="en-US" sz="3600" dirty="0">
                  <a:latin typeface="Calibri" pitchFamily="34" charset="0"/>
                </a:rPr>
                <a:t>density:</a:t>
              </a:r>
            </a:p>
          </p:txBody>
        </p:sp>
        <p:pic>
          <p:nvPicPr>
            <p:cNvPr id="259" name="Content Placeholder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4641" y="27705452"/>
              <a:ext cx="6651484" cy="1178202"/>
            </a:xfrm>
            <a:prstGeom prst="rect">
              <a:avLst/>
            </a:prstGeom>
          </p:spPr>
        </p:pic>
        <p:graphicFrame>
          <p:nvGraphicFramePr>
            <p:cNvPr id="260" name="Object 25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4714813"/>
                </p:ext>
              </p:extLst>
            </p:nvPr>
          </p:nvGraphicFramePr>
          <p:xfrm>
            <a:off x="5291135" y="29973299"/>
            <a:ext cx="6338983" cy="12672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2" r:id="rId7" imgW="51206400" imgH="10236200" progId="">
                    <p:embed/>
                  </p:oleObj>
                </mc:Choice>
                <mc:Fallback>
                  <p:oleObj r:id="rId7" imgW="51206400" imgH="1023620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291135" y="29973299"/>
                          <a:ext cx="6338983" cy="12672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61" name="Rectangle 260"/>
          <p:cNvSpPr/>
          <p:nvPr/>
        </p:nvSpPr>
        <p:spPr>
          <a:xfrm>
            <a:off x="907783" y="29758214"/>
            <a:ext cx="15110887" cy="1238272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4" tIns="45672" rIns="91354" bIns="45672" spcCol="0"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Calibri"/>
                <a:cs typeface="Calibri"/>
              </a:rPr>
              <a:t>ARHMM-MIL Graphical Model</a:t>
            </a:r>
            <a:endParaRPr lang="en-US" sz="6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71" name="Rectangle 270"/>
          <p:cNvSpPr/>
          <p:nvPr/>
        </p:nvSpPr>
        <p:spPr>
          <a:xfrm>
            <a:off x="16917990" y="6023787"/>
            <a:ext cx="15055847" cy="457482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TextBox 272"/>
          <p:cNvSpPr txBox="1"/>
          <p:nvPr/>
        </p:nvSpPr>
        <p:spPr>
          <a:xfrm>
            <a:off x="15060167" y="6308546"/>
            <a:ext cx="17565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4806950">
              <a:defRPr/>
            </a:pPr>
            <a:r>
              <a:rPr lang="en-US" sz="3600" dirty="0" smtClean="0">
                <a:latin typeface="Calibri" pitchFamily="34" charset="0"/>
              </a:rPr>
              <a:t>Expectation-Maximization (EM) optimizes the </a:t>
            </a:r>
            <a:r>
              <a:rPr lang="en-US" sz="3600" dirty="0">
                <a:latin typeface="Calibri" pitchFamily="34" charset="0"/>
              </a:rPr>
              <a:t>expected complete </a:t>
            </a:r>
            <a:r>
              <a:rPr lang="en-US" sz="3600" dirty="0" smtClean="0">
                <a:latin typeface="Calibri" pitchFamily="34" charset="0"/>
              </a:rPr>
              <a:t>data log-likelihood auxiliary function.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16373436" y="8856305"/>
                <a:ext cx="16158806" cy="656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defTabSz="4806950">
                  <a:defRPr/>
                </a:pPr>
                <a:r>
                  <a:rPr lang="en-US" sz="3600" dirty="0" smtClean="0">
                    <a:solidFill>
                      <a:srgbClr val="FF0000"/>
                    </a:solidFill>
                    <a:latin typeface="Calibri" pitchFamily="34" charset="0"/>
                  </a:rPr>
                  <a:t>Brute force enumeration for the E-step takes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O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(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T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b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K</m:t>
                        </m:r>
                      </m:e>
                      <m:sup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T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b</m:t>
                            </m:r>
                          </m:sub>
                        </m:sSub>
                      </m:sup>
                    </m:sSup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  <a:latin typeface="Calibri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73436" y="8856305"/>
                <a:ext cx="16158806" cy="656270"/>
              </a:xfrm>
              <a:prstGeom prst="rect">
                <a:avLst/>
              </a:prstGeom>
              <a:blipFill rotWithShape="0">
                <a:blip r:embed="rId9"/>
                <a:stretch>
                  <a:fillRect t="-13084" b="-35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15201088" y="12299605"/>
                <a:ext cx="16810851" cy="2341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defTabSz="4806950">
                  <a:defRPr/>
                </a:pPr>
                <a:r>
                  <a:rPr lang="en-US" sz="3600" dirty="0" smtClean="0">
                    <a:latin typeface="Calibri" pitchFamily="34" charset="0"/>
                  </a:rPr>
                  <a:t>First, replace the instance label nodes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charset="0"/>
                      </a:rPr>
                      <m:t>𝐼</m:t>
                    </m:r>
                  </m:oMath>
                </a14:m>
                <a:r>
                  <a:rPr lang="en-US" sz="3600" dirty="0" smtClean="0">
                    <a:latin typeface="Calibri" pitchFamily="34" charset="0"/>
                  </a:rPr>
                  <a:t> with counting variables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charset="0"/>
                      </a:rPr>
                      <m:t>𝑁</m:t>
                    </m:r>
                  </m:oMath>
                </a14:m>
                <a:r>
                  <a:rPr lang="en-US" sz="3600" dirty="0" smtClean="0">
                    <a:latin typeface="Calibri" pitchFamily="34" charset="0"/>
                  </a:rPr>
                  <a:t>. Then introduce a super-node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charset="0"/>
                      </a:rPr>
                      <m:t>𝑆</m:t>
                    </m:r>
                    <m:r>
                      <a:rPr lang="en-US" sz="3600" i="1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latin typeface="Cambria Math" charset="0"/>
                          </a:rPr>
                          <m:t>𝑁</m:t>
                        </m:r>
                        <m:r>
                          <a:rPr lang="en-US" sz="3600" i="1">
                            <a:latin typeface="Cambria Math" charset="0"/>
                          </a:rPr>
                          <m:t>,</m:t>
                        </m:r>
                        <m:r>
                          <a:rPr lang="en-US" sz="3600" i="1">
                            <a:latin typeface="Cambria Math" charset="0"/>
                          </a:rPr>
                          <m:t>𝑍</m:t>
                        </m:r>
                      </m:e>
                    </m:d>
                  </m:oMath>
                </a14:m>
                <a:r>
                  <a:rPr lang="en-US" sz="3600" dirty="0" smtClean="0">
                    <a:latin typeface="Calibri" pitchFamily="34" charset="0"/>
                  </a:rPr>
                  <a:t>, resulting in an ARHMM. Apply the forward-backward algorithm and exploit the sparse transition matrix. </a:t>
                </a:r>
              </a:p>
              <a:p>
                <a:pPr lvl="1" defTabSz="4806950">
                  <a:defRPr/>
                </a:pPr>
                <a:r>
                  <a:rPr lang="en-US" sz="3600" dirty="0" smtClean="0">
                    <a:latin typeface="Calibri" pitchFamily="34" charset="0"/>
                  </a:rPr>
                  <a:t>The E-step now takes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dirty="0" smtClean="0">
                    <a:latin typeface="Calibri" pitchFamily="34" charset="0"/>
                  </a:rPr>
                  <a:t>.</a:t>
                </a:r>
                <a:endParaRPr lang="en-US" sz="3600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1088" y="12299605"/>
                <a:ext cx="16810851" cy="2341667"/>
              </a:xfrm>
              <a:prstGeom prst="rect">
                <a:avLst/>
              </a:prstGeom>
              <a:blipFill rotWithShape="0">
                <a:blip r:embed="rId10"/>
                <a:stretch>
                  <a:fillRect t="-4167" b="-9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Rectangle 75"/>
          <p:cNvSpPr/>
          <p:nvPr/>
        </p:nvSpPr>
        <p:spPr>
          <a:xfrm>
            <a:off x="16912018" y="27125389"/>
            <a:ext cx="15093569" cy="937542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6" name="TextBox 275"/>
              <p:cNvSpPr txBox="1"/>
              <p:nvPr/>
            </p:nvSpPr>
            <p:spPr>
              <a:xfrm>
                <a:off x="17348860" y="7515137"/>
                <a:ext cx="13500108" cy="3487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defTabSz="4806950">
                  <a:defRPr/>
                </a:pPr>
                <a:r>
                  <a:rPr lang="en-US" sz="3600" b="1" dirty="0" smtClean="0">
                    <a:latin typeface="Calibri" pitchFamily="34" charset="0"/>
                  </a:rPr>
                  <a:t>E-step: </a:t>
                </a:r>
                <a:r>
                  <a:rPr lang="en-US" sz="3600" dirty="0" smtClean="0">
                    <a:latin typeface="Calibri" pitchFamily="34" charset="0"/>
                  </a:rPr>
                  <a:t>Requires computing</a:t>
                </a:r>
              </a:p>
              <a:p>
                <a:pPr marL="0" lvl="1" defTabSz="4806950">
                  <a:defRPr/>
                </a:pPr>
                <a:r>
                  <a:rPr lang="en-US" sz="3600" dirty="0" smtClean="0">
                    <a:solidFill>
                      <a:prstClr val="black"/>
                    </a:solidFill>
                    <a:latin typeface="Calibri" pitchFamily="34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sz="36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e>
                    </m:d>
                    <m:sSub>
                      <m:sSubPr>
                        <m:ctrlP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𝜣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>
                  <a:solidFill>
                    <a:prstClr val="black"/>
                  </a:solidFill>
                  <a:latin typeface="Calibri" pitchFamily="34" charset="0"/>
                </a:endParaRPr>
              </a:p>
              <a:p>
                <a:pPr lvl="1" defTabSz="4806950">
                  <a:defRPr/>
                </a:pPr>
                <a:r>
                  <a:rPr lang="en-US" sz="3600" dirty="0" smtClean="0">
                    <a:solidFill>
                      <a:prstClr val="black"/>
                    </a:solidFill>
                    <a:latin typeface="Calibri" pitchFamily="34" charset="0"/>
                  </a:rPr>
                  <a:t>                                                                                                                        </a:t>
                </a:r>
                <a:endParaRPr lang="en-US" sz="3600" b="1" dirty="0">
                  <a:latin typeface="Calibri" pitchFamily="34" charset="0"/>
                </a:endParaRPr>
              </a:p>
              <a:p>
                <a:pPr lvl="1" defTabSz="4806950">
                  <a:defRPr/>
                </a:pPr>
                <a:endParaRPr lang="en-US" sz="3600" b="1" dirty="0">
                  <a:latin typeface="Calibri" pitchFamily="34" charset="0"/>
                </a:endParaRPr>
              </a:p>
              <a:p>
                <a:pPr marL="0" lvl="1" defTabSz="4806950">
                  <a:defRPr/>
                </a:pPr>
                <a:r>
                  <a:rPr lang="en-US" sz="3600" b="1" dirty="0" smtClean="0">
                    <a:latin typeface="Calibri" pitchFamily="34" charset="0"/>
                  </a:rPr>
                  <a:t>M-step</a:t>
                </a:r>
                <a:r>
                  <a:rPr lang="en-US" sz="3600" b="1" dirty="0">
                    <a:latin typeface="Calibri" pitchFamily="34" charset="0"/>
                  </a:rPr>
                  <a:t>: </a:t>
                </a:r>
                <a:r>
                  <a:rPr lang="en-US" sz="3600" dirty="0" smtClean="0">
                    <a:latin typeface="Calibri" pitchFamily="34" charset="0"/>
                  </a:rPr>
                  <a:t>Re-estimate </a:t>
                </a:r>
                <a:r>
                  <a:rPr lang="en-US" sz="3600" dirty="0">
                    <a:latin typeface="Calibri" pitchFamily="34" charset="0"/>
                  </a:rPr>
                  <a:t>model </a:t>
                </a:r>
                <a:r>
                  <a:rPr lang="en-US" sz="3600" dirty="0" smtClean="0">
                    <a:latin typeface="Calibri" pitchFamily="34" charset="0"/>
                  </a:rPr>
                  <a:t>parameters. Straightforward to do.</a:t>
                </a:r>
                <a:endParaRPr lang="en-US" sz="3600" dirty="0">
                  <a:latin typeface="Calibri" pitchFamily="34" charset="0"/>
                </a:endParaRPr>
              </a:p>
              <a:p>
                <a:pPr lvl="1" defTabSz="4806950">
                  <a:defRPr/>
                </a:pPr>
                <a:endParaRPr lang="en-US" sz="3600" dirty="0" smtClean="0">
                  <a:latin typeface="Calibri" pitchFamily="34" charset="0"/>
                </a:endParaRPr>
              </a:p>
            </p:txBody>
          </p:sp>
        </mc:Choice>
        <mc:Fallback>
          <p:sp>
            <p:nvSpPr>
              <p:cNvPr id="276" name="TextBox 2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8860" y="7515137"/>
                <a:ext cx="13500108" cy="3487686"/>
              </a:xfrm>
              <a:prstGeom prst="rect">
                <a:avLst/>
              </a:prstGeom>
              <a:blipFill rotWithShape="0">
                <a:blip r:embed="rId11"/>
                <a:stretch>
                  <a:fillRect l="-1400" t="-2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/>
              <p:cNvSpPr txBox="1"/>
              <p:nvPr/>
            </p:nvSpPr>
            <p:spPr>
              <a:xfrm>
                <a:off x="15162986" y="19408964"/>
                <a:ext cx="16810851" cy="5424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defTabSz="4806950">
                  <a:defRPr/>
                </a:pPr>
                <a:r>
                  <a:rPr lang="en-US" sz="3600" dirty="0" smtClean="0">
                    <a:latin typeface="Calibri" pitchFamily="34" charset="0"/>
                  </a:rPr>
                  <a:t>Define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sz="3600" b="0" i="1" smtClean="0">
                            <a:latin typeface="Cambria Math" charset="0"/>
                          </a:rPr>
                          <m:t>𝑏</m:t>
                        </m:r>
                      </m:sub>
                      <m:sup>
                        <m:r>
                          <a:rPr lang="en-US" sz="3600" b="0" i="1" smtClean="0">
                            <a:latin typeface="Cambria Math" charset="0"/>
                          </a:rPr>
                          <m:t>𝑞</m:t>
                        </m:r>
                      </m:sup>
                    </m:sSubSup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sz="3600" b="0" i="1" smtClean="0"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600" b="0" i="0" smtClean="0">
                        <a:latin typeface="Cambria Math" charset="0"/>
                      </a:rPr>
                      <m:t>P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600" b="1" i="0" smtClean="0">
                                <a:latin typeface="Cambria Math" charset="0"/>
                              </a:rPr>
                              <m:t>𝐗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3600" b="0" i="1" smtClean="0">
                                <a:latin typeface="Cambria Math" charset="0"/>
                              </a:rPr>
                              <m:t>1:</m:t>
                            </m:r>
                            <m:r>
                              <a:rPr lang="en-US" sz="3600" b="0" i="1" smtClean="0">
                                <a:latin typeface="Cambria Math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sz="3600" b="0" i="1" smtClean="0">
                            <a:latin typeface="Cambria Math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600" b="0" i="1" smtClean="0">
                                <a:latin typeface="Cambria Math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3600" b="0" i="1" smtClean="0">
                                <a:latin typeface="Cambria Math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sz="3600" b="0" i="1" smtClean="0">
                            <a:latin typeface="Cambria Math" charset="0"/>
                          </a:rPr>
                          <m:t>=</m:t>
                        </m:r>
                        <m:r>
                          <a:rPr lang="en-US" sz="3600" b="0" i="1" smtClean="0">
                            <a:latin typeface="Cambria Math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en-US" sz="3600" i="1" dirty="0" smtClean="0">
                    <a:latin typeface="Calibri" pitchFamily="34" charset="0"/>
                  </a:rPr>
                  <a:t>. </a:t>
                </a:r>
                <a:r>
                  <a:rPr lang="en-US" sz="3600" i="1" dirty="0">
                    <a:latin typeface="Calibri" pitchFamily="34" charset="0"/>
                  </a:rPr>
                  <a:t> </a:t>
                </a:r>
                <a:r>
                  <a:rPr lang="en-US" sz="3600" dirty="0">
                    <a:latin typeface="Calibri" pitchFamily="34" charset="0"/>
                  </a:rPr>
                  <a:t>T</a:t>
                </a:r>
                <a:r>
                  <a:rPr lang="en-US" sz="3600" dirty="0" smtClean="0">
                    <a:latin typeface="Calibri" pitchFamily="34" charset="0"/>
                  </a:rPr>
                  <a:t>he</a:t>
                </a:r>
                <a:r>
                  <a:rPr lang="en-US" sz="3600" i="1" dirty="0" smtClean="0">
                    <a:latin typeface="Calibri" pitchFamily="34" charset="0"/>
                  </a:rPr>
                  <a:t> </a:t>
                </a:r>
                <a:r>
                  <a:rPr lang="en-US" sz="3600" b="1" dirty="0">
                    <a:latin typeface="Calibri" pitchFamily="34" charset="0"/>
                  </a:rPr>
                  <a:t>Forward </a:t>
                </a:r>
                <a:r>
                  <a:rPr lang="en-US" sz="3600" b="1" dirty="0" smtClean="0">
                    <a:latin typeface="Calibri" pitchFamily="34" charset="0"/>
                  </a:rPr>
                  <a:t>Message </a:t>
                </a:r>
                <a:r>
                  <a:rPr lang="en-US" sz="3600" dirty="0" smtClean="0">
                    <a:latin typeface="Calibri" pitchFamily="34" charset="0"/>
                  </a:rPr>
                  <a:t>can be computed recursively: </a:t>
                </a:r>
                <a:endParaRPr lang="en-US" sz="3600" dirty="0">
                  <a:solidFill>
                    <a:prstClr val="black"/>
                  </a:solidFill>
                  <a:latin typeface="Calibri" pitchFamily="34" charset="0"/>
                </a:endParaRPr>
              </a:p>
              <a:p>
                <a:pPr lvl="1" defTabSz="4806950">
                  <a:defRPr/>
                </a:pPr>
                <a:r>
                  <a:rPr lang="en-US" sz="3600" dirty="0" smtClean="0"/>
                  <a:t>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sz="3600" i="1">
                            <a:latin typeface="Cambria Math" charset="0"/>
                          </a:rPr>
                          <m:t>𝑏</m:t>
                        </m:r>
                      </m:sub>
                      <m:sup>
                        <m:r>
                          <a:rPr lang="en-US" sz="3600" i="1">
                            <a:latin typeface="Cambria Math" charset="0"/>
                          </a:rPr>
                          <m:t>𝑞</m:t>
                        </m:r>
                      </m:sup>
                    </m:sSubSup>
                    <m:d>
                      <m:d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sz="3600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l-GR" sz="36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3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Σ</m:t>
                        </m:r>
                      </m:e>
                      <m:sub>
                        <m:r>
                          <a:rPr lang="en-US" sz="3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sub>
                    </m:sSub>
                    <m:r>
                      <a:rPr lang="en-US" sz="3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sz="3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sub>
                      <m:sup>
                        <m:r>
                          <a:rPr lang="en-US" sz="3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sup>
                    </m:sSubSup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  <m:r>
                          <a:rPr lang="en-US" sz="3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−1</m:t>
                        </m:r>
                      </m:e>
                    </m:d>
                    <m:r>
                      <a:rPr lang="en-US" sz="3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𝑃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600" i="1">
                                <a:latin typeface="Cambria Math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3600" i="1"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3600" i="1">
                                <a:latin typeface="Cambria Math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sz="3600" b="0" i="1" smtClean="0">
                            <a:latin typeface="Cambria Math" charset="0"/>
                          </a:rPr>
                          <m:t>=</m:t>
                        </m:r>
                        <m:r>
                          <a:rPr lang="en-US" sz="3600" b="0" i="1" smtClean="0">
                            <a:latin typeface="Cambria Math" charset="0"/>
                          </a:rPr>
                          <m:t>𝑞</m:t>
                        </m:r>
                      </m:e>
                      <m:e>
                        <m:sSubSup>
                          <m:sSubSup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600" i="1">
                                <a:latin typeface="Cambria Math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3600" i="1"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3600" i="1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sz="3600" b="0" i="1" smtClean="0">
                                <a:latin typeface="Cambria Math" charset="0"/>
                              </a:rPr>
                              <m:t>−1</m:t>
                            </m:r>
                          </m:sup>
                        </m:sSubSup>
                        <m:r>
                          <a:rPr lang="en-US" sz="3600" b="0" i="1" smtClean="0">
                            <a:latin typeface="Cambria Math" charset="0"/>
                          </a:rPr>
                          <m:t>=</m:t>
                        </m:r>
                        <m:r>
                          <a:rPr lang="en-US" sz="3600" b="0" i="1" smtClean="0">
                            <a:latin typeface="Cambria Math" charset="0"/>
                          </a:rPr>
                          <m:t>𝑝</m:t>
                        </m:r>
                      </m:e>
                    </m:d>
                    <m:r>
                      <a:rPr lang="en-US" sz="3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𝑃</m:t>
                    </m:r>
                    <m:r>
                      <a:rPr lang="en-US" sz="3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Sup>
                      <m:sSubSup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1">
                            <a:latin typeface="Cambria Math" charset="0"/>
                          </a:rPr>
                          <m:t>𝐗</m:t>
                        </m:r>
                      </m:e>
                      <m:sub>
                        <m:r>
                          <a:rPr lang="en-US" sz="3600" i="1">
                            <a:latin typeface="Cambria Math" charset="0"/>
                          </a:rPr>
                          <m:t>𝑏</m:t>
                        </m:r>
                      </m:sub>
                      <m:sup>
                        <m:r>
                          <a:rPr lang="en-US" sz="3600" i="1">
                            <a:latin typeface="Cambria Math" charset="0"/>
                          </a:rPr>
                          <m:t>𝑡</m:t>
                        </m:r>
                      </m:sup>
                    </m:sSubSup>
                    <m:r>
                      <a:rPr lang="en-US" sz="3600" b="0" i="1" smtClean="0">
                        <a:latin typeface="Cambria Math" charset="0"/>
                      </a:rPr>
                      <m:t>|</m:t>
                    </m:r>
                    <m:sSubSup>
                      <m:sSubSup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1">
                            <a:latin typeface="Cambria Math" charset="0"/>
                          </a:rPr>
                          <m:t>𝐗</m:t>
                        </m:r>
                      </m:e>
                      <m:sub>
                        <m:r>
                          <a:rPr lang="en-US" sz="3600" i="1">
                            <a:latin typeface="Cambria Math" charset="0"/>
                          </a:rPr>
                          <m:t>𝑏</m:t>
                        </m:r>
                      </m:sub>
                      <m:sup>
                        <m:r>
                          <a:rPr lang="en-US" sz="3600" i="1">
                            <a:latin typeface="Cambria Math" charset="0"/>
                          </a:rPr>
                          <m:t>1:</m:t>
                        </m:r>
                        <m:r>
                          <a:rPr lang="en-US" sz="3600" i="1">
                            <a:latin typeface="Cambria Math" charset="0"/>
                          </a:rPr>
                          <m:t>𝑡</m:t>
                        </m:r>
                        <m:r>
                          <a:rPr lang="en-US" sz="3600" b="0" i="1" smtClean="0">
                            <a:latin typeface="Cambria Math" charset="0"/>
                          </a:rPr>
                          <m:t>−1</m:t>
                        </m:r>
                      </m:sup>
                    </m:sSubSup>
                    <m:r>
                      <a:rPr lang="en-US" sz="3600" b="0" i="1" smtClean="0">
                        <a:latin typeface="Cambria Math" charset="0"/>
                      </a:rPr>
                      <m:t>,</m:t>
                    </m:r>
                    <m:sSubSup>
                      <m:sSubSup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i="1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3600" i="1">
                            <a:latin typeface="Cambria Math" charset="0"/>
                          </a:rPr>
                          <m:t>𝑏</m:t>
                        </m:r>
                      </m:sub>
                      <m:sup>
                        <m:r>
                          <a:rPr lang="en-US" sz="3600" i="1">
                            <a:latin typeface="Cambria Math" charset="0"/>
                          </a:rPr>
                          <m:t>𝑡</m:t>
                        </m:r>
                      </m:sup>
                    </m:sSubSup>
                    <m:r>
                      <a:rPr lang="en-US" sz="3600" i="1">
                        <a:latin typeface="Cambria Math" charset="0"/>
                      </a:rPr>
                      <m:t>=</m:t>
                    </m:r>
                    <m:r>
                      <a:rPr lang="en-US" sz="3600" i="1">
                        <a:latin typeface="Cambria Math" charset="0"/>
                      </a:rPr>
                      <m:t>𝑞</m:t>
                    </m:r>
                    <m:r>
                      <a:rPr lang="en-US" sz="3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3600" i="1" dirty="0" smtClean="0">
                    <a:latin typeface="Calibri" pitchFamily="34" charset="0"/>
                  </a:rPr>
                  <a:t> </a:t>
                </a:r>
                <a:r>
                  <a:rPr lang="en-US" sz="3600" i="1" dirty="0">
                    <a:latin typeface="Calibri" pitchFamily="34" charset="0"/>
                  </a:rPr>
                  <a:t> </a:t>
                </a:r>
                <a:r>
                  <a:rPr lang="en-US" sz="3600" dirty="0" smtClean="0">
                    <a:solidFill>
                      <a:prstClr val="black"/>
                    </a:solidFill>
                    <a:latin typeface="Calibri" pitchFamily="34" charset="0"/>
                  </a:rPr>
                  <a:t>                                                                                                                        </a:t>
                </a:r>
                <a:endParaRPr lang="en-US" sz="3600" b="1" dirty="0">
                  <a:latin typeface="Calibri" pitchFamily="34" charset="0"/>
                </a:endParaRPr>
              </a:p>
              <a:p>
                <a:pPr lvl="1" defTabSz="4806950">
                  <a:defRPr/>
                </a:pPr>
                <a:endParaRPr lang="en-US" sz="3600" b="1" dirty="0" smtClean="0">
                  <a:latin typeface="Calibri" pitchFamily="34" charset="0"/>
                </a:endParaRPr>
              </a:p>
              <a:p>
                <a:pPr lvl="1" defTabSz="4806950">
                  <a:defRPr/>
                </a:pPr>
                <a:endParaRPr lang="en-US" sz="3600" b="1" dirty="0" smtClean="0">
                  <a:latin typeface="Calibri" pitchFamily="34" charset="0"/>
                </a:endParaRPr>
              </a:p>
              <a:p>
                <a:pPr lvl="1" defTabSz="4806950">
                  <a:defRPr/>
                </a:pPr>
                <a:r>
                  <a:rPr lang="en-US" sz="3600" dirty="0" smtClean="0">
                    <a:latin typeface="Calibri" pitchFamily="34" charset="0"/>
                  </a:rPr>
                  <a:t>Define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3600" b="0" i="1" smtClean="0">
                            <a:latin typeface="Cambria Math" charset="0"/>
                          </a:rPr>
                          <m:t>𝑏</m:t>
                        </m:r>
                      </m:sub>
                      <m:sup>
                        <m:r>
                          <a:rPr lang="en-US" sz="3600" b="0" i="1" smtClean="0">
                            <a:latin typeface="Cambria Math" charset="0"/>
                          </a:rPr>
                          <m:t>𝑞</m:t>
                        </m:r>
                      </m:sup>
                    </m:sSubSup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sz="3600" b="0" i="1" smtClean="0">
                        <a:latin typeface="Cambria Math" charset="0"/>
                      </a:rPr>
                      <m:t>=</m:t>
                    </m:r>
                    <m:r>
                      <a:rPr lang="en-US" sz="3600" b="0" i="1" smtClean="0"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sz="3600" b="0" i="1" smtClean="0">
                            <a:latin typeface="Cambria Math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600" b="1">
                                <a:latin typeface="Cambria Math" charset="0"/>
                              </a:rPr>
                              <m:t>𝐗</m:t>
                            </m:r>
                          </m:e>
                          <m:sub>
                            <m:r>
                              <a:rPr lang="en-US" sz="3600" i="1"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3600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sz="3600" b="0" i="1" smtClean="0">
                                <a:latin typeface="Cambria Math" charset="0"/>
                              </a:rPr>
                              <m:t>+1:</m:t>
                            </m:r>
                            <m:sSub>
                              <m:sSub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i="1">
                                    <a:latin typeface="Cambria Math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3600" i="1">
                                    <a:latin typeface="Cambria Math" charset="0"/>
                                  </a:rPr>
                                  <m:t>𝑏</m:t>
                                </m:r>
                              </m:sub>
                            </m:sSub>
                          </m:sup>
                        </m:sSubSup>
                      </m:e>
                    </m:d>
                    <m:r>
                      <a:rPr lang="en-US" sz="36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1">
                            <a:latin typeface="Cambria Math" charset="0"/>
                          </a:rPr>
                          <m:t>𝐗</m:t>
                        </m:r>
                      </m:e>
                      <m:sub>
                        <m:r>
                          <a:rPr lang="en-US" sz="3600" i="1">
                            <a:latin typeface="Cambria Math" charset="0"/>
                          </a:rPr>
                          <m:t>𝑏</m:t>
                        </m:r>
                      </m:sub>
                      <m:sup>
                        <m:r>
                          <a:rPr lang="en-US" sz="3600" i="1">
                            <a:latin typeface="Cambria Math" charset="0"/>
                          </a:rPr>
                          <m:t>1:</m:t>
                        </m:r>
                        <m:r>
                          <a:rPr lang="en-US" sz="3600" b="0" i="1" smtClean="0">
                            <a:latin typeface="Cambria Math" charset="0"/>
                          </a:rPr>
                          <m:t>𝑡</m:t>
                        </m:r>
                      </m:sup>
                    </m:sSubSup>
                    <m:r>
                      <a:rPr lang="en-US" sz="3600" b="0" i="1" smtClean="0">
                        <a:latin typeface="Cambria Math" charset="0"/>
                      </a:rPr>
                      <m:t>, </m:t>
                    </m:r>
                    <m:sSubSup>
                      <m:sSub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3600" b="0" i="1" smtClean="0">
                            <a:latin typeface="Cambria Math" charset="0"/>
                          </a:rPr>
                          <m:t>𝑏</m:t>
                        </m:r>
                      </m:sub>
                      <m:sup>
                        <m:r>
                          <a:rPr lang="en-US" sz="3600" b="0" i="1" smtClean="0">
                            <a:latin typeface="Cambria Math" charset="0"/>
                          </a:rPr>
                          <m:t>𝑡</m:t>
                        </m:r>
                      </m:sup>
                    </m:sSubSup>
                    <m:r>
                      <a:rPr lang="en-US" sz="3600" b="0" i="1" smtClean="0">
                        <a:latin typeface="Cambria Math" charset="0"/>
                      </a:rPr>
                      <m:t>=</m:t>
                    </m:r>
                    <m:r>
                      <a:rPr lang="en-US" sz="3600" b="0" i="1" smtClean="0">
                        <a:latin typeface="Cambria Math" charset="0"/>
                      </a:rPr>
                      <m:t>𝑞</m:t>
                    </m:r>
                    <m:r>
                      <a:rPr lang="en-US" sz="3600" b="0" i="1" smtClean="0">
                        <a:latin typeface="Cambria Math" charset="0"/>
                      </a:rPr>
                      <m:t>)</m:t>
                    </m:r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sz="3600" dirty="0" smtClean="0">
                    <a:latin typeface="Calibri" pitchFamily="34" charset="0"/>
                  </a:rPr>
                  <a:t> The </a:t>
                </a:r>
                <a:r>
                  <a:rPr lang="en-US" sz="3600" b="1" dirty="0">
                    <a:latin typeface="Calibri" pitchFamily="34" charset="0"/>
                  </a:rPr>
                  <a:t>Backward </a:t>
                </a:r>
                <a:r>
                  <a:rPr lang="en-US" sz="3600" b="1" dirty="0" smtClean="0">
                    <a:latin typeface="Calibri" pitchFamily="34" charset="0"/>
                  </a:rPr>
                  <a:t>Message </a:t>
                </a:r>
                <a:r>
                  <a:rPr lang="en-US" sz="3600" dirty="0">
                    <a:latin typeface="Calibri" pitchFamily="34" charset="0"/>
                  </a:rPr>
                  <a:t>can be computed recursively: </a:t>
                </a:r>
                <a:endParaRPr lang="en-US" sz="3600" dirty="0" smtClean="0">
                  <a:latin typeface="Calibri" pitchFamily="34" charset="0"/>
                </a:endParaRPr>
              </a:p>
              <a:p>
                <a:pPr lvl="1" defTabSz="480695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         </m:t>
                      </m:r>
                      <m:sSubSup>
                        <m:sSubSup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𝑏</m:t>
                          </m:r>
                        </m:sub>
                        <m:sup>
                          <m:r>
                            <a:rPr lang="en-US" sz="3600" i="1">
                              <a:latin typeface="Cambria Math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360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l-GR" sz="36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Σ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𝑟</m:t>
                          </m:r>
                        </m:sub>
                      </m:sSub>
                      <m:r>
                        <a:rPr lang="en-US" sz="3600" i="1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sz="3600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sz="3600" b="0" i="1" smtClean="0">
                                  <a:latin typeface="Cambria Math" charset="0"/>
                                </a:rPr>
                                <m:t>+1</m:t>
                              </m:r>
                            </m:sup>
                          </m:sSubSup>
                          <m:r>
                            <a:rPr lang="en-US" sz="3600" i="1">
                              <a:latin typeface="Cambria Math" charset="0"/>
                            </a:rPr>
                            <m:t>=</m:t>
                          </m:r>
                          <m:r>
                            <a:rPr lang="en-US" sz="3600" b="0" i="1" smtClean="0">
                              <a:latin typeface="Cambria Math" charset="0"/>
                            </a:rPr>
                            <m:t>𝑟</m:t>
                          </m:r>
                        </m:e>
                        <m:e>
                          <m:sSubSup>
                            <m:sSubSup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sz="3600" i="1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sz="3600" b="0" i="1" smtClean="0">
                              <a:latin typeface="Cambria Math" charset="0"/>
                            </a:rPr>
                            <m:t>=</m:t>
                          </m:r>
                          <m:r>
                            <a:rPr lang="en-US" sz="3600" b="0" i="1" smtClean="0">
                              <a:latin typeface="Cambria Math" charset="0"/>
                            </a:rPr>
                            <m:t>𝑞</m:t>
                          </m:r>
                        </m:e>
                      </m:d>
                      <m:r>
                        <a:rPr lang="en-US" sz="3600" b="0" i="1" smtClean="0">
                          <a:latin typeface="Cambria Math" charset="0"/>
                        </a:rPr>
                        <m:t>𝑃</m:t>
                      </m:r>
                      <m:r>
                        <a:rPr lang="en-US" sz="3600" b="0" i="1" smtClean="0">
                          <a:latin typeface="Cambria Math" charset="0"/>
                        </a:rPr>
                        <m:t>(</m:t>
                      </m:r>
                      <m:sSubSup>
                        <m:sSubSup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b="1">
                              <a:latin typeface="Cambria Math" charset="0"/>
                            </a:rPr>
                            <m:t>𝐗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𝑏</m:t>
                          </m:r>
                        </m:sub>
                        <m:sup>
                          <m:r>
                            <a:rPr lang="en-US" sz="3600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sz="3600" b="0" i="1" smtClean="0">
                              <a:latin typeface="Cambria Math" charset="0"/>
                            </a:rPr>
                            <m:t>+1</m:t>
                          </m:r>
                        </m:sup>
                      </m:sSubSup>
                      <m:r>
                        <a:rPr lang="en-US" sz="3600" i="1">
                          <a:latin typeface="Cambria Math" charset="0"/>
                        </a:rPr>
                        <m:t>|</m:t>
                      </m:r>
                      <m:sSubSup>
                        <m:sSubSup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b="1">
                              <a:latin typeface="Cambria Math" charset="0"/>
                            </a:rPr>
                            <m:t>𝐗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𝑏</m:t>
                          </m:r>
                        </m:sub>
                        <m:sup>
                          <m:r>
                            <a:rPr lang="en-US" sz="3600" i="1">
                              <a:latin typeface="Cambria Math" charset="0"/>
                            </a:rPr>
                            <m:t>1: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𝑡</m:t>
                          </m:r>
                        </m:sup>
                      </m:sSubSup>
                      <m:r>
                        <a:rPr lang="en-US" sz="3600" i="1">
                          <a:latin typeface="Cambria Math" charset="0"/>
                        </a:rPr>
                        <m:t>,</m:t>
                      </m:r>
                      <m:sSubSup>
                        <m:sSubSup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𝑏</m:t>
                          </m:r>
                        </m:sub>
                        <m:sup>
                          <m:r>
                            <a:rPr lang="en-US" sz="3600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sz="3600" b="0" i="1" smtClean="0">
                              <a:latin typeface="Cambria Math" charset="0"/>
                            </a:rPr>
                            <m:t>+1</m:t>
                          </m:r>
                        </m:sup>
                      </m:sSubSup>
                      <m:r>
                        <a:rPr lang="en-US" sz="3600" i="1">
                          <a:latin typeface="Cambria Math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charset="0"/>
                        </a:rPr>
                        <m:t>𝑟</m:t>
                      </m:r>
                      <m:r>
                        <a:rPr lang="en-US" sz="3600" b="0" i="1" smtClean="0">
                          <a:latin typeface="Cambria Math" charset="0"/>
                        </a:rPr>
                        <m:t>)</m:t>
                      </m:r>
                      <m:sSubSup>
                        <m:sSubSup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𝑏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charset="0"/>
                            </a:rPr>
                            <m:t>𝑟</m:t>
                          </m:r>
                        </m:sup>
                      </m:sSubSup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sz="3600" b="0" i="1" smtClean="0">
                              <a:latin typeface="Cambria Math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3600" i="1" dirty="0">
                  <a:latin typeface="Calibri" pitchFamily="34" charset="0"/>
                </a:endParaRPr>
              </a:p>
              <a:p>
                <a:pPr lvl="1" defTabSz="4806950">
                  <a:defRPr/>
                </a:pPr>
                <a:endParaRPr lang="en-US" sz="3600" dirty="0" smtClean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02" name="TextBox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62986" y="19408964"/>
                <a:ext cx="16810851" cy="5424242"/>
              </a:xfrm>
              <a:prstGeom prst="rect">
                <a:avLst/>
              </a:prstGeom>
              <a:blipFill rotWithShape="0">
                <a:blip r:embed="rId12"/>
                <a:stretch>
                  <a:fillRect t="-899" r="-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Rectangle 109"/>
          <p:cNvSpPr/>
          <p:nvPr/>
        </p:nvSpPr>
        <p:spPr>
          <a:xfrm>
            <a:off x="16903746" y="12131345"/>
            <a:ext cx="15070092" cy="1332885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16917991" y="10768678"/>
            <a:ext cx="15055846" cy="124358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4" tIns="45672" rIns="91354" bIns="45672" spcCol="0"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Calibri"/>
                <a:cs typeface="Calibri"/>
              </a:rPr>
              <a:t>Efficient E-step Learning</a:t>
            </a:r>
            <a:endParaRPr lang="en-US" sz="6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126" y="29259834"/>
            <a:ext cx="14461330" cy="7017046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15125562" y="27279725"/>
            <a:ext cx="170315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4806950">
              <a:defRPr/>
            </a:pPr>
            <a:r>
              <a:rPr lang="en-US" sz="3600" b="1" dirty="0" smtClean="0">
                <a:latin typeface="Calibri" pitchFamily="34" charset="0"/>
              </a:rPr>
              <a:t>Setup</a:t>
            </a:r>
            <a:r>
              <a:rPr lang="en-US" sz="3600" dirty="0" smtClean="0">
                <a:latin typeface="Calibri" pitchFamily="34" charset="0"/>
              </a:rPr>
              <a:t>: Predict the presence/absence of an activity of interest  </a:t>
            </a:r>
          </a:p>
          <a:p>
            <a:pPr lvl="1" defTabSz="4806950">
              <a:defRPr/>
            </a:pPr>
            <a:r>
              <a:rPr lang="en-US" sz="3600" b="1" dirty="0" smtClean="0">
                <a:latin typeface="Calibri" pitchFamily="34" charset="0"/>
              </a:rPr>
              <a:t>Results</a:t>
            </a:r>
            <a:r>
              <a:rPr lang="en-US" sz="3600" dirty="0" smtClean="0">
                <a:latin typeface="Calibri" pitchFamily="34" charset="0"/>
              </a:rPr>
              <a:t>: Bag level (</a:t>
            </a:r>
            <a:r>
              <a:rPr lang="en-US" sz="3600" i="1" dirty="0" smtClean="0">
                <a:latin typeface="Calibri" pitchFamily="34" charset="0"/>
              </a:rPr>
              <a:t>top</a:t>
            </a:r>
            <a:r>
              <a:rPr lang="en-US" sz="3600" dirty="0" smtClean="0">
                <a:latin typeface="Calibri" pitchFamily="34" charset="0"/>
              </a:rPr>
              <a:t>) and instance level (</a:t>
            </a:r>
            <a:r>
              <a:rPr lang="en-US" sz="3600" i="1" dirty="0" smtClean="0">
                <a:latin typeface="Calibri" pitchFamily="34" charset="0"/>
              </a:rPr>
              <a:t>bottom</a:t>
            </a:r>
            <a:r>
              <a:rPr lang="en-US" sz="3600" dirty="0" smtClean="0">
                <a:latin typeface="Calibri" pitchFamily="34" charset="0"/>
              </a:rPr>
              <a:t>) AUC on three datasets. </a:t>
            </a:r>
          </a:p>
          <a:p>
            <a:pPr lvl="1" defTabSz="4806950">
              <a:defRPr/>
            </a:pPr>
            <a:endParaRPr lang="en-US" sz="3600" dirty="0">
              <a:solidFill>
                <a:prstClr val="black"/>
              </a:solidFill>
              <a:latin typeface="Calibri" pitchFamily="34" charset="0"/>
            </a:endParaRPr>
          </a:p>
          <a:p>
            <a:pPr lvl="1" defTabSz="4806950">
              <a:defRPr/>
            </a:pPr>
            <a:r>
              <a:rPr lang="en-US" sz="3600" dirty="0" smtClean="0">
                <a:solidFill>
                  <a:prstClr val="black"/>
                </a:solidFill>
                <a:latin typeface="Calibri" pitchFamily="34" charset="0"/>
              </a:rPr>
              <a:t>                                                                                                                        </a:t>
            </a:r>
            <a:endParaRPr lang="en-US" sz="3600" b="1" dirty="0">
              <a:latin typeface="Calibri" pitchFamily="34" charset="0"/>
            </a:endParaRPr>
          </a:p>
          <a:p>
            <a:pPr lvl="1" defTabSz="4806950">
              <a:defRPr/>
            </a:pPr>
            <a:endParaRPr lang="en-US" sz="3600" b="1" dirty="0" smtClean="0">
              <a:latin typeface="Calibri" pitchFamily="34" charset="0"/>
            </a:endParaRPr>
          </a:p>
          <a:p>
            <a:pPr lvl="1" defTabSz="4806950">
              <a:defRPr/>
            </a:pPr>
            <a:endParaRPr lang="en-US" sz="3600" b="1" dirty="0">
              <a:latin typeface="Calibri" pitchFamily="34" charset="0"/>
            </a:endParaRPr>
          </a:p>
          <a:p>
            <a:pPr lvl="1" defTabSz="4806950">
              <a:defRPr/>
            </a:pPr>
            <a:endParaRPr lang="en-US" sz="3600" dirty="0" smtClean="0">
              <a:latin typeface="Calibri" pitchFamily="34" charset="0"/>
            </a:endParaRPr>
          </a:p>
        </p:txBody>
      </p:sp>
      <p:pic>
        <p:nvPicPr>
          <p:cNvPr id="225" name="Picture 2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13" y="32128711"/>
            <a:ext cx="14713688" cy="9753831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16903745" y="38094358"/>
            <a:ext cx="15093569" cy="488244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6886427" y="36685034"/>
            <a:ext cx="15132824" cy="1238272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4" tIns="45672" rIns="91354" bIns="45672" spcCol="0"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Calibri"/>
                <a:cs typeface="Calibri"/>
              </a:rPr>
              <a:t>Conclusions and Future Work</a:t>
            </a:r>
            <a:endParaRPr lang="en-US" sz="6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27454" y="38385233"/>
            <a:ext cx="1499864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Contributions</a:t>
            </a:r>
            <a:endParaRPr lang="en-US" sz="3600" dirty="0" smtClean="0">
              <a:latin typeface="Calibri" charset="0"/>
              <a:ea typeface="Calibri" charset="0"/>
              <a:cs typeface="Calibri" charset="0"/>
            </a:endParaRPr>
          </a:p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A generative graphical model for activity recognition from time series data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Predicts both bag and instance labels.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Efficient exact inference via dynamic programming</a:t>
            </a:r>
          </a:p>
          <a:p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Future Work</a:t>
            </a:r>
            <a:endParaRPr lang="en-US" sz="3600" dirty="0" smtClean="0">
              <a:latin typeface="Calibri" charset="0"/>
              <a:ea typeface="Calibri" charset="0"/>
              <a:cs typeface="Calibri" charset="0"/>
            </a:endParaRPr>
          </a:p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Extend the model to multi-instance multi-label setting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  <a:p>
            <a:pPr marL="571500" indent="-571500">
              <a:buFont typeface="Arial" charset="0"/>
              <a:buChar char="•"/>
            </a:pP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637" y="14945180"/>
            <a:ext cx="8900160" cy="382219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3714642" y="21552346"/>
            <a:ext cx="1476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4806950">
              <a:defRPr/>
            </a:pPr>
            <a:r>
              <a:rPr lang="en-US" sz="3200" dirty="0" smtClean="0">
                <a:solidFill>
                  <a:srgbClr val="FF0000"/>
                </a:solidFill>
                <a:latin typeface="Calibri" pitchFamily="34" charset="0"/>
              </a:rPr>
              <a:t>Sparse</a:t>
            </a:r>
          </a:p>
        </p:txBody>
      </p:sp>
      <p:sp>
        <p:nvSpPr>
          <p:cNvPr id="15" name="Right Brace 14"/>
          <p:cNvSpPr/>
          <p:nvPr/>
        </p:nvSpPr>
        <p:spPr>
          <a:xfrm rot="5400000">
            <a:off x="24292728" y="19552444"/>
            <a:ext cx="373340" cy="3755562"/>
          </a:xfrm>
          <a:prstGeom prst="rightBrac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1621148" y="24540989"/>
            <a:ext cx="1476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4806950">
              <a:defRPr/>
            </a:pPr>
            <a:r>
              <a:rPr lang="en-US" sz="3200" dirty="0" smtClean="0">
                <a:solidFill>
                  <a:srgbClr val="FF0000"/>
                </a:solidFill>
                <a:latin typeface="Calibri" pitchFamily="34" charset="0"/>
              </a:rPr>
              <a:t>Sparse</a:t>
            </a:r>
          </a:p>
        </p:txBody>
      </p:sp>
      <p:sp>
        <p:nvSpPr>
          <p:cNvPr id="50" name="Right Brace 49"/>
          <p:cNvSpPr/>
          <p:nvPr/>
        </p:nvSpPr>
        <p:spPr>
          <a:xfrm rot="5400000">
            <a:off x="22199234" y="22541087"/>
            <a:ext cx="373340" cy="3755562"/>
          </a:xfrm>
          <a:prstGeom prst="rightBrac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1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8&quot;/&gt;&lt;/object&gt;&lt;/object&gt;&lt;object type=&quot;8&quot; unique_id=&quot;1000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4635</TotalTime>
  <Words>314</Words>
  <Application>Microsoft Office PowerPoint</Application>
  <PresentationFormat>Custom</PresentationFormat>
  <Paragraphs>54</Paragraphs>
  <Slides>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ＭＳ Ｐゴシック</vt:lpstr>
      <vt:lpstr>Arial</vt:lpstr>
      <vt:lpstr>Calibri</vt:lpstr>
      <vt:lpstr>Cambria Math</vt:lpstr>
      <vt:lpstr>Office Theme</vt:lpstr>
      <vt:lpstr>Custom Design</vt:lpstr>
      <vt:lpstr>PowerPoint Presentation</vt:lpstr>
    </vt:vector>
  </TitlesOfParts>
  <Company>Cornell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Sheldon</dc:creator>
  <cp:lastModifiedBy>wong</cp:lastModifiedBy>
  <cp:revision>401</cp:revision>
  <cp:lastPrinted>2013-06-11T02:05:40Z</cp:lastPrinted>
  <dcterms:created xsi:type="dcterms:W3CDTF">2013-06-06T18:31:46Z</dcterms:created>
  <dcterms:modified xsi:type="dcterms:W3CDTF">2016-06-20T01:52:54Z</dcterms:modified>
</cp:coreProperties>
</file>