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97" d="100"/>
          <a:sy n="97" d="100"/>
        </p:scale>
        <p:origin x="-127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printerSettings" Target="printerSettings/printerSettings1.bin"/></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CC97A3D-369A-DB45-A31C-66685AE8510B}" type="datetimeFigureOut">
              <a:rPr lang="en-US" smtClean="0"/>
              <a:t>4/14/13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48305A-1E37-CC4D-AF24-8F6A51BEFC06}" type="slidenum">
              <a:rPr lang="en-US" smtClean="0"/>
              <a:t>‹#›</a:t>
            </a:fld>
            <a:endParaRPr lang="en-US"/>
          </a:p>
        </p:txBody>
      </p:sp>
    </p:spTree>
    <p:extLst>
      <p:ext uri="{BB962C8B-B14F-4D97-AF65-F5344CB8AC3E}">
        <p14:creationId xmlns:p14="http://schemas.microsoft.com/office/powerpoint/2010/main" val="23436997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CC97A3D-369A-DB45-A31C-66685AE8510B}" type="datetimeFigureOut">
              <a:rPr lang="en-US" smtClean="0"/>
              <a:t>4/14/13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48305A-1E37-CC4D-AF24-8F6A51BEFC06}" type="slidenum">
              <a:rPr lang="en-US" smtClean="0"/>
              <a:t>‹#›</a:t>
            </a:fld>
            <a:endParaRPr lang="en-US"/>
          </a:p>
        </p:txBody>
      </p:sp>
    </p:spTree>
    <p:extLst>
      <p:ext uri="{BB962C8B-B14F-4D97-AF65-F5344CB8AC3E}">
        <p14:creationId xmlns:p14="http://schemas.microsoft.com/office/powerpoint/2010/main" val="11638515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CC97A3D-369A-DB45-A31C-66685AE8510B}" type="datetimeFigureOut">
              <a:rPr lang="en-US" smtClean="0"/>
              <a:t>4/14/13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48305A-1E37-CC4D-AF24-8F6A51BEFC06}" type="slidenum">
              <a:rPr lang="en-US" smtClean="0"/>
              <a:t>‹#›</a:t>
            </a:fld>
            <a:endParaRPr lang="en-US"/>
          </a:p>
        </p:txBody>
      </p:sp>
    </p:spTree>
    <p:extLst>
      <p:ext uri="{BB962C8B-B14F-4D97-AF65-F5344CB8AC3E}">
        <p14:creationId xmlns:p14="http://schemas.microsoft.com/office/powerpoint/2010/main" val="26914836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CC97A3D-369A-DB45-A31C-66685AE8510B}" type="datetimeFigureOut">
              <a:rPr lang="en-US" smtClean="0"/>
              <a:t>4/14/13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48305A-1E37-CC4D-AF24-8F6A51BEFC06}" type="slidenum">
              <a:rPr lang="en-US" smtClean="0"/>
              <a:t>‹#›</a:t>
            </a:fld>
            <a:endParaRPr lang="en-US"/>
          </a:p>
        </p:txBody>
      </p:sp>
    </p:spTree>
    <p:extLst>
      <p:ext uri="{BB962C8B-B14F-4D97-AF65-F5344CB8AC3E}">
        <p14:creationId xmlns:p14="http://schemas.microsoft.com/office/powerpoint/2010/main" val="33605280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CC97A3D-369A-DB45-A31C-66685AE8510B}" type="datetimeFigureOut">
              <a:rPr lang="en-US" smtClean="0"/>
              <a:t>4/14/13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48305A-1E37-CC4D-AF24-8F6A51BEFC06}" type="slidenum">
              <a:rPr lang="en-US" smtClean="0"/>
              <a:t>‹#›</a:t>
            </a:fld>
            <a:endParaRPr lang="en-US"/>
          </a:p>
        </p:txBody>
      </p:sp>
    </p:spTree>
    <p:extLst>
      <p:ext uri="{BB962C8B-B14F-4D97-AF65-F5344CB8AC3E}">
        <p14:creationId xmlns:p14="http://schemas.microsoft.com/office/powerpoint/2010/main" val="19245737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CC97A3D-369A-DB45-A31C-66685AE8510B}" type="datetimeFigureOut">
              <a:rPr lang="en-US" smtClean="0"/>
              <a:t>4/14/13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48305A-1E37-CC4D-AF24-8F6A51BEFC06}" type="slidenum">
              <a:rPr lang="en-US" smtClean="0"/>
              <a:t>‹#›</a:t>
            </a:fld>
            <a:endParaRPr lang="en-US"/>
          </a:p>
        </p:txBody>
      </p:sp>
    </p:spTree>
    <p:extLst>
      <p:ext uri="{BB962C8B-B14F-4D97-AF65-F5344CB8AC3E}">
        <p14:creationId xmlns:p14="http://schemas.microsoft.com/office/powerpoint/2010/main" val="3024550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CC97A3D-369A-DB45-A31C-66685AE8510B}" type="datetimeFigureOut">
              <a:rPr lang="en-US" smtClean="0"/>
              <a:t>4/14/13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648305A-1E37-CC4D-AF24-8F6A51BEFC06}" type="slidenum">
              <a:rPr lang="en-US" smtClean="0"/>
              <a:t>‹#›</a:t>
            </a:fld>
            <a:endParaRPr lang="en-US"/>
          </a:p>
        </p:txBody>
      </p:sp>
    </p:spTree>
    <p:extLst>
      <p:ext uri="{BB962C8B-B14F-4D97-AF65-F5344CB8AC3E}">
        <p14:creationId xmlns:p14="http://schemas.microsoft.com/office/powerpoint/2010/main" val="10398623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CC97A3D-369A-DB45-A31C-66685AE8510B}" type="datetimeFigureOut">
              <a:rPr lang="en-US" smtClean="0"/>
              <a:t>4/14/13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648305A-1E37-CC4D-AF24-8F6A51BEFC06}" type="slidenum">
              <a:rPr lang="en-US" smtClean="0"/>
              <a:t>‹#›</a:t>
            </a:fld>
            <a:endParaRPr lang="en-US"/>
          </a:p>
        </p:txBody>
      </p:sp>
    </p:spTree>
    <p:extLst>
      <p:ext uri="{BB962C8B-B14F-4D97-AF65-F5344CB8AC3E}">
        <p14:creationId xmlns:p14="http://schemas.microsoft.com/office/powerpoint/2010/main" val="7693207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C97A3D-369A-DB45-A31C-66685AE8510B}" type="datetimeFigureOut">
              <a:rPr lang="en-US" smtClean="0"/>
              <a:t>4/14/13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648305A-1E37-CC4D-AF24-8F6A51BEFC06}" type="slidenum">
              <a:rPr lang="en-US" smtClean="0"/>
              <a:t>‹#›</a:t>
            </a:fld>
            <a:endParaRPr lang="en-US"/>
          </a:p>
        </p:txBody>
      </p:sp>
    </p:spTree>
    <p:extLst>
      <p:ext uri="{BB962C8B-B14F-4D97-AF65-F5344CB8AC3E}">
        <p14:creationId xmlns:p14="http://schemas.microsoft.com/office/powerpoint/2010/main" val="31633977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CC97A3D-369A-DB45-A31C-66685AE8510B}" type="datetimeFigureOut">
              <a:rPr lang="en-US" smtClean="0"/>
              <a:t>4/14/13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48305A-1E37-CC4D-AF24-8F6A51BEFC06}" type="slidenum">
              <a:rPr lang="en-US" smtClean="0"/>
              <a:t>‹#›</a:t>
            </a:fld>
            <a:endParaRPr lang="en-US"/>
          </a:p>
        </p:txBody>
      </p:sp>
    </p:spTree>
    <p:extLst>
      <p:ext uri="{BB962C8B-B14F-4D97-AF65-F5344CB8AC3E}">
        <p14:creationId xmlns:p14="http://schemas.microsoft.com/office/powerpoint/2010/main" val="698688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CC97A3D-369A-DB45-A31C-66685AE8510B}" type="datetimeFigureOut">
              <a:rPr lang="en-US" smtClean="0"/>
              <a:t>4/14/13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48305A-1E37-CC4D-AF24-8F6A51BEFC06}" type="slidenum">
              <a:rPr lang="en-US" smtClean="0"/>
              <a:t>‹#›</a:t>
            </a:fld>
            <a:endParaRPr lang="en-US"/>
          </a:p>
        </p:txBody>
      </p:sp>
    </p:spTree>
    <p:extLst>
      <p:ext uri="{BB962C8B-B14F-4D97-AF65-F5344CB8AC3E}">
        <p14:creationId xmlns:p14="http://schemas.microsoft.com/office/powerpoint/2010/main" val="31219340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C97A3D-369A-DB45-A31C-66685AE8510B}" type="datetimeFigureOut">
              <a:rPr lang="en-US" smtClean="0"/>
              <a:t>4/14/13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48305A-1E37-CC4D-AF24-8F6A51BEFC06}" type="slidenum">
              <a:rPr lang="en-US" smtClean="0"/>
              <a:t>‹#›</a:t>
            </a:fld>
            <a:endParaRPr lang="en-US"/>
          </a:p>
        </p:txBody>
      </p:sp>
    </p:spTree>
    <p:extLst>
      <p:ext uri="{BB962C8B-B14F-4D97-AF65-F5344CB8AC3E}">
        <p14:creationId xmlns:p14="http://schemas.microsoft.com/office/powerpoint/2010/main" val="18376270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 Id="rId3"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classes.engr.oregonstate.edu/eecs/winter2013/cs352/Slides/teacher-tutorial-example.pdf" TargetMode="External"/><Relationship Id="rId3" Type="http://schemas.openxmlformats.org/officeDocument/2006/relationships/hyperlink" Target="http://classes.engr.oregonstate.edu/eecs/winter2013/cs352/Slides/ecafe-example.pdf"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CS 569</a:t>
            </a:r>
            <a:br>
              <a:rPr lang="en-US" dirty="0" smtClean="0"/>
            </a:br>
            <a:r>
              <a:rPr lang="en-US" dirty="0" smtClean="0"/>
              <a:t>Case Studies</a:t>
            </a:r>
            <a:endParaRPr lang="en-US" dirty="0"/>
          </a:p>
        </p:txBody>
      </p:sp>
      <p:sp>
        <p:nvSpPr>
          <p:cNvPr id="3" name="Subtitle 2"/>
          <p:cNvSpPr>
            <a:spLocks noGrp="1"/>
          </p:cNvSpPr>
          <p:nvPr>
            <p:ph type="subTitle" idx="1"/>
          </p:nvPr>
        </p:nvSpPr>
        <p:spPr/>
        <p:txBody>
          <a:bodyPr/>
          <a:lstStyle/>
          <a:p>
            <a:r>
              <a:rPr lang="en-US" dirty="0" smtClean="0"/>
              <a:t>How to observe</a:t>
            </a:r>
            <a:endParaRPr lang="en-US" dirty="0"/>
          </a:p>
        </p:txBody>
      </p:sp>
    </p:spTree>
    <p:extLst>
      <p:ext uri="{BB962C8B-B14F-4D97-AF65-F5344CB8AC3E}">
        <p14:creationId xmlns:p14="http://schemas.microsoft.com/office/powerpoint/2010/main" val="6472392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p:cNvSpPr>
            <a:spLocks noGrp="1" noChangeArrowheads="1"/>
          </p:cNvSpPr>
          <p:nvPr>
            <p:ph type="title"/>
          </p:nvPr>
        </p:nvSpPr>
        <p:spPr/>
        <p:txBody>
          <a:bodyPr/>
          <a:lstStyle/>
          <a:p>
            <a:pPr eaLnBrk="1" hangingPunct="1"/>
            <a:r>
              <a:rPr lang="en-US">
                <a:latin typeface="Arial" charset="0"/>
                <a:ea typeface="ＭＳ Ｐゴシック" charset="0"/>
                <a:cs typeface="ＭＳ Ｐゴシック" charset="0"/>
              </a:rPr>
              <a:t>Stuff to include in observations:</a:t>
            </a:r>
          </a:p>
        </p:txBody>
      </p:sp>
      <p:sp>
        <p:nvSpPr>
          <p:cNvPr id="22530" name="Rectangle 3"/>
          <p:cNvSpPr>
            <a:spLocks noGrp="1" noChangeArrowheads="1"/>
          </p:cNvSpPr>
          <p:nvPr>
            <p:ph type="body" sz="half" idx="1"/>
          </p:nvPr>
        </p:nvSpPr>
        <p:spPr/>
        <p:txBody>
          <a:bodyPr/>
          <a:lstStyle/>
          <a:p>
            <a:pPr eaLnBrk="1" hangingPunct="1">
              <a:buFontTx/>
              <a:buNone/>
            </a:pPr>
            <a:r>
              <a:rPr lang="en-US">
                <a:latin typeface="Arial" charset="0"/>
                <a:ea typeface="ＭＳ Ｐゴシック" charset="0"/>
                <a:cs typeface="ＭＳ Ｐゴシック" charset="0"/>
              </a:rPr>
              <a:t>We are observing the:</a:t>
            </a:r>
          </a:p>
          <a:p>
            <a:pPr eaLnBrk="1" hangingPunct="1"/>
            <a:r>
              <a:rPr lang="en-US">
                <a:latin typeface="Arial" charset="0"/>
                <a:ea typeface="ＭＳ Ｐゴシック" charset="0"/>
                <a:cs typeface="ＭＳ Ｐゴシック" charset="0"/>
              </a:rPr>
              <a:t>Space</a:t>
            </a:r>
          </a:p>
          <a:p>
            <a:pPr lvl="1" eaLnBrk="1" hangingPunct="1"/>
            <a:r>
              <a:rPr lang="en-US">
                <a:latin typeface="Arial" charset="0"/>
                <a:ea typeface="ＭＳ Ｐゴシック" charset="0"/>
              </a:rPr>
              <a:t>Description</a:t>
            </a:r>
          </a:p>
          <a:p>
            <a:pPr lvl="1" eaLnBrk="1" hangingPunct="1"/>
            <a:r>
              <a:rPr lang="en-US">
                <a:solidFill>
                  <a:srgbClr val="FF0000"/>
                </a:solidFill>
                <a:latin typeface="Arial" charset="0"/>
                <a:ea typeface="ＭＳ Ｐゴシック" charset="0"/>
              </a:rPr>
              <a:t>Meaning</a:t>
            </a:r>
          </a:p>
          <a:p>
            <a:pPr lvl="1" eaLnBrk="1" hangingPunct="1"/>
            <a:r>
              <a:rPr lang="en-US">
                <a:solidFill>
                  <a:srgbClr val="3366FF"/>
                </a:solidFill>
                <a:latin typeface="Arial" charset="0"/>
                <a:ea typeface="ＭＳ Ｐゴシック" charset="0"/>
              </a:rPr>
              <a:t>Appropriateness</a:t>
            </a:r>
          </a:p>
          <a:p>
            <a:pPr eaLnBrk="1" hangingPunct="1"/>
            <a:r>
              <a:rPr lang="en-US">
                <a:latin typeface="Arial" charset="0"/>
                <a:ea typeface="ＭＳ Ｐゴシック" charset="0"/>
                <a:cs typeface="ＭＳ Ｐゴシック" charset="0"/>
              </a:rPr>
              <a:t>Objects (technological and not technological)</a:t>
            </a:r>
          </a:p>
          <a:p>
            <a:pPr lvl="1" eaLnBrk="1" hangingPunct="1"/>
            <a:r>
              <a:rPr lang="en-US">
                <a:latin typeface="Arial" charset="0"/>
                <a:ea typeface="ＭＳ Ｐゴシック" charset="0"/>
              </a:rPr>
              <a:t>Description</a:t>
            </a:r>
          </a:p>
          <a:p>
            <a:pPr lvl="1" eaLnBrk="1" hangingPunct="1"/>
            <a:r>
              <a:rPr lang="en-US">
                <a:solidFill>
                  <a:srgbClr val="FF0000"/>
                </a:solidFill>
                <a:latin typeface="Arial" charset="0"/>
                <a:ea typeface="ＭＳ Ｐゴシック" charset="0"/>
              </a:rPr>
              <a:t>Meaning</a:t>
            </a:r>
          </a:p>
          <a:p>
            <a:pPr lvl="1" eaLnBrk="1" hangingPunct="1"/>
            <a:r>
              <a:rPr lang="en-US">
                <a:solidFill>
                  <a:srgbClr val="3366FF"/>
                </a:solidFill>
                <a:latin typeface="Arial" charset="0"/>
                <a:ea typeface="ＭＳ Ｐゴシック" charset="0"/>
              </a:rPr>
              <a:t>Appropriateness</a:t>
            </a:r>
          </a:p>
        </p:txBody>
      </p:sp>
      <p:sp>
        <p:nvSpPr>
          <p:cNvPr id="22531" name="Rectangle 4"/>
          <p:cNvSpPr>
            <a:spLocks noGrp="1" noChangeArrowheads="1"/>
          </p:cNvSpPr>
          <p:nvPr>
            <p:ph type="body" sz="half" idx="2"/>
          </p:nvPr>
        </p:nvSpPr>
        <p:spPr/>
        <p:txBody>
          <a:bodyPr/>
          <a:lstStyle/>
          <a:p>
            <a:pPr eaLnBrk="1" hangingPunct="1"/>
            <a:endParaRPr lang="en-US">
              <a:latin typeface="Arial" charset="0"/>
              <a:ea typeface="ＭＳ Ｐゴシック" charset="0"/>
              <a:cs typeface="ＭＳ Ｐゴシック" charset="0"/>
            </a:endParaRPr>
          </a:p>
          <a:p>
            <a:pPr eaLnBrk="1" hangingPunct="1"/>
            <a:r>
              <a:rPr lang="en-US">
                <a:latin typeface="Arial" charset="0"/>
                <a:ea typeface="ＭＳ Ｐゴシック" charset="0"/>
                <a:cs typeface="ＭＳ Ｐゴシック" charset="0"/>
              </a:rPr>
              <a:t>People/activities</a:t>
            </a:r>
          </a:p>
          <a:p>
            <a:pPr lvl="1" eaLnBrk="1" hangingPunct="1"/>
            <a:r>
              <a:rPr lang="en-US">
                <a:latin typeface="Arial" charset="0"/>
                <a:ea typeface="ＭＳ Ｐゴシック" charset="0"/>
              </a:rPr>
              <a:t>Description</a:t>
            </a:r>
          </a:p>
          <a:p>
            <a:pPr lvl="1" eaLnBrk="1" hangingPunct="1"/>
            <a:r>
              <a:rPr lang="en-US">
                <a:solidFill>
                  <a:srgbClr val="FF0000"/>
                </a:solidFill>
                <a:latin typeface="Arial" charset="0"/>
                <a:ea typeface="ＭＳ Ｐゴシック" charset="0"/>
              </a:rPr>
              <a:t>Meaning/Role</a:t>
            </a:r>
          </a:p>
          <a:p>
            <a:pPr lvl="1" eaLnBrk="1" hangingPunct="1"/>
            <a:r>
              <a:rPr lang="en-US">
                <a:solidFill>
                  <a:srgbClr val="3366FF"/>
                </a:solidFill>
                <a:latin typeface="Arial" charset="0"/>
                <a:ea typeface="ＭＳ Ｐゴシック" charset="0"/>
              </a:rPr>
              <a:t>Success/failure</a:t>
            </a:r>
          </a:p>
          <a:p>
            <a:pPr eaLnBrk="1" hangingPunct="1"/>
            <a:endParaRPr lang="en-US">
              <a:solidFill>
                <a:srgbClr val="3366FF"/>
              </a:solidFill>
              <a:latin typeface="Arial" charset="0"/>
              <a:ea typeface="ＭＳ Ｐゴシック" charset="0"/>
              <a:cs typeface="ＭＳ Ｐゴシック" charset="0"/>
            </a:endParaRPr>
          </a:p>
          <a:p>
            <a:pPr eaLnBrk="1" hangingPunct="1"/>
            <a:endParaRPr lang="en-US">
              <a:latin typeface="Arial" charset="0"/>
              <a:ea typeface="ＭＳ Ｐゴシック" charset="0"/>
              <a:cs typeface="ＭＳ Ｐゴシック" charset="0"/>
            </a:endParaRPr>
          </a:p>
        </p:txBody>
      </p:sp>
    </p:spTree>
    <p:extLst>
      <p:ext uri="{BB962C8B-B14F-4D97-AF65-F5344CB8AC3E}">
        <p14:creationId xmlns:p14="http://schemas.microsoft.com/office/powerpoint/2010/main" val="232047435"/>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Grp="1" noChangeArrowheads="1"/>
          </p:cNvSpPr>
          <p:nvPr>
            <p:ph type="title"/>
          </p:nvPr>
        </p:nvSpPr>
        <p:spPr/>
        <p:txBody>
          <a:bodyPr/>
          <a:lstStyle/>
          <a:p>
            <a:pPr eaLnBrk="1" hangingPunct="1"/>
            <a:r>
              <a:rPr lang="en-US">
                <a:solidFill>
                  <a:srgbClr val="FF0000"/>
                </a:solidFill>
                <a:latin typeface="Arial" charset="0"/>
                <a:ea typeface="ＭＳ Ｐゴシック" charset="0"/>
                <a:cs typeface="ＭＳ Ｐゴシック" charset="0"/>
              </a:rPr>
              <a:t>People </a:t>
            </a:r>
            <a:r>
              <a:rPr lang="en-US">
                <a:latin typeface="Arial" charset="0"/>
                <a:ea typeface="ＭＳ Ｐゴシック" charset="0"/>
                <a:cs typeface="ＭＳ Ｐゴシック" charset="0"/>
              </a:rPr>
              <a:t>and </a:t>
            </a:r>
            <a:r>
              <a:rPr lang="en-US">
                <a:solidFill>
                  <a:srgbClr val="3366FF"/>
                </a:solidFill>
                <a:latin typeface="Arial" charset="0"/>
                <a:ea typeface="ＭＳ Ｐゴシック" charset="0"/>
                <a:cs typeface="ＭＳ Ｐゴシック" charset="0"/>
              </a:rPr>
              <a:t>Objects</a:t>
            </a:r>
          </a:p>
        </p:txBody>
      </p:sp>
      <p:sp>
        <p:nvSpPr>
          <p:cNvPr id="23554" name="Rectangle 3"/>
          <p:cNvSpPr>
            <a:spLocks noGrp="1" noChangeArrowheads="1"/>
          </p:cNvSpPr>
          <p:nvPr>
            <p:ph type="body" idx="1"/>
          </p:nvPr>
        </p:nvSpPr>
        <p:spPr/>
        <p:txBody>
          <a:bodyPr/>
          <a:lstStyle/>
          <a:p>
            <a:pPr eaLnBrk="1" hangingPunct="1">
              <a:lnSpc>
                <a:spcPct val="90000"/>
              </a:lnSpc>
              <a:buFontTx/>
              <a:buNone/>
            </a:pPr>
            <a:r>
              <a:rPr lang="en-US" altLang="ja-JP" sz="2400">
                <a:latin typeface="Arial" charset="0"/>
                <a:ea typeface="MS PGothic" charset="0"/>
                <a:cs typeface="MS PGothic" charset="0"/>
              </a:rPr>
              <a:t>My first “victim” was a male between 19/22 years old. He was about 5.9 feet tall and he was thin. He was wearing khaki short and a black T-shirt. He had black sport shoes. He was carrying with him his skate board. He had a big black back pack but it seemed almost empty. He had a lot of brown curly hair.</a:t>
            </a:r>
          </a:p>
          <a:p>
            <a:pPr eaLnBrk="1" hangingPunct="1">
              <a:lnSpc>
                <a:spcPct val="90000"/>
              </a:lnSpc>
              <a:buFontTx/>
              <a:buNone/>
            </a:pPr>
            <a:r>
              <a:rPr lang="en-US" altLang="ja-JP" sz="2400">
                <a:latin typeface="Arial" charset="0"/>
                <a:ea typeface="MS PGothic" charset="0"/>
                <a:cs typeface="MS PGothic" charset="0"/>
              </a:rPr>
              <a:t>	Because of his age and his skate board, I assumed he was a student; he “looked like” all the other teens. Furthermore, he seemed to know exactly where he was going, what he was looking for and how to get it. He never stopped during the time he was there and never gave the impression to be lost. </a:t>
            </a:r>
            <a:endParaRPr lang="en-US" sz="2400">
              <a:latin typeface="Arial" charset="0"/>
              <a:ea typeface="ＭＳ Ｐゴシック" charset="0"/>
              <a:cs typeface="ＭＳ Ｐゴシック" charset="0"/>
            </a:endParaRPr>
          </a:p>
        </p:txBody>
      </p:sp>
      <p:sp>
        <p:nvSpPr>
          <p:cNvPr id="4" name="Oval 3"/>
          <p:cNvSpPr/>
          <p:nvPr/>
        </p:nvSpPr>
        <p:spPr>
          <a:xfrm>
            <a:off x="762000" y="3962400"/>
            <a:ext cx="2209800" cy="457200"/>
          </a:xfrm>
          <a:prstGeom prst="ellipse">
            <a:avLst/>
          </a:prstGeom>
          <a:noFill/>
          <a:ln w="381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srgbClr val="FFFFFF"/>
              </a:solidFill>
            </a:endParaRPr>
          </a:p>
        </p:txBody>
      </p:sp>
      <p:sp>
        <p:nvSpPr>
          <p:cNvPr id="5" name="Oval 4"/>
          <p:cNvSpPr/>
          <p:nvPr/>
        </p:nvSpPr>
        <p:spPr>
          <a:xfrm>
            <a:off x="3124200" y="4343400"/>
            <a:ext cx="5486400" cy="381000"/>
          </a:xfrm>
          <a:prstGeom prst="ellipse">
            <a:avLst/>
          </a:prstGeom>
          <a:noFill/>
          <a:ln w="381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srgbClr val="FFFFFF"/>
              </a:solidFill>
            </a:endParaRPr>
          </a:p>
        </p:txBody>
      </p:sp>
      <p:sp>
        <p:nvSpPr>
          <p:cNvPr id="6" name="Oval 5"/>
          <p:cNvSpPr/>
          <p:nvPr/>
        </p:nvSpPr>
        <p:spPr>
          <a:xfrm>
            <a:off x="609600" y="2590800"/>
            <a:ext cx="1295400" cy="457200"/>
          </a:xfrm>
          <a:prstGeom prst="ellipse">
            <a:avLst/>
          </a:prstGeom>
          <a:noFill/>
          <a:ln w="38100" cap="flat" cmpd="sng" algn="ctr">
            <a:solidFill>
              <a:srgbClr val="3366FF"/>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srgbClr val="FFFFFF"/>
              </a:solidFill>
            </a:endParaRPr>
          </a:p>
        </p:txBody>
      </p:sp>
      <p:sp>
        <p:nvSpPr>
          <p:cNvPr id="7" name="Oval 6"/>
          <p:cNvSpPr/>
          <p:nvPr/>
        </p:nvSpPr>
        <p:spPr>
          <a:xfrm>
            <a:off x="5638800" y="2590800"/>
            <a:ext cx="1981200" cy="457200"/>
          </a:xfrm>
          <a:prstGeom prst="ellipse">
            <a:avLst/>
          </a:prstGeom>
          <a:noFill/>
          <a:ln w="38100" cap="flat" cmpd="sng" algn="ctr">
            <a:solidFill>
              <a:srgbClr val="3366FF"/>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srgbClr val="FFFFFF"/>
              </a:solidFill>
            </a:endParaRPr>
          </a:p>
        </p:txBody>
      </p:sp>
      <p:sp>
        <p:nvSpPr>
          <p:cNvPr id="8" name="Oval 7"/>
          <p:cNvSpPr/>
          <p:nvPr/>
        </p:nvSpPr>
        <p:spPr>
          <a:xfrm>
            <a:off x="2286000" y="2895600"/>
            <a:ext cx="1600200" cy="457200"/>
          </a:xfrm>
          <a:prstGeom prst="ellipse">
            <a:avLst/>
          </a:prstGeom>
          <a:noFill/>
          <a:ln w="38100" cap="flat" cmpd="sng" algn="ctr">
            <a:solidFill>
              <a:srgbClr val="3366FF"/>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srgbClr val="FFFFFF"/>
              </a:solidFill>
            </a:endParaRPr>
          </a:p>
        </p:txBody>
      </p:sp>
      <p:sp>
        <p:nvSpPr>
          <p:cNvPr id="9" name="Oval 8"/>
          <p:cNvSpPr/>
          <p:nvPr/>
        </p:nvSpPr>
        <p:spPr>
          <a:xfrm>
            <a:off x="457200" y="1524000"/>
            <a:ext cx="7086600" cy="1219200"/>
          </a:xfrm>
          <a:prstGeom prst="ellipse">
            <a:avLst/>
          </a:prstGeom>
          <a:noFill/>
          <a:ln w="381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srgbClr val="FFFFFF"/>
              </a:solidFill>
            </a:endParaRPr>
          </a:p>
        </p:txBody>
      </p:sp>
      <p:sp>
        <p:nvSpPr>
          <p:cNvPr id="10" name="Oval 9"/>
          <p:cNvSpPr/>
          <p:nvPr/>
        </p:nvSpPr>
        <p:spPr>
          <a:xfrm>
            <a:off x="1295400" y="3200400"/>
            <a:ext cx="3429000" cy="457200"/>
          </a:xfrm>
          <a:prstGeom prst="ellipse">
            <a:avLst/>
          </a:prstGeom>
          <a:noFill/>
          <a:ln w="381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srgbClr val="FFFFFF"/>
              </a:solidFill>
            </a:endParaRPr>
          </a:p>
        </p:txBody>
      </p:sp>
      <p:sp>
        <p:nvSpPr>
          <p:cNvPr id="11" name="Oval 10"/>
          <p:cNvSpPr/>
          <p:nvPr/>
        </p:nvSpPr>
        <p:spPr>
          <a:xfrm>
            <a:off x="4953000" y="3962400"/>
            <a:ext cx="2819400" cy="457200"/>
          </a:xfrm>
          <a:prstGeom prst="ellipse">
            <a:avLst/>
          </a:prstGeom>
          <a:noFill/>
          <a:ln w="381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srgbClr val="FFFFFF"/>
              </a:solidFill>
            </a:endParaRPr>
          </a:p>
        </p:txBody>
      </p:sp>
      <p:sp>
        <p:nvSpPr>
          <p:cNvPr id="12" name="Oval 11"/>
          <p:cNvSpPr/>
          <p:nvPr/>
        </p:nvSpPr>
        <p:spPr>
          <a:xfrm>
            <a:off x="762000" y="4953000"/>
            <a:ext cx="2209800" cy="457200"/>
          </a:xfrm>
          <a:prstGeom prst="ellipse">
            <a:avLst/>
          </a:prstGeom>
          <a:noFill/>
          <a:ln w="381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srgbClr val="FFFFFF"/>
              </a:solidFill>
            </a:endParaRPr>
          </a:p>
        </p:txBody>
      </p:sp>
    </p:spTree>
    <p:extLst>
      <p:ext uri="{BB962C8B-B14F-4D97-AF65-F5344CB8AC3E}">
        <p14:creationId xmlns:p14="http://schemas.microsoft.com/office/powerpoint/2010/main" val="1402300664"/>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2"/>
          <p:cNvSpPr>
            <a:spLocks noGrp="1" noChangeArrowheads="1"/>
          </p:cNvSpPr>
          <p:nvPr>
            <p:ph type="title"/>
          </p:nvPr>
        </p:nvSpPr>
        <p:spPr/>
        <p:txBody>
          <a:bodyPr/>
          <a:lstStyle/>
          <a:p>
            <a:pPr eaLnBrk="1" hangingPunct="1"/>
            <a:r>
              <a:rPr lang="en-US">
                <a:latin typeface="Arial" charset="0"/>
                <a:ea typeface="ＭＳ Ｐゴシック" charset="0"/>
                <a:cs typeface="ＭＳ Ｐゴシック" charset="0"/>
              </a:rPr>
              <a:t>Actions </a:t>
            </a:r>
          </a:p>
        </p:txBody>
      </p:sp>
      <p:sp>
        <p:nvSpPr>
          <p:cNvPr id="24578" name="Rectangle 3"/>
          <p:cNvSpPr>
            <a:spLocks noGrp="1" noChangeArrowheads="1"/>
          </p:cNvSpPr>
          <p:nvPr>
            <p:ph type="body" idx="1"/>
          </p:nvPr>
        </p:nvSpPr>
        <p:spPr/>
        <p:txBody>
          <a:bodyPr/>
          <a:lstStyle/>
          <a:p>
            <a:pPr eaLnBrk="1" hangingPunct="1">
              <a:lnSpc>
                <a:spcPct val="90000"/>
              </a:lnSpc>
              <a:buFontTx/>
              <a:buNone/>
            </a:pPr>
            <a:r>
              <a:rPr lang="en-US" altLang="ja-JP" sz="2800">
                <a:latin typeface="Arial" charset="0"/>
                <a:ea typeface="MS PGothic" charset="0"/>
                <a:cs typeface="MS PGothic" charset="0"/>
              </a:rPr>
              <a:t>At 4:40pm, he came in from the A entrance and was looking toward the computer area. He decided to take a right just after Section 2. He walked a few steps and stopped. I assumed he realized no more desks were available in this are. It didn’t bother him, he didn’t feel embarrassed and turned back and went back from where he entered the area. He didn’t hesitate once then because he had seen a free desk. He chose to sit down in the Section 2 on a stool. </a:t>
            </a:r>
            <a:endParaRPr lang="en-US" sz="2800">
              <a:latin typeface="Arial" charset="0"/>
              <a:ea typeface="ＭＳ Ｐゴシック" charset="0"/>
              <a:cs typeface="ＭＳ Ｐゴシック" charset="0"/>
            </a:endParaRPr>
          </a:p>
        </p:txBody>
      </p:sp>
      <p:sp>
        <p:nvSpPr>
          <p:cNvPr id="4" name="Oval 3"/>
          <p:cNvSpPr/>
          <p:nvPr/>
        </p:nvSpPr>
        <p:spPr>
          <a:xfrm>
            <a:off x="381000" y="3124200"/>
            <a:ext cx="4419600" cy="457200"/>
          </a:xfrm>
          <a:prstGeom prst="ellipse">
            <a:avLst/>
          </a:prstGeom>
          <a:noFill/>
          <a:ln w="381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srgbClr val="FFFFFF"/>
              </a:solidFill>
            </a:endParaRPr>
          </a:p>
        </p:txBody>
      </p:sp>
      <p:sp>
        <p:nvSpPr>
          <p:cNvPr id="6" name="Oval 5"/>
          <p:cNvSpPr/>
          <p:nvPr/>
        </p:nvSpPr>
        <p:spPr>
          <a:xfrm>
            <a:off x="5181600" y="4572000"/>
            <a:ext cx="3429000" cy="609600"/>
          </a:xfrm>
          <a:prstGeom prst="ellipse">
            <a:avLst/>
          </a:prstGeom>
          <a:noFill/>
          <a:ln w="381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srgbClr val="FFFFFF"/>
              </a:solidFill>
            </a:endParaRPr>
          </a:p>
        </p:txBody>
      </p:sp>
      <p:sp>
        <p:nvSpPr>
          <p:cNvPr id="7" name="Oval 6"/>
          <p:cNvSpPr/>
          <p:nvPr/>
        </p:nvSpPr>
        <p:spPr>
          <a:xfrm>
            <a:off x="2819400" y="1524000"/>
            <a:ext cx="4572000" cy="457200"/>
          </a:xfrm>
          <a:prstGeom prst="ellipse">
            <a:avLst/>
          </a:prstGeom>
          <a:noFill/>
          <a:ln w="381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dirty="0" err="1">
                <a:solidFill>
                  <a:srgbClr val="FFFFFF"/>
                </a:solidFill>
              </a:rPr>
              <a:t>c</a:t>
            </a:r>
            <a:endParaRPr lang="en-US" dirty="0">
              <a:solidFill>
                <a:srgbClr val="FFFFFF"/>
              </a:solidFill>
            </a:endParaRPr>
          </a:p>
        </p:txBody>
      </p:sp>
      <p:sp>
        <p:nvSpPr>
          <p:cNvPr id="8" name="Oval 7"/>
          <p:cNvSpPr/>
          <p:nvPr/>
        </p:nvSpPr>
        <p:spPr>
          <a:xfrm>
            <a:off x="1600200" y="1981200"/>
            <a:ext cx="5334000" cy="457200"/>
          </a:xfrm>
          <a:prstGeom prst="ellipse">
            <a:avLst/>
          </a:prstGeom>
          <a:noFill/>
          <a:ln w="381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srgbClr val="FFFFFF"/>
              </a:solidFill>
            </a:endParaRPr>
          </a:p>
        </p:txBody>
      </p:sp>
      <p:sp>
        <p:nvSpPr>
          <p:cNvPr id="9" name="Oval 8"/>
          <p:cNvSpPr/>
          <p:nvPr/>
        </p:nvSpPr>
        <p:spPr>
          <a:xfrm>
            <a:off x="2362200" y="2362200"/>
            <a:ext cx="5181600" cy="457200"/>
          </a:xfrm>
          <a:prstGeom prst="ellipse">
            <a:avLst/>
          </a:prstGeom>
          <a:noFill/>
          <a:ln w="381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srgbClr val="FFFFFF"/>
              </a:solidFill>
            </a:endParaRPr>
          </a:p>
        </p:txBody>
      </p:sp>
      <p:sp>
        <p:nvSpPr>
          <p:cNvPr id="10" name="Oval 9"/>
          <p:cNvSpPr/>
          <p:nvPr/>
        </p:nvSpPr>
        <p:spPr>
          <a:xfrm>
            <a:off x="609600" y="2819400"/>
            <a:ext cx="5638800" cy="304800"/>
          </a:xfrm>
          <a:prstGeom prst="ellipse">
            <a:avLst/>
          </a:prstGeom>
          <a:noFill/>
          <a:ln w="381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srgbClr val="FFFFFF"/>
              </a:solidFill>
            </a:endParaRPr>
          </a:p>
        </p:txBody>
      </p:sp>
      <p:sp>
        <p:nvSpPr>
          <p:cNvPr id="11" name="Oval 10"/>
          <p:cNvSpPr/>
          <p:nvPr/>
        </p:nvSpPr>
        <p:spPr>
          <a:xfrm>
            <a:off x="3657600" y="3962400"/>
            <a:ext cx="2209800" cy="457200"/>
          </a:xfrm>
          <a:prstGeom prst="ellipse">
            <a:avLst/>
          </a:prstGeom>
          <a:noFill/>
          <a:ln w="381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srgbClr val="FFFFFF"/>
              </a:solidFill>
            </a:endParaRPr>
          </a:p>
        </p:txBody>
      </p:sp>
      <p:sp>
        <p:nvSpPr>
          <p:cNvPr id="12" name="Oval 11"/>
          <p:cNvSpPr/>
          <p:nvPr/>
        </p:nvSpPr>
        <p:spPr>
          <a:xfrm>
            <a:off x="381000" y="4724400"/>
            <a:ext cx="2209800" cy="457200"/>
          </a:xfrm>
          <a:prstGeom prst="ellipse">
            <a:avLst/>
          </a:prstGeom>
          <a:noFill/>
          <a:ln w="381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srgbClr val="FFFFFF"/>
              </a:solidFill>
            </a:endParaRPr>
          </a:p>
        </p:txBody>
      </p:sp>
      <p:sp>
        <p:nvSpPr>
          <p:cNvPr id="13" name="Oval 12"/>
          <p:cNvSpPr/>
          <p:nvPr/>
        </p:nvSpPr>
        <p:spPr>
          <a:xfrm>
            <a:off x="762000" y="5105400"/>
            <a:ext cx="7162800" cy="914400"/>
          </a:xfrm>
          <a:prstGeom prst="ellipse">
            <a:avLst/>
          </a:prstGeom>
          <a:noFill/>
          <a:ln w="381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srgbClr val="FFFFFF"/>
              </a:solidFill>
            </a:endParaRPr>
          </a:p>
        </p:txBody>
      </p:sp>
    </p:spTree>
    <p:extLst>
      <p:ext uri="{BB962C8B-B14F-4D97-AF65-F5344CB8AC3E}">
        <p14:creationId xmlns:p14="http://schemas.microsoft.com/office/powerpoint/2010/main" val="2701195145"/>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title"/>
          </p:nvPr>
        </p:nvSpPr>
        <p:spPr/>
        <p:txBody>
          <a:bodyPr/>
          <a:lstStyle/>
          <a:p>
            <a:r>
              <a:rPr lang="en-US">
                <a:latin typeface="Arial" charset="0"/>
                <a:ea typeface="ＭＳ Ｐゴシック" charset="0"/>
                <a:cs typeface="ＭＳ Ｐゴシック" charset="0"/>
              </a:rPr>
              <a:t>Space (and people)</a:t>
            </a:r>
          </a:p>
        </p:txBody>
      </p:sp>
      <p:sp>
        <p:nvSpPr>
          <p:cNvPr id="25602" name="Content Placeholder 2"/>
          <p:cNvSpPr>
            <a:spLocks noGrp="1"/>
          </p:cNvSpPr>
          <p:nvPr>
            <p:ph idx="1"/>
          </p:nvPr>
        </p:nvSpPr>
        <p:spPr/>
        <p:txBody>
          <a:bodyPr/>
          <a:lstStyle/>
          <a:p>
            <a:r>
              <a:rPr lang="en-US">
                <a:latin typeface="Arial" charset="0"/>
                <a:ea typeface="ＭＳ Ｐゴシック" charset="0"/>
                <a:cs typeface="ＭＳ Ｐゴシック" charset="0"/>
              </a:rPr>
              <a:t>Diagrams are worth 1000 words</a:t>
            </a:r>
          </a:p>
        </p:txBody>
      </p:sp>
      <p:pic>
        <p:nvPicPr>
          <p:cNvPr id="2560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300" y="2095500"/>
            <a:ext cx="4762500" cy="476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04"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24400" y="2362200"/>
            <a:ext cx="4152900" cy="415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93824642"/>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p:txBody>
          <a:bodyPr/>
          <a:lstStyle/>
          <a:p>
            <a:r>
              <a:rPr lang="en-US">
                <a:latin typeface="Arial" charset="0"/>
                <a:ea typeface="ＭＳ Ｐゴシック" charset="0"/>
                <a:cs typeface="ＭＳ Ｐゴシック" charset="0"/>
              </a:rPr>
              <a:t>Examples </a:t>
            </a:r>
          </a:p>
        </p:txBody>
      </p:sp>
      <p:sp>
        <p:nvSpPr>
          <p:cNvPr id="26626" name="Content Placeholder 2"/>
          <p:cNvSpPr>
            <a:spLocks noGrp="1"/>
          </p:cNvSpPr>
          <p:nvPr>
            <p:ph idx="1"/>
          </p:nvPr>
        </p:nvSpPr>
        <p:spPr/>
        <p:txBody>
          <a:bodyPr/>
          <a:lstStyle/>
          <a:p>
            <a:r>
              <a:rPr lang="en-US">
                <a:latin typeface="Arial" charset="0"/>
                <a:ea typeface="ＭＳ Ｐゴシック" charset="0"/>
                <a:cs typeface="ＭＳ Ｐゴシック" charset="0"/>
              </a:rPr>
              <a:t>Do they make us feel </a:t>
            </a:r>
            <a:r>
              <a:rPr lang="ja-JP" altLang="en-US">
                <a:latin typeface="Arial" charset="0"/>
                <a:ea typeface="ＭＳ Ｐゴシック" charset="0"/>
                <a:cs typeface="ＭＳ Ｐゴシック" charset="0"/>
              </a:rPr>
              <a:t>“</a:t>
            </a:r>
            <a:r>
              <a:rPr lang="en-US" altLang="ja-JP">
                <a:latin typeface="Arial" charset="0"/>
                <a:ea typeface="ＭＳ Ｐゴシック" charset="0"/>
                <a:cs typeface="ＭＳ Ｐゴシック" charset="0"/>
              </a:rPr>
              <a:t>there</a:t>
            </a:r>
            <a:r>
              <a:rPr lang="ja-JP" altLang="en-US">
                <a:latin typeface="Arial" charset="0"/>
                <a:ea typeface="ＭＳ Ｐゴシック" charset="0"/>
                <a:cs typeface="ＭＳ Ｐゴシック" charset="0"/>
              </a:rPr>
              <a:t>”</a:t>
            </a:r>
            <a:r>
              <a:rPr lang="en-US" altLang="ja-JP">
                <a:latin typeface="Arial" charset="0"/>
                <a:ea typeface="ＭＳ Ｐゴシック" charset="0"/>
                <a:cs typeface="ＭＳ Ｐゴシック" charset="0"/>
              </a:rPr>
              <a:t>?</a:t>
            </a:r>
          </a:p>
          <a:p>
            <a:pPr lvl="1"/>
            <a:r>
              <a:rPr lang="en-US">
                <a:latin typeface="Arial" charset="0"/>
                <a:ea typeface="ＭＳ Ｐゴシック" charset="0"/>
              </a:rPr>
              <a:t>What can we see in these, in detail?</a:t>
            </a:r>
          </a:p>
          <a:p>
            <a:pPr lvl="1"/>
            <a:r>
              <a:rPr lang="en-US">
                <a:latin typeface="Arial" charset="0"/>
                <a:ea typeface="ＭＳ Ｐゴシック" charset="0"/>
              </a:rPr>
              <a:t>Note desc/meaning/appropriateness.</a:t>
            </a:r>
          </a:p>
          <a:p>
            <a:r>
              <a:rPr lang="en-US">
                <a:latin typeface="Arial" charset="0"/>
                <a:ea typeface="ＭＳ Ｐゴシック" charset="0"/>
                <a:cs typeface="ＭＳ Ｐゴシック" charset="0"/>
              </a:rPr>
              <a:t>Examples: </a:t>
            </a:r>
          </a:p>
          <a:p>
            <a:pPr lvl="1"/>
            <a:r>
              <a:rPr lang="en-US">
                <a:latin typeface="Arial" charset="0"/>
                <a:ea typeface="ＭＳ Ｐゴシック" charset="0"/>
              </a:rPr>
              <a:t>Observing </a:t>
            </a:r>
            <a:r>
              <a:rPr lang="en-US">
                <a:latin typeface="Arial" charset="0"/>
                <a:ea typeface="ＭＳ Ｐゴシック" charset="0"/>
                <a:hlinkClick r:id="rId2"/>
              </a:rPr>
              <a:t>software tutorial</a:t>
            </a:r>
            <a:r>
              <a:rPr lang="en-US">
                <a:latin typeface="Arial" charset="0"/>
                <a:ea typeface="ＭＳ Ｐゴシック" charset="0"/>
              </a:rPr>
              <a:t> for teachers</a:t>
            </a:r>
          </a:p>
          <a:p>
            <a:pPr lvl="1"/>
            <a:r>
              <a:rPr lang="en-US">
                <a:latin typeface="Arial" charset="0"/>
                <a:ea typeface="ＭＳ Ｐゴシック" charset="0"/>
              </a:rPr>
              <a:t>Observing in </a:t>
            </a:r>
            <a:r>
              <a:rPr lang="en-US">
                <a:latin typeface="Arial" charset="0"/>
                <a:ea typeface="ＭＳ Ｐゴシック" charset="0"/>
                <a:hlinkClick r:id="rId3"/>
              </a:rPr>
              <a:t>KEC atrium</a:t>
            </a:r>
            <a:endParaRPr lang="en-US">
              <a:latin typeface="Arial" charset="0"/>
              <a:ea typeface="ＭＳ Ｐゴシック" charset="0"/>
            </a:endParaRPr>
          </a:p>
        </p:txBody>
      </p:sp>
    </p:spTree>
    <p:extLst>
      <p:ext uri="{BB962C8B-B14F-4D97-AF65-F5344CB8AC3E}">
        <p14:creationId xmlns:p14="http://schemas.microsoft.com/office/powerpoint/2010/main" val="3529423821"/>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title"/>
          </p:nvPr>
        </p:nvSpPr>
        <p:spPr/>
        <p:txBody>
          <a:bodyPr/>
          <a:lstStyle/>
          <a:p>
            <a:r>
              <a:rPr lang="en-US">
                <a:latin typeface="Arial" charset="0"/>
                <a:ea typeface="ＭＳ Ｐゴシック" charset="0"/>
                <a:cs typeface="ＭＳ Ｐゴシック" charset="0"/>
              </a:rPr>
              <a:t>You and the observation</a:t>
            </a:r>
          </a:p>
        </p:txBody>
      </p:sp>
      <p:sp>
        <p:nvSpPr>
          <p:cNvPr id="27650" name="Content Placeholder 2"/>
          <p:cNvSpPr>
            <a:spLocks noGrp="1"/>
          </p:cNvSpPr>
          <p:nvPr>
            <p:ph idx="1"/>
          </p:nvPr>
        </p:nvSpPr>
        <p:spPr>
          <a:xfrm>
            <a:off x="457200" y="1295400"/>
            <a:ext cx="8229600" cy="4525963"/>
          </a:xfrm>
        </p:spPr>
        <p:txBody>
          <a:bodyPr/>
          <a:lstStyle/>
          <a:p>
            <a:r>
              <a:rPr lang="en-US">
                <a:latin typeface="Arial" charset="0"/>
                <a:ea typeface="ＭＳ Ｐゴシック" charset="0"/>
                <a:cs typeface="ＭＳ Ｐゴシック" charset="0"/>
              </a:rPr>
              <a:t>You:</a:t>
            </a:r>
          </a:p>
          <a:p>
            <a:pPr lvl="1"/>
            <a:r>
              <a:rPr lang="en-US">
                <a:latin typeface="Arial" charset="0"/>
                <a:ea typeface="ＭＳ Ｐゴシック" charset="0"/>
              </a:rPr>
              <a:t>Have your stuff ready. (extra pen, camera ...)</a:t>
            </a:r>
          </a:p>
          <a:p>
            <a:pPr lvl="1"/>
            <a:r>
              <a:rPr lang="en-US">
                <a:latin typeface="Arial" charset="0"/>
                <a:ea typeface="ＭＳ Ｐゴシック" charset="0"/>
              </a:rPr>
              <a:t>Dress like them. Explain: Not an evaluation of them, but rather to lean about X.</a:t>
            </a:r>
          </a:p>
          <a:p>
            <a:pPr lvl="1"/>
            <a:r>
              <a:rPr lang="en-US">
                <a:latin typeface="Arial" charset="0"/>
                <a:ea typeface="ＭＳ Ｐゴシック" charset="0"/>
              </a:rPr>
              <a:t>Don</a:t>
            </a:r>
            <a:r>
              <a:rPr lang="ja-JP" altLang="en-US">
                <a:latin typeface="Arial" charset="0"/>
                <a:ea typeface="ＭＳ Ｐゴシック" charset="0"/>
              </a:rPr>
              <a:t>’</a:t>
            </a:r>
            <a:r>
              <a:rPr lang="en-US" altLang="ja-JP">
                <a:latin typeface="Arial" charset="0"/>
                <a:ea typeface="ＭＳ Ｐゴシック" charset="0"/>
              </a:rPr>
              <a:t>t talk to your partner!</a:t>
            </a:r>
          </a:p>
          <a:p>
            <a:pPr lvl="1"/>
            <a:r>
              <a:rPr lang="en-US">
                <a:latin typeface="Arial" charset="0"/>
                <a:ea typeface="ＭＳ Ｐゴシック" charset="0"/>
              </a:rPr>
              <a:t>Fill in your notes immediately after.</a:t>
            </a:r>
          </a:p>
          <a:p>
            <a:r>
              <a:rPr lang="en-US">
                <a:latin typeface="Arial" charset="0"/>
                <a:ea typeface="ＭＳ Ｐゴシック" charset="0"/>
                <a:cs typeface="ＭＳ Ｐゴシック" charset="0"/>
              </a:rPr>
              <a:t>Collect other data for triangulation, eg:</a:t>
            </a:r>
          </a:p>
          <a:p>
            <a:pPr lvl="1"/>
            <a:r>
              <a:rPr lang="en-US">
                <a:latin typeface="Arial" charset="0"/>
                <a:ea typeface="ＭＳ Ｐゴシック" charset="0"/>
              </a:rPr>
              <a:t>Official descriptions and sketches </a:t>
            </a:r>
          </a:p>
          <a:p>
            <a:pPr lvl="2"/>
            <a:r>
              <a:rPr lang="en-US">
                <a:latin typeface="Arial" charset="0"/>
                <a:ea typeface="ＭＳ Ｐゴシック" charset="0"/>
              </a:rPr>
              <a:t>eg: KEC atrium drawing. eg: e-cafe menus.  </a:t>
            </a:r>
          </a:p>
          <a:p>
            <a:pPr lvl="1"/>
            <a:r>
              <a:rPr lang="en-US">
                <a:latin typeface="Arial" charset="0"/>
                <a:ea typeface="ＭＳ Ｐゴシック" charset="0"/>
              </a:rPr>
              <a:t>Artifacts subjects created.</a:t>
            </a:r>
          </a:p>
          <a:p>
            <a:pPr lvl="2"/>
            <a:r>
              <a:rPr lang="en-US">
                <a:latin typeface="Arial" charset="0"/>
                <a:ea typeface="ＭＳ Ｐゴシック" charset="0"/>
              </a:rPr>
              <a:t>eg: their doodles on their scratchpad.</a:t>
            </a:r>
          </a:p>
        </p:txBody>
      </p:sp>
    </p:spTree>
    <p:extLst>
      <p:ext uri="{BB962C8B-B14F-4D97-AF65-F5344CB8AC3E}">
        <p14:creationId xmlns:p14="http://schemas.microsoft.com/office/powerpoint/2010/main" val="749840073"/>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p:cNvSpPr>
            <a:spLocks noGrp="1"/>
          </p:cNvSpPr>
          <p:nvPr>
            <p:ph type="title"/>
          </p:nvPr>
        </p:nvSpPr>
        <p:spPr/>
        <p:txBody>
          <a:bodyPr/>
          <a:lstStyle/>
          <a:p>
            <a:r>
              <a:rPr lang="en-US">
                <a:latin typeface="Arial" charset="0"/>
                <a:ea typeface="ＭＳ Ｐゴシック" charset="0"/>
                <a:cs typeface="ＭＳ Ｐゴシック" charset="0"/>
              </a:rPr>
              <a:t>In-class activity</a:t>
            </a:r>
          </a:p>
        </p:txBody>
      </p:sp>
      <p:sp>
        <p:nvSpPr>
          <p:cNvPr id="28674" name="Content Placeholder 2"/>
          <p:cNvSpPr>
            <a:spLocks noGrp="1"/>
          </p:cNvSpPr>
          <p:nvPr>
            <p:ph idx="1"/>
          </p:nvPr>
        </p:nvSpPr>
        <p:spPr/>
        <p:txBody>
          <a:bodyPr/>
          <a:lstStyle/>
          <a:p>
            <a:r>
              <a:rPr lang="en-US">
                <a:latin typeface="Arial" charset="0"/>
                <a:ea typeface="ＭＳ Ｐゴシック" charset="0"/>
                <a:cs typeface="ＭＳ Ｐゴシック" charset="0"/>
              </a:rPr>
              <a:t>&lt;Demo&gt;: The following people should: </a:t>
            </a:r>
          </a:p>
          <a:p>
            <a:pPr lvl="2"/>
            <a:r>
              <a:rPr lang="en-US">
                <a:latin typeface="Arial" charset="0"/>
                <a:ea typeface="ＭＳ Ｐゴシック" charset="0"/>
              </a:rPr>
              <a:t>group 1: learn from the demo.</a:t>
            </a:r>
          </a:p>
          <a:p>
            <a:pPr lvl="2"/>
            <a:r>
              <a:rPr lang="en-US">
                <a:latin typeface="Arial" charset="0"/>
                <a:ea typeface="ＭＳ Ｐゴシック" charset="0"/>
              </a:rPr>
              <a:t>group 2: observe the demo</a:t>
            </a:r>
            <a:r>
              <a:rPr lang="ja-JP" altLang="en-US">
                <a:latin typeface="Arial" charset="0"/>
                <a:ea typeface="ＭＳ Ｐゴシック" charset="0"/>
              </a:rPr>
              <a:t>’</a:t>
            </a:r>
            <a:r>
              <a:rPr lang="en-US" altLang="ja-JP">
                <a:latin typeface="Arial" charset="0"/>
                <a:ea typeface="ＭＳ Ｐゴシック" charset="0"/>
              </a:rPr>
              <a:t>er.</a:t>
            </a:r>
          </a:p>
          <a:p>
            <a:pPr lvl="2"/>
            <a:r>
              <a:rPr lang="en-US">
                <a:latin typeface="Arial" charset="0"/>
                <a:ea typeface="ＭＳ Ｐゴシック" charset="0"/>
              </a:rPr>
              <a:t>group 3: observe group 1.</a:t>
            </a:r>
          </a:p>
          <a:p>
            <a:pPr lvl="1"/>
            <a:r>
              <a:rPr lang="en-US">
                <a:latin typeface="Arial" charset="0"/>
                <a:ea typeface="ＭＳ Ｐゴシック" charset="0"/>
              </a:rPr>
              <a:t>Goal: How to help users like the ones you</a:t>
            </a:r>
            <a:r>
              <a:rPr lang="ja-JP" altLang="en-US">
                <a:latin typeface="Arial" charset="0"/>
                <a:ea typeface="ＭＳ Ｐゴシック" charset="0"/>
              </a:rPr>
              <a:t>’</a:t>
            </a:r>
            <a:r>
              <a:rPr lang="en-US" altLang="ja-JP">
                <a:latin typeface="Arial" charset="0"/>
                <a:ea typeface="ＭＳ Ｐゴシック" charset="0"/>
              </a:rPr>
              <a:t>re observing succeed at what they</a:t>
            </a:r>
            <a:r>
              <a:rPr lang="ja-JP" altLang="en-US">
                <a:latin typeface="Arial" charset="0"/>
                <a:ea typeface="ＭＳ Ｐゴシック" charset="0"/>
              </a:rPr>
              <a:t>’</a:t>
            </a:r>
            <a:r>
              <a:rPr lang="en-US" altLang="ja-JP">
                <a:latin typeface="Arial" charset="0"/>
                <a:ea typeface="ＭＳ Ｐゴシック" charset="0"/>
              </a:rPr>
              <a:t>re doing?</a:t>
            </a:r>
          </a:p>
          <a:p>
            <a:r>
              <a:rPr lang="en-US">
                <a:latin typeface="Arial" charset="0"/>
                <a:ea typeface="ＭＳ Ｐゴシック" charset="0"/>
                <a:cs typeface="ＭＳ Ｐゴシック" charset="0"/>
              </a:rPr>
              <a:t>Observe (use paper for your notes)</a:t>
            </a:r>
          </a:p>
          <a:p>
            <a:r>
              <a:rPr lang="en-US">
                <a:latin typeface="Arial" charset="0"/>
                <a:ea typeface="ＭＳ Ｐゴシック" charset="0"/>
                <a:cs typeface="ＭＳ Ｐゴシック" charset="0"/>
              </a:rPr>
              <a:t>Discuss a few (doc cam)</a:t>
            </a:r>
          </a:p>
          <a:p>
            <a:pPr lvl="1"/>
            <a:r>
              <a:rPr lang="en-US">
                <a:latin typeface="Arial" charset="0"/>
                <a:ea typeface="ＭＳ Ｐゴシック" charset="0"/>
              </a:rPr>
              <a:t>Does it make us feel </a:t>
            </a:r>
            <a:r>
              <a:rPr lang="ja-JP" altLang="en-US">
                <a:latin typeface="Arial" charset="0"/>
                <a:ea typeface="ＭＳ Ｐゴシック" charset="0"/>
              </a:rPr>
              <a:t>“</a:t>
            </a:r>
            <a:r>
              <a:rPr lang="en-US" altLang="ja-JP">
                <a:latin typeface="Arial" charset="0"/>
                <a:ea typeface="ＭＳ Ｐゴシック" charset="0"/>
              </a:rPr>
              <a:t>there</a:t>
            </a:r>
            <a:r>
              <a:rPr lang="ja-JP" altLang="en-US">
                <a:latin typeface="Arial" charset="0"/>
                <a:ea typeface="ＭＳ Ｐゴシック" charset="0"/>
              </a:rPr>
              <a:t>”</a:t>
            </a:r>
            <a:r>
              <a:rPr lang="en-US" altLang="ja-JP">
                <a:latin typeface="Arial" charset="0"/>
                <a:ea typeface="ＭＳ Ｐゴシック" charset="0"/>
              </a:rPr>
              <a:t>?</a:t>
            </a:r>
          </a:p>
          <a:p>
            <a:pPr lvl="1"/>
            <a:r>
              <a:rPr lang="en-US">
                <a:latin typeface="Arial" charset="0"/>
                <a:ea typeface="ＭＳ Ｐゴシック" charset="0"/>
              </a:rPr>
              <a:t>Reveals new info/subtleties, ie </a:t>
            </a:r>
            <a:r>
              <a:rPr lang="en-US">
                <a:solidFill>
                  <a:srgbClr val="FF0000"/>
                </a:solidFill>
                <a:latin typeface="Arial" charset="0"/>
                <a:ea typeface="ＭＳ Ｐゴシック" charset="0"/>
              </a:rPr>
              <a:t>I</a:t>
            </a:r>
            <a:r>
              <a:rPr lang="en-US">
                <a:latin typeface="Arial" charset="0"/>
                <a:ea typeface="ＭＳ Ｐゴシック" charset="0"/>
              </a:rPr>
              <a:t>nsights?</a:t>
            </a:r>
          </a:p>
        </p:txBody>
      </p:sp>
    </p:spTree>
    <p:extLst>
      <p:ext uri="{BB962C8B-B14F-4D97-AF65-F5344CB8AC3E}">
        <p14:creationId xmlns:p14="http://schemas.microsoft.com/office/powerpoint/2010/main" val="1649482059"/>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442</Words>
  <Application>Microsoft Macintosh PowerPoint</Application>
  <PresentationFormat>On-screen Show (4:3)</PresentationFormat>
  <Paragraphs>53</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CS 569 Case Studies</vt:lpstr>
      <vt:lpstr>Stuff to include in observations:</vt:lpstr>
      <vt:lpstr>People and Objects</vt:lpstr>
      <vt:lpstr>Actions </vt:lpstr>
      <vt:lpstr>Space (and people)</vt:lpstr>
      <vt:lpstr>Examples </vt:lpstr>
      <vt:lpstr>You and the observation</vt:lpstr>
      <vt:lpstr>In-class activity</vt:lpstr>
    </vt:vector>
  </TitlesOfParts>
  <Company>Oregon State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 569 Case Studies</dc:title>
  <dc:creator>Margaret Burnett</dc:creator>
  <cp:lastModifiedBy>Margaret Burnett</cp:lastModifiedBy>
  <cp:revision>1</cp:revision>
  <dcterms:created xsi:type="dcterms:W3CDTF">2013-04-14T13:29:40Z</dcterms:created>
  <dcterms:modified xsi:type="dcterms:W3CDTF">2013-04-14T13:30:54Z</dcterms:modified>
</cp:coreProperties>
</file>