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75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-12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063420-0674-2C46-B998-699DABDED3DB}" type="datetimeFigureOut">
              <a:rPr lang="en-US" smtClean="0"/>
              <a:t>4/14/13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965CE-11ED-0343-9550-BF54042109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770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3431754-12EC-044D-8BA2-5A5A85782E07}" type="slidenum">
              <a:rPr lang="en-US" sz="1200"/>
              <a:pPr eaLnBrk="1" hangingPunct="1"/>
              <a:t>3</a:t>
            </a:fld>
            <a:endParaRPr 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Black is fixed question.</a:t>
            </a:r>
          </a:p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Red is follow-ups based on answers.</a:t>
            </a:r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901E6BA-9E4B-0A46-ACA1-0D4D1D1D7340}" type="slidenum">
              <a:rPr lang="en-US" sz="1200"/>
              <a:pPr eaLnBrk="1" hangingPunct="1"/>
              <a:t>9</a:t>
            </a:fld>
            <a:endParaRPr 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Answers:</a:t>
            </a:r>
          </a:p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Semi-structured</a:t>
            </a:r>
          </a:p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Warm-up</a:t>
            </a:r>
          </a:p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He interrupted and talked over her – the point is to get HER talking, not him.</a:t>
            </a:r>
          </a:p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He </a:t>
            </a:r>
            <a:r>
              <a:rPr lang="ja-JP" altLang="en-US">
                <a:latin typeface="Calibri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Calibri" charset="0"/>
                <a:ea typeface="ＭＳ Ｐゴシック" charset="0"/>
                <a:cs typeface="ＭＳ Ｐゴシック" charset="0"/>
              </a:rPr>
              <a:t>led</a:t>
            </a:r>
            <a:r>
              <a:rPr lang="ja-JP" altLang="en-US">
                <a:latin typeface="Calibri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>
                <a:latin typeface="Calibri" charset="0"/>
                <a:ea typeface="ＭＳ Ｐゴシック" charset="0"/>
                <a:cs typeface="ＭＳ Ｐゴシック" charset="0"/>
              </a:rPr>
              <a:t> her to answer that the kindergarten volunteering was fun.</a:t>
            </a:r>
          </a:p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He never stayed silent to let her add to her responses.</a:t>
            </a:r>
          </a:p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D24862C-C525-AE4A-BFB0-849D6159F33B}" type="slidenum">
              <a:rPr lang="en-US" sz="1200"/>
              <a:pPr eaLnBrk="1" hangingPunct="1"/>
              <a:t>10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009F2-B90E-7849-9650-F74047DD1024}" type="datetimeFigureOut">
              <a:rPr lang="en-US" smtClean="0"/>
              <a:t>4/14/13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D196-40AF-B340-B065-C5557D438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033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009F2-B90E-7849-9650-F74047DD1024}" type="datetimeFigureOut">
              <a:rPr lang="en-US" smtClean="0"/>
              <a:t>4/14/13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D196-40AF-B340-B065-C5557D438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17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009F2-B90E-7849-9650-F74047DD1024}" type="datetimeFigureOut">
              <a:rPr lang="en-US" smtClean="0"/>
              <a:t>4/14/13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D196-40AF-B340-B065-C5557D438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244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009F2-B90E-7849-9650-F74047DD1024}" type="datetimeFigureOut">
              <a:rPr lang="en-US" smtClean="0"/>
              <a:t>4/14/13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D196-40AF-B340-B065-C5557D438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511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009F2-B90E-7849-9650-F74047DD1024}" type="datetimeFigureOut">
              <a:rPr lang="en-US" smtClean="0"/>
              <a:t>4/14/13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D196-40AF-B340-B065-C5557D438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987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009F2-B90E-7849-9650-F74047DD1024}" type="datetimeFigureOut">
              <a:rPr lang="en-US" smtClean="0"/>
              <a:t>4/14/13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D196-40AF-B340-B065-C5557D438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001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009F2-B90E-7849-9650-F74047DD1024}" type="datetimeFigureOut">
              <a:rPr lang="en-US" smtClean="0"/>
              <a:t>4/14/13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D196-40AF-B340-B065-C5557D438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447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009F2-B90E-7849-9650-F74047DD1024}" type="datetimeFigureOut">
              <a:rPr lang="en-US" smtClean="0"/>
              <a:t>4/14/13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D196-40AF-B340-B065-C5557D438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7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009F2-B90E-7849-9650-F74047DD1024}" type="datetimeFigureOut">
              <a:rPr lang="en-US" smtClean="0"/>
              <a:t>4/14/13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D196-40AF-B340-B065-C5557D438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142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009F2-B90E-7849-9650-F74047DD1024}" type="datetimeFigureOut">
              <a:rPr lang="en-US" smtClean="0"/>
              <a:t>4/14/13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D196-40AF-B340-B065-C5557D438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509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009F2-B90E-7849-9650-F74047DD1024}" type="datetimeFigureOut">
              <a:rPr lang="en-US" smtClean="0"/>
              <a:t>4/14/13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D196-40AF-B340-B065-C5557D438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79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009F2-B90E-7849-9650-F74047DD1024}" type="datetimeFigureOut">
              <a:rPr lang="en-US" smtClean="0"/>
              <a:t>4/14/13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FD196-40AF-B340-B065-C5557D438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69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“Regular” Interviews </a:t>
            </a:r>
            <a:r>
              <a:rPr lang="en-US" dirty="0" smtClean="0"/>
              <a:t>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Field </a:t>
            </a:r>
            <a:r>
              <a:rPr lang="en-US" dirty="0" smtClean="0"/>
              <a:t>Interviews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 569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5369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Example</a:t>
            </a: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1-2 minutes Steve Krug</a:t>
            </a:r>
            <a:r>
              <a:rPr lang="ja-JP" altLang="en-US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s demo interview.</a:t>
            </a:r>
          </a:p>
          <a:p>
            <a:pPr lvl="1"/>
            <a:r>
              <a:rPr lang="ja-JP" altLang="en-US">
                <a:latin typeface="Arial" charset="0"/>
                <a:ea typeface="ＭＳ Ｐゴシック" charset="0"/>
              </a:rPr>
              <a:t>“</a:t>
            </a:r>
            <a:r>
              <a:rPr lang="en-US" altLang="ja-JP">
                <a:latin typeface="Arial" charset="0"/>
                <a:ea typeface="ＭＳ Ｐゴシック" charset="0"/>
              </a:rPr>
              <a:t>Getting the user talking</a:t>
            </a:r>
            <a:r>
              <a:rPr lang="ja-JP" altLang="en-US">
                <a:latin typeface="Arial" charset="0"/>
                <a:ea typeface="ＭＳ Ｐゴシック" charset="0"/>
              </a:rPr>
              <a:t>”</a:t>
            </a:r>
            <a:r>
              <a:rPr lang="en-US" altLang="ja-JP">
                <a:latin typeface="Arial" charset="0"/>
                <a:ea typeface="ＭＳ Ｐゴシック" charset="0"/>
              </a:rPr>
              <a:t> (segment #2, min 3:13-5:00).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To discuss:</a:t>
            </a:r>
          </a:p>
          <a:p>
            <a:pPr lvl="2"/>
            <a:r>
              <a:rPr lang="en-US">
                <a:latin typeface="Arial" charset="0"/>
                <a:ea typeface="ＭＳ Ｐゴシック" charset="0"/>
              </a:rPr>
              <a:t>What kind of interview is this segment?</a:t>
            </a:r>
          </a:p>
          <a:p>
            <a:pPr lvl="2"/>
            <a:r>
              <a:rPr lang="en-US">
                <a:latin typeface="Arial" charset="0"/>
                <a:ea typeface="ＭＳ Ｐゴシック" charset="0"/>
              </a:rPr>
              <a:t>What part of the interview sequence was this?</a:t>
            </a:r>
          </a:p>
          <a:p>
            <a:pPr lvl="2"/>
            <a:r>
              <a:rPr lang="en-US">
                <a:latin typeface="Arial" charset="0"/>
                <a:ea typeface="ＭＳ Ｐゴシック" charset="0"/>
              </a:rPr>
              <a:t>Did you notice anything he did that violated the guidelines?</a:t>
            </a:r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8867CD1-E39A-AB42-8DCF-0C453713EFE6}" type="slidenum">
              <a:rPr lang="en-US" sz="1400"/>
              <a:pPr eaLnBrk="1" hangingPunct="1"/>
              <a:t>10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603361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In-Class Interviewing Activity</a:t>
            </a:r>
            <a:br>
              <a:rPr lang="en-US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(20-25 minutes)</a:t>
            </a:r>
          </a:p>
        </p:txBody>
      </p:sp>
      <p:sp>
        <p:nvSpPr>
          <p:cNvPr id="378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Split up into pairs.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You have 15 minutes to do a semi-structured interview to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research people’s lunch-going behaviors.</a:t>
            </a: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How: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Arial" charset="0"/>
                <a:ea typeface="ＭＳ Ｐゴシック" charset="0"/>
              </a:rPr>
              <a:t>1. 5 minutes individually design the goals, questions, according to the guidelines/issues here.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Arial" charset="0"/>
                <a:ea typeface="ＭＳ Ｐゴシック" charset="0"/>
              </a:rPr>
              <a:t>2. 5 minutes for A to interview B. (think of it as a pilot)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Arial" charset="0"/>
                <a:ea typeface="ＭＳ Ｐゴシック" charset="0"/>
              </a:rPr>
              <a:t>3. 5 minutes for B to interview A. (think of it as a pilot)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Arial" charset="0"/>
                <a:ea typeface="ＭＳ Ｐゴシック" charset="0"/>
              </a:rPr>
              <a:t>Goal: hands-on practice with the interviewing process.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We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400" dirty="0" err="1">
                <a:latin typeface="Arial" charset="0"/>
                <a:ea typeface="ＭＳ Ｐゴシック" charset="0"/>
                <a:cs typeface="ＭＳ Ｐゴシック" charset="0"/>
              </a:rPr>
              <a:t>ll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 discuss your results in class (5-10 minutes)</a:t>
            </a: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9E9B6D3-5ECA-A54C-BBF1-4D7F664EC276}" type="slidenum">
              <a:rPr lang="en-US" sz="1400"/>
              <a:pPr eaLnBrk="1" hangingPunct="1"/>
              <a:t>11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0438646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Field Interviews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special type of interview</a:t>
            </a:r>
          </a:p>
          <a:p>
            <a:r>
              <a:rPr lang="en-US" dirty="0" smtClean="0"/>
              <a:t>Also known as “contextual” interview</a:t>
            </a:r>
          </a:p>
          <a:p>
            <a:r>
              <a:rPr lang="en-US" dirty="0" smtClean="0"/>
              <a:t>Especially </a:t>
            </a:r>
            <a:r>
              <a:rPr lang="en-US" u="sng" dirty="0" smtClean="0"/>
              <a:t>suitable</a:t>
            </a:r>
            <a:r>
              <a:rPr lang="en-US" dirty="0" smtClean="0"/>
              <a:t> for case studies</a:t>
            </a:r>
          </a:p>
          <a:p>
            <a:pPr lvl="1"/>
            <a:r>
              <a:rPr lang="en-US" dirty="0" smtClean="0"/>
              <a:t>But not </a:t>
            </a:r>
            <a:r>
              <a:rPr lang="en-US" u="sng" dirty="0" smtClean="0"/>
              <a:t>required</a:t>
            </a:r>
            <a:r>
              <a:rPr lang="en-US" dirty="0" smtClean="0"/>
              <a:t>; for some case studies a “regular” interview (or no interview) might make </a:t>
            </a:r>
            <a:r>
              <a:rPr lang="en-US" smtClean="0"/>
              <a:t>more sense.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29508893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Top mistakes in </a:t>
            </a:r>
            <a:br>
              <a:rPr lang="en-US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field interviewing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1. Thinking you</a:t>
            </a:r>
            <a:r>
              <a:rPr lang="ja-JP" altLang="en-US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re in the field when you</a:t>
            </a:r>
            <a:r>
              <a:rPr lang="ja-JP" altLang="en-US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re not.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Arial" charset="0"/>
                <a:ea typeface="ＭＳ Ｐゴシック" charset="0"/>
              </a:rPr>
              <a:t>What is NOT </a:t>
            </a:r>
            <a:r>
              <a:rPr lang="ja-JP" altLang="en-US">
                <a:latin typeface="Arial" charset="0"/>
                <a:ea typeface="ＭＳ Ｐゴシック" charset="0"/>
              </a:rPr>
              <a:t>“</a:t>
            </a:r>
            <a:r>
              <a:rPr lang="en-US" altLang="ja-JP">
                <a:latin typeface="Arial" charset="0"/>
                <a:ea typeface="ＭＳ Ｐゴシック" charset="0"/>
              </a:rPr>
              <a:t>the field</a:t>
            </a:r>
            <a:r>
              <a:rPr lang="ja-JP" altLang="en-US">
                <a:latin typeface="Arial" charset="0"/>
                <a:ea typeface="ＭＳ Ｐゴシック" charset="0"/>
              </a:rPr>
              <a:t>”</a:t>
            </a:r>
            <a:r>
              <a:rPr lang="en-US" altLang="ja-JP">
                <a:latin typeface="Arial" charset="0"/>
                <a:ea typeface="ＭＳ Ｐゴシック" charset="0"/>
              </a:rPr>
              <a:t>: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Arial" charset="0"/>
                <a:ea typeface="ＭＳ Ｐゴシック" charset="0"/>
              </a:rPr>
              <a:t>Usability lab.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Arial" charset="0"/>
                <a:ea typeface="ＭＳ Ｐゴシック" charset="0"/>
              </a:rPr>
              <a:t>Conference room.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Arial" charset="0"/>
                <a:ea typeface="ＭＳ Ｐゴシック" charset="0"/>
              </a:rPr>
              <a:t>A place in </a:t>
            </a:r>
            <a:r>
              <a:rPr lang="ja-JP" altLang="en-US">
                <a:latin typeface="Arial" charset="0"/>
                <a:ea typeface="ＭＳ Ｐゴシック" charset="0"/>
              </a:rPr>
              <a:t>“</a:t>
            </a:r>
            <a:r>
              <a:rPr lang="en-US" altLang="ja-JP">
                <a:latin typeface="Arial" charset="0"/>
                <a:ea typeface="ＭＳ Ｐゴシック" charset="0"/>
              </a:rPr>
              <a:t>the field</a:t>
            </a:r>
            <a:r>
              <a:rPr lang="ja-JP" altLang="en-US">
                <a:latin typeface="Arial" charset="0"/>
                <a:ea typeface="ＭＳ Ｐゴシック" charset="0"/>
              </a:rPr>
              <a:t>”</a:t>
            </a:r>
            <a:r>
              <a:rPr lang="en-US" altLang="ja-JP">
                <a:latin typeface="Arial" charset="0"/>
                <a:ea typeface="ＭＳ Ｐゴシック" charset="0"/>
              </a:rPr>
              <a:t> where the work is NOT actually being done.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Arial" charset="0"/>
                <a:ea typeface="ＭＳ Ｐゴシック" charset="0"/>
              </a:rPr>
              <a:t>Solution: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Arial" charset="0"/>
                <a:ea typeface="ＭＳ Ｐゴシック" charset="0"/>
              </a:rPr>
              <a:t>Be prepared to move the interview to wherever the work really gets done.</a:t>
            </a: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9EE127F-2051-3A47-9864-168D14B073A9}" type="slidenum">
              <a:rPr lang="en-US" sz="1400"/>
              <a:pPr eaLnBrk="1" hangingPunct="1"/>
              <a:t>13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547982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2. Accepting a </a:t>
            </a:r>
            <a:r>
              <a:rPr lang="ja-JP" altLang="en-US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representative</a:t>
            </a:r>
            <a:r>
              <a:rPr lang="ja-JP" altLang="en-US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 user.</a:t>
            </a: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You DON</a:t>
            </a:r>
            <a:r>
              <a:rPr lang="ja-JP" altLang="en-US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T want to interview: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Someone who used to do the job.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Someone who tells others how to do the job but doesn</a:t>
            </a:r>
            <a:r>
              <a:rPr lang="ja-JP" altLang="en-US">
                <a:latin typeface="Arial" charset="0"/>
                <a:ea typeface="ＭＳ Ｐゴシック" charset="0"/>
              </a:rPr>
              <a:t>’</a:t>
            </a:r>
            <a:r>
              <a:rPr lang="en-US" altLang="ja-JP">
                <a:latin typeface="Arial" charset="0"/>
                <a:ea typeface="ＭＳ Ｐゴシック" charset="0"/>
              </a:rPr>
              <a:t>t actually participate in it.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Solutions:</a:t>
            </a:r>
          </a:p>
          <a:p>
            <a:pPr lvl="2"/>
            <a:r>
              <a:rPr lang="en-US">
                <a:latin typeface="Arial" charset="0"/>
                <a:ea typeface="ＭＳ Ｐゴシック" charset="0"/>
              </a:rPr>
              <a:t>You can interview other stakeholders, but don</a:t>
            </a:r>
            <a:r>
              <a:rPr lang="ja-JP" altLang="en-US">
                <a:latin typeface="Arial" charset="0"/>
                <a:ea typeface="ＭＳ Ｐゴシック" charset="0"/>
              </a:rPr>
              <a:t>’</a:t>
            </a:r>
            <a:r>
              <a:rPr lang="en-US" altLang="ja-JP">
                <a:latin typeface="Arial" charset="0"/>
                <a:ea typeface="ＭＳ Ｐゴシック" charset="0"/>
              </a:rPr>
              <a:t>t confuse them with users.</a:t>
            </a:r>
          </a:p>
          <a:p>
            <a:pPr lvl="2"/>
            <a:r>
              <a:rPr lang="en-US">
                <a:latin typeface="Arial" charset="0"/>
                <a:ea typeface="ＭＳ Ｐゴシック" charset="0"/>
              </a:rPr>
              <a:t>But ultimately, you want the users who really do the work.</a:t>
            </a:r>
          </a:p>
          <a:p>
            <a:pPr lvl="1"/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F6E08FC-133C-A14E-8191-523FB317B786}" type="slidenum">
              <a:rPr lang="en-US" sz="1400"/>
              <a:pPr eaLnBrk="1" hangingPunct="1"/>
              <a:t>14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42164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3. Using </a:t>
            </a:r>
            <a:r>
              <a:rPr lang="ja-JP" altLang="en-US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I can</a:t>
            </a:r>
            <a:r>
              <a:rPr lang="ja-JP" altLang="en-US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t see the work live</a:t>
            </a:r>
            <a:r>
              <a:rPr lang="ja-JP" altLang="en-US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 as an excuse not to field-interview.</a:t>
            </a: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Sometimes the work you need to see: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Arial" charset="0"/>
                <a:ea typeface="ＭＳ Ｐゴシック" charset="0"/>
              </a:rPr>
              <a:t>Is infrequent.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Arial" charset="0"/>
                <a:ea typeface="ＭＳ Ｐゴシック" charset="0"/>
              </a:rPr>
              <a:t>Takes place over long periods of time.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Arial" charset="0"/>
                <a:ea typeface="ＭＳ Ｐゴシック" charset="0"/>
              </a:rPr>
              <a:t>Is confidential.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Arial" charset="0"/>
                <a:ea typeface="ＭＳ Ｐゴシック" charset="0"/>
              </a:rPr>
              <a:t>So you assume you can</a:t>
            </a:r>
            <a:r>
              <a:rPr lang="ja-JP" altLang="en-US">
                <a:latin typeface="Arial" charset="0"/>
                <a:ea typeface="ＭＳ Ｐゴシック" charset="0"/>
              </a:rPr>
              <a:t>’</a:t>
            </a:r>
            <a:r>
              <a:rPr lang="en-US" altLang="ja-JP">
                <a:latin typeface="Arial" charset="0"/>
                <a:ea typeface="ＭＳ Ｐゴシック" charset="0"/>
              </a:rPr>
              <a:t>t see it.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Solution: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Arial" charset="0"/>
                <a:ea typeface="ＭＳ Ｐゴシック" charset="0"/>
              </a:rPr>
              <a:t>Conduct a retrospective interview.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Arial" charset="0"/>
                <a:ea typeface="ＭＳ Ｐゴシック" charset="0"/>
              </a:rPr>
              <a:t>Re-create the work done (RECENTLY).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Arial" charset="0"/>
                <a:ea typeface="ＭＳ Ｐゴシック" charset="0"/>
              </a:rPr>
              <a:t>Include the real artifacts.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Arial" charset="0"/>
                <a:ea typeface="ＭＳ Ｐゴシック" charset="0"/>
              </a:rPr>
              <a:t>Be careful not to let user skip things.</a:t>
            </a: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3432CE7-2CC7-634B-89AD-320C621B5661}" type="slidenum">
              <a:rPr lang="en-US" sz="1400"/>
              <a:pPr eaLnBrk="1" hangingPunct="1"/>
              <a:t>15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146819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4. Not getting low-level details.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Omitting details, one-word answers, filtering out everything except what you expected.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Arial" charset="0"/>
                <a:ea typeface="ＭＳ Ｐゴシック" charset="0"/>
              </a:rPr>
              <a:t>(Many of you probably did this in your practice.)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Accepting vague generalities.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ja-JP" altLang="en-US">
                <a:latin typeface="Arial" charset="0"/>
                <a:ea typeface="ＭＳ Ｐゴシック" charset="0"/>
              </a:rPr>
              <a:t>“</a:t>
            </a:r>
            <a:r>
              <a:rPr lang="en-US" altLang="ja-JP">
                <a:latin typeface="Arial" charset="0"/>
                <a:ea typeface="ＭＳ Ｐゴシック" charset="0"/>
              </a:rPr>
              <a:t>We </a:t>
            </a:r>
            <a:r>
              <a:rPr lang="en-US" altLang="ja-JP" u="sng">
                <a:latin typeface="Arial" charset="0"/>
                <a:ea typeface="ＭＳ Ｐゴシック" charset="0"/>
              </a:rPr>
              <a:t>usually </a:t>
            </a:r>
            <a:r>
              <a:rPr lang="en-US" altLang="ja-JP">
                <a:latin typeface="Arial" charset="0"/>
                <a:ea typeface="ＭＳ Ｐゴシック" charset="0"/>
              </a:rPr>
              <a:t>buy fresh produce</a:t>
            </a:r>
            <a:r>
              <a:rPr lang="ja-JP" altLang="en-US">
                <a:latin typeface="Arial" charset="0"/>
                <a:ea typeface="ＭＳ Ｐゴシック" charset="0"/>
              </a:rPr>
              <a:t>”</a:t>
            </a:r>
            <a:endParaRPr lang="en-US" altLang="ja-JP">
              <a:latin typeface="Arial" charset="0"/>
              <a:ea typeface="ＭＳ Ｐゴシック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ja-JP" altLang="en-US">
                <a:latin typeface="Arial" charset="0"/>
                <a:ea typeface="ＭＳ Ｐゴシック" charset="0"/>
              </a:rPr>
              <a:t>“</a:t>
            </a:r>
            <a:r>
              <a:rPr lang="en-US" altLang="ja-JP" u="sng">
                <a:latin typeface="Arial" charset="0"/>
                <a:ea typeface="ＭＳ Ｐゴシック" charset="0"/>
              </a:rPr>
              <a:t>You</a:t>
            </a:r>
            <a:r>
              <a:rPr lang="en-US" altLang="ja-JP">
                <a:latin typeface="Arial" charset="0"/>
                <a:ea typeface="ＭＳ Ｐゴシック" charset="0"/>
              </a:rPr>
              <a:t> can tell it</a:t>
            </a:r>
            <a:r>
              <a:rPr lang="ja-JP" altLang="en-US">
                <a:latin typeface="Arial" charset="0"/>
                <a:ea typeface="ＭＳ Ｐゴシック" charset="0"/>
              </a:rPr>
              <a:t>’</a:t>
            </a:r>
            <a:r>
              <a:rPr lang="en-US" altLang="ja-JP">
                <a:latin typeface="Arial" charset="0"/>
                <a:ea typeface="ＭＳ Ｐゴシック" charset="0"/>
              </a:rPr>
              <a:t>s fresh from the date</a:t>
            </a:r>
            <a:r>
              <a:rPr lang="ja-JP" altLang="en-US">
                <a:latin typeface="Arial" charset="0"/>
                <a:ea typeface="ＭＳ Ｐゴシック" charset="0"/>
              </a:rPr>
              <a:t>”</a:t>
            </a:r>
            <a:endParaRPr lang="en-US" altLang="ja-JP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Solutions: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Arial" charset="0"/>
                <a:ea typeface="ＭＳ Ｐゴシック" charset="0"/>
              </a:rPr>
              <a:t>Make them describe a real instance.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Arial" charset="0"/>
                <a:ea typeface="ＭＳ Ｐゴシック" charset="0"/>
              </a:rPr>
              <a:t>Use past tense!!!  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ja-JP" altLang="en-US">
                <a:latin typeface="Arial" charset="0"/>
                <a:ea typeface="ＭＳ Ｐゴシック" charset="0"/>
              </a:rPr>
              <a:t>“</a:t>
            </a:r>
            <a:r>
              <a:rPr lang="en-US" altLang="ja-JP">
                <a:latin typeface="Arial" charset="0"/>
                <a:ea typeface="ＭＳ Ｐゴシック" charset="0"/>
              </a:rPr>
              <a:t>Last time you shopped, what exactly did you buy?</a:t>
            </a:r>
            <a:r>
              <a:rPr lang="ja-JP" altLang="en-US">
                <a:latin typeface="Arial" charset="0"/>
                <a:ea typeface="ＭＳ Ｐゴシック" charset="0"/>
              </a:rPr>
              <a:t>”</a:t>
            </a:r>
            <a:r>
              <a:rPr lang="en-US" altLang="ja-JP">
                <a:latin typeface="Arial" charset="0"/>
                <a:ea typeface="ＭＳ Ｐゴシック" charset="0"/>
              </a:rPr>
              <a:t> (</a:t>
            </a:r>
            <a:r>
              <a:rPr lang="ja-JP" altLang="en-US">
                <a:latin typeface="Arial" charset="0"/>
                <a:ea typeface="ＭＳ Ｐゴシック" charset="0"/>
              </a:rPr>
              <a:t>“</a:t>
            </a:r>
            <a:r>
              <a:rPr lang="en-US" altLang="ja-JP">
                <a:latin typeface="Arial" charset="0"/>
                <a:ea typeface="ＭＳ Ｐゴシック" charset="0"/>
              </a:rPr>
              <a:t>Fritos and canned green beans.</a:t>
            </a:r>
            <a:r>
              <a:rPr lang="ja-JP" altLang="en-US">
                <a:latin typeface="Arial" charset="0"/>
                <a:ea typeface="ＭＳ Ｐゴシック" charset="0"/>
              </a:rPr>
              <a:t>”</a:t>
            </a:r>
            <a:r>
              <a:rPr lang="en-US" altLang="ja-JP">
                <a:latin typeface="Arial" charset="0"/>
                <a:ea typeface="ＭＳ Ｐゴシック" charset="0"/>
              </a:rPr>
              <a:t>)</a:t>
            </a: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AE3F7D7-15EB-8649-A67E-2D4FBEF47816}" type="slidenum">
              <a:rPr lang="en-US" sz="1400"/>
              <a:pPr eaLnBrk="1" hangingPunct="1"/>
              <a:t>16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496921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5. Not being honest about user</a:t>
            </a:r>
            <a:r>
              <a:rPr lang="ja-JP" altLang="en-US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s reactions.</a:t>
            </a: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Users follow social conversational norms to be polite.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So remember that hesitantly appearing to agree/disagree sometimes means the opposite.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Do you think this dress makes me look fat?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Did you think the test was too hard to be fair?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E23E3B1-35AC-8A4F-B461-372B995E7FCB}" type="slidenum">
              <a:rPr lang="en-US" sz="1400"/>
              <a:pPr eaLnBrk="1" hangingPunct="1"/>
              <a:t>17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83397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6. Establishing the wrong relationship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Examples: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I</a:t>
            </a:r>
            <a:r>
              <a:rPr lang="ja-JP" altLang="en-US">
                <a:latin typeface="Arial" charset="0"/>
                <a:ea typeface="ＭＳ Ｐゴシック" charset="0"/>
              </a:rPr>
              <a:t>’</a:t>
            </a:r>
            <a:r>
              <a:rPr lang="en-US" altLang="ja-JP">
                <a:latin typeface="Arial" charset="0"/>
                <a:ea typeface="ＭＳ Ｐゴシック" charset="0"/>
              </a:rPr>
              <a:t>m busy. Give me what I need fast.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I</a:t>
            </a:r>
            <a:r>
              <a:rPr lang="ja-JP" altLang="en-US">
                <a:latin typeface="Arial" charset="0"/>
                <a:ea typeface="ＭＳ Ｐゴシック" charset="0"/>
              </a:rPr>
              <a:t>’</a:t>
            </a:r>
            <a:r>
              <a:rPr lang="en-US" altLang="ja-JP">
                <a:latin typeface="Arial" charset="0"/>
                <a:ea typeface="ＭＳ Ｐゴシック" charset="0"/>
              </a:rPr>
              <a:t>m smart. So cater to my vantage point.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I</a:t>
            </a:r>
            <a:r>
              <a:rPr lang="ja-JP" altLang="en-US">
                <a:latin typeface="Arial" charset="0"/>
                <a:ea typeface="ＭＳ Ｐゴシック" charset="0"/>
              </a:rPr>
              <a:t>’</a:t>
            </a:r>
            <a:r>
              <a:rPr lang="en-US" altLang="ja-JP">
                <a:latin typeface="Arial" charset="0"/>
                <a:ea typeface="ＭＳ Ｐゴシック" charset="0"/>
              </a:rPr>
              <a:t>m important. So give all the data I seek.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I</a:t>
            </a:r>
            <a:r>
              <a:rPr lang="ja-JP" altLang="en-US">
                <a:latin typeface="Arial" charset="0"/>
                <a:ea typeface="ＭＳ Ｐゴシック" charset="0"/>
              </a:rPr>
              <a:t>’</a:t>
            </a:r>
            <a:r>
              <a:rPr lang="en-US" altLang="ja-JP">
                <a:latin typeface="Arial" charset="0"/>
                <a:ea typeface="ＭＳ Ｐゴシック" charset="0"/>
              </a:rPr>
              <a:t>m unimportant: talk about whatever you want.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Solution: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Apprenticeship model. Your job is to learn how to do that task.</a:t>
            </a:r>
          </a:p>
          <a:p>
            <a:pPr lvl="2"/>
            <a:r>
              <a:rPr lang="en-US">
                <a:latin typeface="Arial" charset="0"/>
                <a:ea typeface="ＭＳ Ｐゴシック" charset="0"/>
              </a:rPr>
              <a:t>Listen, learn, be humble, don</a:t>
            </a:r>
            <a:r>
              <a:rPr lang="ja-JP" altLang="en-US">
                <a:latin typeface="Arial" charset="0"/>
                <a:ea typeface="ＭＳ Ｐゴシック" charset="0"/>
              </a:rPr>
              <a:t>’</a:t>
            </a:r>
            <a:r>
              <a:rPr lang="en-US" altLang="ja-JP">
                <a:latin typeface="Arial" charset="0"/>
                <a:ea typeface="ＭＳ Ｐゴシック" charset="0"/>
              </a:rPr>
              <a:t>t judge.</a:t>
            </a:r>
          </a:p>
          <a:p>
            <a:pPr lvl="2"/>
            <a:r>
              <a:rPr lang="en-US">
                <a:latin typeface="Arial" charset="0"/>
                <a:ea typeface="ＭＳ Ｐゴシック" charset="0"/>
              </a:rPr>
              <a:t>People usually do things for a reason.</a:t>
            </a:r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2534538-48CE-F247-8F76-7239B4DA10E7}" type="slidenum">
              <a:rPr lang="en-US" sz="1400"/>
              <a:pPr eaLnBrk="1" hangingPunct="1"/>
              <a:t>18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636928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Field interview summary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Interviews in a real-world setting.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Combines interview with the observation of the </a:t>
            </a:r>
            <a:r>
              <a:rPr lang="ja-JP" altLang="en-US" dirty="0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dirty="0">
                <a:latin typeface="Arial" charset="0"/>
                <a:ea typeface="ＭＳ Ｐゴシック" charset="0"/>
                <a:cs typeface="ＭＳ Ｐゴシック" charset="0"/>
              </a:rPr>
              <a:t>context</a:t>
            </a:r>
            <a:r>
              <a:rPr lang="ja-JP" altLang="en-US" dirty="0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dirty="0" smtClean="0">
                <a:latin typeface="Arial" charset="0"/>
                <a:ea typeface="ＭＳ Ｐゴシック" charset="0"/>
                <a:cs typeface="ＭＳ Ｐゴシック" charset="0"/>
              </a:rPr>
              <a:t>.</a:t>
            </a:r>
            <a:endParaRPr lang="en-US" altLang="ja-JP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1219953-BF82-4344-80CD-3464D940B4B3}" type="slidenum">
              <a:rPr lang="en-US" sz="1400"/>
              <a:pPr eaLnBrk="1" hangingPunct="1"/>
              <a:t>19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880305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Interview types for this course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3999" cy="4525963"/>
          </a:xfrm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Open-ended/unstructured, structured, semi-structured.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General guidelines: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Have goals set.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Avoid long/complex questions.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Avoid jargon.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Avoid leading questions, </a:t>
            </a:r>
            <a:r>
              <a:rPr lang="en-US" dirty="0" smtClean="0">
                <a:latin typeface="Arial" charset="0"/>
                <a:ea typeface="ＭＳ Ｐゴシック" charset="0"/>
              </a:rPr>
              <a:t>think </a:t>
            </a:r>
            <a:r>
              <a:rPr lang="en-US" dirty="0" err="1" smtClean="0">
                <a:latin typeface="Arial" charset="0"/>
                <a:ea typeface="ＭＳ Ｐゴシック" charset="0"/>
              </a:rPr>
              <a:t>abt</a:t>
            </a:r>
            <a:r>
              <a:rPr lang="en-US" dirty="0" smtClean="0">
                <a:latin typeface="Arial" charset="0"/>
                <a:ea typeface="ＭＳ Ｐゴシック" charset="0"/>
              </a:rPr>
              <a:t> </a:t>
            </a:r>
            <a:r>
              <a:rPr lang="en-US" dirty="0">
                <a:latin typeface="Arial" charset="0"/>
                <a:ea typeface="ＭＳ Ｐゴシック" charset="0"/>
              </a:rPr>
              <a:t>unconscious bias</a:t>
            </a:r>
            <a:r>
              <a:rPr lang="en-US" dirty="0" smtClean="0">
                <a:latin typeface="Arial" charset="0"/>
                <a:ea typeface="ＭＳ Ｐゴシック" charset="0"/>
              </a:rPr>
              <a:t>.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LISTEN. And note body language, etc.</a:t>
            </a:r>
          </a:p>
          <a:p>
            <a:pPr lvl="2"/>
            <a:r>
              <a:rPr lang="en-US" dirty="0" smtClean="0">
                <a:latin typeface="Arial" charset="0"/>
                <a:ea typeface="ＭＳ Ｐゴシック" charset="0"/>
              </a:rPr>
              <a:t>Silence after a short answer: sometimes they’ll add on.</a:t>
            </a:r>
            <a:endParaRPr lang="en-US" dirty="0">
              <a:latin typeface="Arial" charset="0"/>
              <a:ea typeface="ＭＳ Ｐゴシック" charset="0"/>
            </a:endParaRP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Be precise in recording/noting, don</a:t>
            </a:r>
            <a:r>
              <a:rPr lang="ja-JP" altLang="en-US" dirty="0">
                <a:latin typeface="Arial" charset="0"/>
                <a:ea typeface="ＭＳ Ｐゴシック" charset="0"/>
              </a:rPr>
              <a:t>’</a:t>
            </a:r>
            <a:r>
              <a:rPr lang="en-US" altLang="ja-JP" dirty="0">
                <a:latin typeface="Arial" charset="0"/>
                <a:ea typeface="ＭＳ Ｐゴシック" charset="0"/>
              </a:rPr>
              <a:t>t </a:t>
            </a:r>
            <a:r>
              <a:rPr lang="ja-JP" altLang="en-US" dirty="0">
                <a:latin typeface="Arial" charset="0"/>
                <a:ea typeface="ＭＳ Ｐゴシック" charset="0"/>
              </a:rPr>
              <a:t>“</a:t>
            </a:r>
            <a:r>
              <a:rPr lang="en-US" altLang="ja-JP" dirty="0">
                <a:latin typeface="Arial" charset="0"/>
                <a:ea typeface="ＭＳ Ｐゴシック" charset="0"/>
              </a:rPr>
              <a:t>fix</a:t>
            </a:r>
            <a:r>
              <a:rPr lang="ja-JP" altLang="en-US" dirty="0">
                <a:latin typeface="Arial" charset="0"/>
                <a:ea typeface="ＭＳ Ｐゴシック" charset="0"/>
              </a:rPr>
              <a:t>”</a:t>
            </a:r>
            <a:r>
              <a:rPr lang="en-US" altLang="ja-JP" dirty="0">
                <a:latin typeface="Arial" charset="0"/>
                <a:ea typeface="ＭＳ Ｐゴシック" charset="0"/>
              </a:rPr>
              <a:t>.</a:t>
            </a: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8A38DF6-B127-2F4A-85D1-4F537D816282}" type="slidenum">
              <a:rPr lang="en-US" sz="1400"/>
              <a:pPr eaLnBrk="1" hangingPunct="1"/>
              <a:t>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540300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Four key issues 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686800" cy="4525963"/>
          </a:xfrm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1. You need goals (Research questions)!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Where do these come from in PRICPS?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2. Consider relationship w participants.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Comfort, trust, IRB, are you a participant...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Examples?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3. Triangulate!!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Independent ways of getting to same conclusion.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Examples? (data, investigator)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4. Pilot!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...your PROCEDURE and everything in it.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0A8D3D8-5214-EC4E-8FEF-7CB8B903495E}" type="slidenum">
              <a:rPr lang="en-US" sz="1400"/>
              <a:pPr eaLnBrk="1" hangingPunct="1"/>
              <a:t>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46676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Interview Sequence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1. Introduce yourself.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who are you exactly, and why are you here?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reassurances about confidentiality, IRB procs,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IMPORTANT: ask their permission,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set up data collection (quickly/efficiently).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2. Warm-up: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Ask non-threatening, easy questions, eg: background things.</a:t>
            </a:r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5BE9399-FBB2-2245-84F5-7D10C0FE8B8C}" type="slidenum">
              <a:rPr lang="en-US" sz="1400"/>
              <a:pPr eaLnBrk="1" hangingPunct="1"/>
              <a:t>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517565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Interview sequence (cont.)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3. Main interview: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In logical sequence, save hardest for the end.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4. Cool down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Easy questions, to defuse tension if arose.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5. Closing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Thank them!!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Put stuff away, signaling that the interview is over, any further conversation is not part of it.</a:t>
            </a:r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E789070-56D4-4047-9FBB-80DABDFB715C}" type="slidenum">
              <a:rPr lang="en-US" sz="1400"/>
              <a:pPr eaLnBrk="1" hangingPunct="1"/>
              <a:t>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876413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Unstructured interviews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No list of questions.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But you still need an agenda, checklist, to ensure everything covered.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Both you and interviewee can steer a conversation.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Advantage: lots of rich data, unanticipated, affords emergence of surprises.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Disadvantage: hard to analyze, can</a:t>
            </a:r>
            <a:r>
              <a:rPr lang="ja-JP" altLang="en-US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t replicate.</a:t>
            </a: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805333D-FFE6-0340-8E00-3C403C751B98}" type="slidenum">
              <a:rPr lang="en-US" sz="1400"/>
              <a:pPr eaLnBrk="1" hangingPunct="1"/>
              <a:t>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531207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Structured interviews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Opposite of unstructured.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Fixed list of questions.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Only you can steer the conversation.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Disadvantage: no rich data, all anticipated.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Advantage: easy to analyze, easy to replicate.</a:t>
            </a: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9DA3316-65A6-2044-A826-AF077775C878}" type="slidenum">
              <a:rPr lang="en-US" sz="1400"/>
              <a:pPr eaLnBrk="1" hangingPunct="1"/>
              <a:t>7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983208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Semi-Structured interviews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Combines aspects of each.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Fixed list of questions, each of which is followed by conversation and follow-ups as appropriate.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Advantages: some rich data, some unanticipated, surprises possible, yet some of the data is easy to analyze to replicate.</a:t>
            </a:r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1242EF3-8F74-3A43-970D-40E9781BBE19}" type="slidenum">
              <a:rPr lang="en-US" sz="1400"/>
              <a:pPr eaLnBrk="1" hangingPunct="1"/>
              <a:t>8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5767313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Semi-structured interview example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What websites do you visit frequently?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A: ........</a:t>
            </a:r>
          </a:p>
          <a:p>
            <a:pPr lvl="1"/>
            <a:r>
              <a:rPr lang="en-US">
                <a:solidFill>
                  <a:srgbClr val="FF0000"/>
                </a:solidFill>
                <a:latin typeface="Arial" charset="0"/>
                <a:ea typeface="ＭＳ Ｐゴシック" charset="0"/>
              </a:rPr>
              <a:t>Why?</a:t>
            </a:r>
          </a:p>
          <a:p>
            <a:pPr lvl="2"/>
            <a:r>
              <a:rPr lang="en-US">
                <a:latin typeface="Arial" charset="0"/>
                <a:ea typeface="ＭＳ Ｐゴシック" charset="0"/>
              </a:rPr>
              <a:t>A: ...mentions several but says she likes &lt;w&gt; best.</a:t>
            </a:r>
          </a:p>
          <a:p>
            <a:pPr lvl="1"/>
            <a:r>
              <a:rPr lang="en-US">
                <a:solidFill>
                  <a:srgbClr val="FF0000"/>
                </a:solidFill>
                <a:latin typeface="Arial" charset="0"/>
                <a:ea typeface="ＭＳ Ｐゴシック" charset="0"/>
              </a:rPr>
              <a:t>And why do you like &lt;w&gt;?</a:t>
            </a:r>
          </a:p>
          <a:p>
            <a:pPr lvl="2"/>
            <a:r>
              <a:rPr lang="en-US">
                <a:latin typeface="Arial" charset="0"/>
                <a:ea typeface="ＭＳ Ｐゴシック" charset="0"/>
              </a:rPr>
              <a:t>A: ...... &lt;x&gt; .......</a:t>
            </a:r>
          </a:p>
          <a:p>
            <a:pPr lvl="1"/>
            <a:r>
              <a:rPr lang="en-US">
                <a:solidFill>
                  <a:srgbClr val="FF0000"/>
                </a:solidFill>
                <a:latin typeface="Arial" charset="0"/>
                <a:ea typeface="ＭＳ Ｐゴシック" charset="0"/>
              </a:rPr>
              <a:t>Tell me more about &lt;x&gt;?</a:t>
            </a:r>
          </a:p>
          <a:p>
            <a:pPr lvl="2"/>
            <a:r>
              <a:rPr lang="en-US">
                <a:latin typeface="Arial" charset="0"/>
                <a:ea typeface="ＭＳ Ｐゴシック" charset="0"/>
              </a:rPr>
              <a:t>A: ......</a:t>
            </a:r>
          </a:p>
          <a:p>
            <a:pPr lvl="1"/>
            <a:r>
              <a:rPr lang="en-US">
                <a:solidFill>
                  <a:srgbClr val="FF0000"/>
                </a:solidFill>
                <a:latin typeface="Arial" charset="0"/>
                <a:ea typeface="ＭＳ Ｐゴシック" charset="0"/>
              </a:rPr>
              <a:t>Anything else about &lt;x&gt;?</a:t>
            </a:r>
          </a:p>
          <a:p>
            <a:pPr lvl="2"/>
            <a:r>
              <a:rPr lang="en-US">
                <a:latin typeface="Arial" charset="0"/>
                <a:ea typeface="ＭＳ Ｐゴシック" charset="0"/>
              </a:rPr>
              <a:t>A: ........</a:t>
            </a:r>
          </a:p>
          <a:p>
            <a:pPr lvl="1"/>
            <a:r>
              <a:rPr lang="en-US">
                <a:solidFill>
                  <a:srgbClr val="FF0000"/>
                </a:solidFill>
                <a:latin typeface="Arial" charset="0"/>
                <a:ea typeface="ＭＳ Ｐゴシック" charset="0"/>
              </a:rPr>
              <a:t>Thanks. Any other reasons you like &lt;w&gt;?</a:t>
            </a:r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573A1F5-9459-9D4D-BB2F-E08A39E98014}" type="slidenum">
              <a:rPr lang="en-US" sz="1400"/>
              <a:pPr eaLnBrk="1" hangingPunct="1"/>
              <a:t>9</a:t>
            </a:fld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533400" y="1600200"/>
            <a:ext cx="7772400" cy="1066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690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1293</Words>
  <Application>Microsoft Macintosh PowerPoint</Application>
  <PresentationFormat>On-screen Show (4:3)</PresentationFormat>
  <Paragraphs>171</Paragraphs>
  <Slides>19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“Regular” Interviews and  Field Interviews</vt:lpstr>
      <vt:lpstr>Interview types for this course</vt:lpstr>
      <vt:lpstr>Four key issues </vt:lpstr>
      <vt:lpstr>Interview Sequence</vt:lpstr>
      <vt:lpstr>Interview sequence (cont.)</vt:lpstr>
      <vt:lpstr>Unstructured interviews</vt:lpstr>
      <vt:lpstr>Structured interviews</vt:lpstr>
      <vt:lpstr>Semi-Structured interviews</vt:lpstr>
      <vt:lpstr>Semi-structured interview example</vt:lpstr>
      <vt:lpstr>Example</vt:lpstr>
      <vt:lpstr>In-Class Interviewing Activity (20-25 minutes)</vt:lpstr>
      <vt:lpstr>Field Interviews</vt:lpstr>
      <vt:lpstr>Top mistakes in  field interviewing</vt:lpstr>
      <vt:lpstr>2. Accepting a “representative” user.</vt:lpstr>
      <vt:lpstr>3. Using “I can’t see the work live” as an excuse not to field-interview.</vt:lpstr>
      <vt:lpstr>4. Not getting low-level details.</vt:lpstr>
      <vt:lpstr>5. Not being honest about user’s reactions.</vt:lpstr>
      <vt:lpstr>6. Establishing the wrong relationship</vt:lpstr>
      <vt:lpstr>Field interview summary</vt:lpstr>
    </vt:vector>
  </TitlesOfParts>
  <Company>Oregon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Margaret Burnett</dc:creator>
  <cp:lastModifiedBy>Margaret Burnett</cp:lastModifiedBy>
  <cp:revision>5</cp:revision>
  <dcterms:created xsi:type="dcterms:W3CDTF">2013-04-14T18:24:17Z</dcterms:created>
  <dcterms:modified xsi:type="dcterms:W3CDTF">2013-04-14T18:48:12Z</dcterms:modified>
</cp:coreProperties>
</file>