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3.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4.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5.xml" ContentType="application/vnd.openxmlformats-officedocument.presentationml.comments+xml"/>
  <Override PartName="/ppt/notesSlides/notesSlide18.xml" ContentType="application/vnd.openxmlformats-officedocument.presentationml.notesSlide+xml"/>
  <Override PartName="/ppt/comments/comment6.xml" ContentType="application/vnd.openxmlformats-officedocument.presentationml.comments+xml"/>
  <Override PartName="/ppt/notesSlides/notesSlide19.xml" ContentType="application/vnd.openxmlformats-officedocument.presentationml.notesSlide+xml"/>
  <Override PartName="/ppt/comments/comment7.xml" ContentType="application/vnd.openxmlformats-officedocument.presentationml.comments+xml"/>
  <Override PartName="/ppt/notesSlides/notesSlide20.xml" ContentType="application/vnd.openxmlformats-officedocument.presentationml.notesSlide+xml"/>
  <Override PartName="/ppt/comments/comment8.xml" ContentType="application/vnd.openxmlformats-officedocument.presentationml.comments+xml"/>
  <Override PartName="/ppt/notesSlides/notesSlide21.xml" ContentType="application/vnd.openxmlformats-officedocument.presentationml.notesSlide+xml"/>
  <Override PartName="/ppt/comments/comment9.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ndy Grimm" initials=""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AD95885-6361-488D-9B9F-89D91F77C84D}">
  <a:tblStyle styleId="{FAD95885-6361-488D-9B9F-89D91F77C84D}"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BB0E86E2-C7C9-4312-8077-3FCA9BEB4C07}"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2" d="100"/>
          <a:sy n="152" d="100"/>
        </p:scale>
        <p:origin x="-7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6">
    <p:pos x="6000" y="0"/>
    <p:text>Just because you mention it on line 30 on page 8 doesn't mean the reviewers are going to see it. If it's a key part of the proposal, get it up front in the first two pages</p:text>
  </p:cm>
</p:cmLst>
</file>

<file path=ppt/comments/comment10.xml><?xml version="1.0" encoding="utf-8"?>
<p:cmLst xmlns:a="http://schemas.openxmlformats.org/drawingml/2006/main" xmlns:r="http://schemas.openxmlformats.org/officeDocument/2006/relationships" xmlns:p="http://schemas.openxmlformats.org/presentationml/2006/main">
  <p:cm authorId="0" idx="5">
    <p:pos x="6011" y="-6"/>
    <p:text>Science news writers (and the Economist's science section) are really good at the two sentence "this will help blah in the future".</p:text>
  </p:cm>
  <p:cm authorId="0" dt="2013-10-17T10:51:17.162" idx="6">
    <p:pos x="6000" y="100"/>
    <p:text>Collaborative research with an end user takes time, at least a year, to develop. Talk to your chair/the dean to see what kind of internal resources you can take advantage of.
Be very careful, though, of doing work that industry would be inclined to do on its own/should be funding. There's a bias amongst academics about what is "real" research versus "industry" research.</p:text>
  </p:cm>
</p:cmLst>
</file>

<file path=ppt/comments/comment2.xml><?xml version="1.0" encoding="utf-8"?>
<p:cmLst xmlns:a="http://schemas.openxmlformats.org/drawingml/2006/main" xmlns:r="http://schemas.openxmlformats.org/officeDocument/2006/relationships" xmlns:p="http://schemas.openxmlformats.org/presentationml/2006/main">
  <p:cm authorId="0" idx="2">
    <p:pos x="6000" y="0"/>
    <p:text>eg: "I will solve cancer" is useless. "I will address cancers of this type by applying these approaches in these novel ways" is better</p:text>
  </p:cm>
  <p:cm authorId="0" idx="4">
    <p:pos x="6000" y="100"/>
    <p:text>The best kind of feedback is the kind that rips your proposal to shreds - if they say "Looks lovely", it may make you feel better, but it won't help with getting funded.</p:text>
  </p:cm>
  <p:cm authorId="0" idx="15">
    <p:pos x="6000" y="200"/>
    <p:text>And you should be writing in 12pt font. Don't do funny tricks to change spacing - it just makes your proposal hard to read.</p:text>
  </p:cm>
</p:cmLst>
</file>

<file path=ppt/comments/comment3.xml><?xml version="1.0" encoding="utf-8"?>
<p:cmLst xmlns:a="http://schemas.openxmlformats.org/drawingml/2006/main" xmlns:r="http://schemas.openxmlformats.org/officeDocument/2006/relationships" xmlns:p="http://schemas.openxmlformats.org/presentationml/2006/main">
  <p:cm authorId="0" idx="14">
    <p:pos x="6000" y="0"/>
    <p:text>By which I mean you should go start the budget NOW. Maybe yesterday. They don't mind if the body of the proposal isn't there yet - you can work on that until the last minute.
They will also want to check procedural elements (results from prior funding, letters, management plan, etc) so good to get those done early, too.</p:text>
  </p:cm>
</p:cmLst>
</file>

<file path=ppt/comments/comment4.xml><?xml version="1.0" encoding="utf-8"?>
<p:cmLst xmlns:a="http://schemas.openxmlformats.org/drawingml/2006/main" xmlns:r="http://schemas.openxmlformats.org/officeDocument/2006/relationships" xmlns:p="http://schemas.openxmlformats.org/presentationml/2006/main">
  <p:cm authorId="0" idx="17">
    <p:pos x="6000" y="0"/>
    <p:text>Pick a short term for the contribution and put it in bold, followed by a short description. Then use that same term again as a subsection header, and again in the timeline summary</p:text>
  </p:cm>
</p:cmLst>
</file>

<file path=ppt/comments/comment5.xml><?xml version="1.0" encoding="utf-8"?>
<p:cmLst xmlns:a="http://schemas.openxmlformats.org/drawingml/2006/main" xmlns:r="http://schemas.openxmlformats.org/officeDocument/2006/relationships" xmlns:p="http://schemas.openxmlformats.org/presentationml/2006/main">
  <p:cm authorId="0" idx="3">
    <p:pos x="6000" y="0"/>
    <p:text>Suggestion: In order to accomplish [big goal] need to do x,y,z. To do x,y,z need to do a,b,c.</p:text>
  </p:cm>
  <p:cm authorId="0" idx="11">
    <p:pos x="6000" y="100"/>
    <p:text>The goal of the research plan is to convince the reviewer that you can do everything you claimed to be doing in the summary. By this time, they should already be convinced that the problem is worth solving and your approach is worthwhile.</p:text>
  </p:cm>
  <p:cm authorId="0" idx="12">
    <p:pos x="6000" y="200"/>
    <p:text>If the reviewer is rushed, or getting old and cranky, make that page 3...</p:text>
  </p:cm>
  <p:cm authorId="0" idx="13">
    <p:pos x="6000" y="300"/>
    <p:text>This should all be in the form: I will (blah). I will apply the techniques of [] to this problem. I will develop new... etc.</p:text>
  </p:cm>
</p:cmLst>
</file>

<file path=ppt/comments/comment6.xml><?xml version="1.0" encoding="utf-8"?>
<p:cmLst xmlns:a="http://schemas.openxmlformats.org/drawingml/2006/main" xmlns:r="http://schemas.openxmlformats.org/officeDocument/2006/relationships" xmlns:p="http://schemas.openxmlformats.org/presentationml/2006/main">
  <p:cm authorId="0" idx="10">
    <p:pos x="5994" y="5"/>
    <p:text>Make sure this visually and intellectually ties into the intellectual merit/broader impact statements you had in the summary, as well as the components of the research plan. Use consistent naming of subsections - but don't do sec II, use the subsection title.
There should also be tie-in to the budget - # of students funded</p:text>
  </p:cm>
</p:cmLst>
</file>

<file path=ppt/comments/comment7.xml><?xml version="1.0" encoding="utf-8"?>
<p:cmLst xmlns:a="http://schemas.openxmlformats.org/drawingml/2006/main" xmlns:r="http://schemas.openxmlformats.org/officeDocument/2006/relationships" xmlns:p="http://schemas.openxmlformats.org/presentationml/2006/main">
  <p:cm authorId="0" idx="1">
    <p:pos x="6000" y="0"/>
    <p:text>Anything funded by NSF in the last 5 years has to be listed and described here, broken out by publications and IM/BI. Maximum 5 pages.
General form:
Grant title, ID, duration, $ amount. The purpose of this grant was [blah]. It resulted in these publications [] Broader impacts: [blah], Intellectual merit: [blah]</p:text>
  </p:cm>
</p:cmLst>
</file>

<file path=ppt/comments/comment8.xml><?xml version="1.0" encoding="utf-8"?>
<p:cmLst xmlns:a="http://schemas.openxmlformats.org/drawingml/2006/main" xmlns:r="http://schemas.openxmlformats.org/officeDocument/2006/relationships" xmlns:p="http://schemas.openxmlformats.org/presentationml/2006/main">
  <p:cm authorId="0" idx="9">
    <p:pos x="6000" y="0"/>
    <p:text>It's fine, and a good idea, to talk about research beyond this grant that won't be funded in this proposal. But it should be discussed as to how this proposal will set you up to continue your research plan.</p:text>
  </p:cm>
</p:cmLst>
</file>

<file path=ppt/comments/comment9.xml><?xml version="1.0" encoding="utf-8"?>
<p:cmLst xmlns:a="http://schemas.openxmlformats.org/drawingml/2006/main" xmlns:r="http://schemas.openxmlformats.org/officeDocument/2006/relationships" xmlns:p="http://schemas.openxmlformats.org/presentationml/2006/main">
  <p:cm authorId="0" idx="8">
    <p:pos x="6000" y="0"/>
    <p:text>This has changed over the last 10 years. If it's not integrated, or too boiler plate, that may mean the difference between being funded and not. Find something you're excited to do, and start doing it now.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5493497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grants.engr.oregonstate.edu/contact-us" TargetMode="External"/><Relationship Id="rId4" Type="http://schemas.openxmlformats.org/officeDocument/2006/relationships/comments" Target="../comments/comment3.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omments" Target="../comments/commen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omments" Target="../comments/comment5.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Gantt_chart" TargetMode="External"/><Relationship Id="rId4" Type="http://schemas.openxmlformats.org/officeDocument/2006/relationships/comments" Target="../comments/comment6.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nsf.gov/pubs/policydocs/pappguide/nsf13001/gpg_2.jsp%23IIC2diii" TargetMode="External"/><Relationship Id="rId4" Type="http://schemas.openxmlformats.org/officeDocument/2006/relationships/comments" Target="../comments/comment7.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clarku.edu/offices/research/pdfs/nsfproposalwritingtip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omments" Target="../comments/commen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omments" Target="../comments/commen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mailto:skip.rochefort@oregonstate.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sciencenews.org/" TargetMode="External"/><Relationship Id="rId4" Type="http://schemas.openxmlformats.org/officeDocument/2006/relationships/comments" Target="../comments/comment10.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subTitle" idx="1"/>
          </p:nvPr>
        </p:nvSpPr>
        <p:spPr>
          <a:xfrm>
            <a:off x="5204150" y="200812"/>
            <a:ext cx="3769199" cy="6516900"/>
          </a:xfrm>
          <a:prstGeom prst="rect">
            <a:avLst/>
          </a:prstGeom>
        </p:spPr>
        <p:txBody>
          <a:bodyPr lIns="91425" tIns="91425" rIns="91425" bIns="91425" anchor="t" anchorCtr="0">
            <a:noAutofit/>
          </a:bodyPr>
          <a:lstStyle/>
          <a:p>
            <a:pPr>
              <a:buNone/>
            </a:pPr>
            <a:r>
              <a:rPr lang="en" sz="2000" dirty="0">
                <a:latin typeface="Corsiva"/>
                <a:ea typeface="Corsiva"/>
                <a:cs typeface="Corsiva"/>
                <a:sym typeface="Corsiva"/>
              </a:rPr>
              <a:t>It was the best of programs, it was the worst of programs, it was the age of wise panelists, it was the age of foolish panelists, it was the epoch of belief, it was the epoch of incredulity, it was the season of Abundant Funding, it was the season of the Sequester, it was the spring of hope, it was the winter of despair, we had 30 pages of text before us, we had nothing before us, we were all going direct to Tenure, we were all going direct the other way.</a:t>
            </a:r>
          </a:p>
        </p:txBody>
      </p:sp>
      <p:sp>
        <p:nvSpPr>
          <p:cNvPr id="24" name="Shape 24"/>
          <p:cNvSpPr/>
          <p:nvPr/>
        </p:nvSpPr>
        <p:spPr>
          <a:xfrm>
            <a:off x="152400" y="152400"/>
            <a:ext cx="4962525" cy="6400800"/>
          </a:xfrm>
          <a:prstGeom prst="rect">
            <a:avLst/>
          </a:prstGeom>
          <a:blipFill>
            <a:blip r:embed="rId3"/>
            <a:stretch>
              <a:fillRect/>
            </a:stretch>
          </a:blipFill>
        </p:spPr>
      </p:sp>
      <p:sp>
        <p:nvSpPr>
          <p:cNvPr id="25" name="Shape 25"/>
          <p:cNvSpPr/>
          <p:nvPr/>
        </p:nvSpPr>
        <p:spPr>
          <a:xfrm>
            <a:off x="762000" y="515150"/>
            <a:ext cx="3769199" cy="1373699"/>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26" name="Shape 26"/>
          <p:cNvSpPr txBox="1">
            <a:spLocks noGrp="1"/>
          </p:cNvSpPr>
          <p:nvPr>
            <p:ph type="ctrTitle"/>
          </p:nvPr>
        </p:nvSpPr>
        <p:spPr>
          <a:xfrm>
            <a:off x="622912" y="446273"/>
            <a:ext cx="4021499" cy="1509000"/>
          </a:xfrm>
          <a:prstGeom prst="rect">
            <a:avLst/>
          </a:prstGeom>
          <a:ln w="9525" cap="flat">
            <a:solidFill>
              <a:srgbClr val="000000"/>
            </a:solidFill>
            <a:prstDash val="solid"/>
            <a:round/>
            <a:headEnd type="none" w="med" len="med"/>
            <a:tailEnd type="none" w="med" len="med"/>
          </a:ln>
        </p:spPr>
        <p:txBody>
          <a:bodyPr lIns="91425" tIns="91425" rIns="91425" bIns="91425" anchor="b" anchorCtr="0">
            <a:noAutofit/>
          </a:bodyPr>
          <a:lstStyle/>
          <a:p>
            <a:pPr>
              <a:buNone/>
            </a:pPr>
            <a:r>
              <a:rPr lang="en" sz="3600">
                <a:solidFill>
                  <a:srgbClr val="FFFFFF"/>
                </a:solidFill>
                <a:latin typeface="Calibri"/>
                <a:ea typeface="Calibri"/>
                <a:cs typeface="Calibri"/>
                <a:sym typeface="Calibri"/>
              </a:rPr>
              <a:t>A Tale of Two CAREER Proposals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884999"/>
          </a:xfrm>
          <a:prstGeom prst="rect">
            <a:avLst/>
          </a:prstGeom>
        </p:spPr>
        <p:txBody>
          <a:bodyPr lIns="91425" tIns="91425" rIns="91425" bIns="91425" anchor="b" anchorCtr="0">
            <a:noAutofit/>
          </a:bodyPr>
          <a:lstStyle/>
          <a:p>
            <a:pPr>
              <a:buNone/>
            </a:pPr>
            <a:r>
              <a:rPr lang="en">
                <a:solidFill>
                  <a:srgbClr val="38761D"/>
                </a:solidFill>
              </a:rPr>
              <a:t>More concrete actions (writing)</a:t>
            </a:r>
          </a:p>
        </p:txBody>
      </p:sp>
      <p:sp>
        <p:nvSpPr>
          <p:cNvPr id="82" name="Shape 82"/>
          <p:cNvSpPr txBox="1">
            <a:spLocks noGrp="1"/>
          </p:cNvSpPr>
          <p:nvPr>
            <p:ph type="body" idx="1"/>
          </p:nvPr>
        </p:nvSpPr>
        <p:spPr>
          <a:xfrm>
            <a:off x="457200" y="1274500"/>
            <a:ext cx="8229600" cy="5279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Line up at least 3 people willing to read/comment on your abstract/outline</a:t>
            </a:r>
          </a:p>
          <a:p>
            <a:pPr marL="914400" lvl="1" indent="-381000" rtl="0">
              <a:buClr>
                <a:schemeClr val="dk1"/>
              </a:buClr>
              <a:buSzPct val="80000"/>
              <a:buFont typeface="Courier New"/>
              <a:buChar char="o"/>
            </a:pPr>
            <a:r>
              <a:rPr lang="en"/>
              <a:t>At most twice, probably - then contamination sets in</a:t>
            </a:r>
          </a:p>
          <a:p>
            <a:pPr marL="457200" lvl="0" indent="-419100" rtl="0">
              <a:buClr>
                <a:schemeClr val="dk1"/>
              </a:buClr>
              <a:buSzPct val="166666"/>
              <a:buFont typeface="Arial"/>
              <a:buChar char="•"/>
            </a:pPr>
            <a:r>
              <a:rPr lang="en"/>
              <a:t>Line up at least one senior person and one outside person to read the full proposal</a:t>
            </a:r>
          </a:p>
          <a:p>
            <a:pPr marL="914400" lvl="1" indent="-381000" rtl="0">
              <a:buClr>
                <a:schemeClr val="dk1"/>
              </a:buClr>
              <a:buSzPct val="80000"/>
              <a:buFont typeface="Courier New"/>
              <a:buChar char="o"/>
            </a:pPr>
            <a:r>
              <a:rPr lang="en"/>
              <a:t>Again, at most twice</a:t>
            </a:r>
          </a:p>
          <a:p>
            <a:endParaRPr lang="en"/>
          </a:p>
          <a:p>
            <a:pPr lvl="0">
              <a:buNone/>
            </a:pPr>
            <a:r>
              <a:rPr lang="en" sz="2400" i="1"/>
              <a:t>Obviously, don't do this 1 week before the deadline... it's ok if everything isn't perfect. It's very difficult to scrap a fully written proposal... and don't be afraid to bail if it's not coming together.</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677100"/>
          </a:xfrm>
          <a:prstGeom prst="rect">
            <a:avLst/>
          </a:prstGeom>
        </p:spPr>
        <p:txBody>
          <a:bodyPr lIns="91425" tIns="91425" rIns="91425" bIns="91425" anchor="b" anchorCtr="0">
            <a:noAutofit/>
          </a:bodyPr>
          <a:lstStyle/>
          <a:p>
            <a:pPr>
              <a:buNone/>
            </a:pPr>
            <a:r>
              <a:rPr lang="en"/>
              <a:t>Warnings</a:t>
            </a:r>
          </a:p>
        </p:txBody>
      </p:sp>
      <p:sp>
        <p:nvSpPr>
          <p:cNvPr id="88" name="Shape 88"/>
          <p:cNvSpPr txBox="1">
            <a:spLocks noGrp="1"/>
          </p:cNvSpPr>
          <p:nvPr>
            <p:ph type="body" idx="1"/>
          </p:nvPr>
        </p:nvSpPr>
        <p:spPr>
          <a:xfrm>
            <a:off x="457199" y="891325"/>
            <a:ext cx="8229600" cy="5768399"/>
          </a:xfrm>
          <a:prstGeom prst="rect">
            <a:avLst/>
          </a:prstGeom>
        </p:spPr>
        <p:txBody>
          <a:bodyPr lIns="91425" tIns="91425" rIns="91425" bIns="91425" anchor="t" anchorCtr="0">
            <a:noAutofit/>
          </a:bodyPr>
          <a:lstStyle/>
          <a:p>
            <a:pPr marL="457200" lvl="0" indent="-419100" rtl="0">
              <a:buClr>
                <a:schemeClr val="dk1"/>
              </a:buClr>
              <a:buSzPct val="208333"/>
              <a:buFont typeface="Arial"/>
              <a:buChar char="•"/>
            </a:pPr>
            <a:r>
              <a:rPr lang="en" sz="2400"/>
              <a:t>Expect to re-write from scratch. Probably more than once.</a:t>
            </a:r>
          </a:p>
          <a:p>
            <a:pPr marL="457200" lvl="0" indent="-419100" rtl="0">
              <a:buClr>
                <a:schemeClr val="dk1"/>
              </a:buClr>
              <a:buSzPct val="208333"/>
              <a:buFont typeface="Arial"/>
              <a:buChar char="•"/>
            </a:pPr>
            <a:r>
              <a:rPr lang="en" sz="2400">
                <a:solidFill>
                  <a:srgbClr val="666666"/>
                </a:solidFill>
              </a:rPr>
              <a:t>Expect to fail at least once. </a:t>
            </a:r>
          </a:p>
          <a:p>
            <a:pPr marL="914400" lvl="1" indent="-381000" rtl="0">
              <a:buClr>
                <a:schemeClr val="dk1"/>
              </a:buClr>
              <a:buSzPct val="133333"/>
              <a:buFont typeface="Courier New"/>
              <a:buChar char="o"/>
            </a:pPr>
            <a:r>
              <a:rPr lang="en" sz="1800">
                <a:solidFill>
                  <a:srgbClr val="666666"/>
                </a:solidFill>
              </a:rPr>
              <a:t>But hopefully with good reviews. </a:t>
            </a:r>
          </a:p>
          <a:p>
            <a:pPr marL="914400" lvl="1" indent="-381000" rtl="0">
              <a:buClr>
                <a:schemeClr val="dk1"/>
              </a:buClr>
              <a:buSzPct val="133333"/>
              <a:buFont typeface="Courier New"/>
              <a:buChar char="o"/>
            </a:pPr>
            <a:r>
              <a:rPr lang="en" sz="1800">
                <a:solidFill>
                  <a:srgbClr val="666666"/>
                </a:solidFill>
              </a:rPr>
              <a:t>And because they just don't have enough money</a:t>
            </a:r>
          </a:p>
          <a:p>
            <a:pPr marL="457200" lvl="0" indent="-419100" rtl="0">
              <a:buClr>
                <a:schemeClr val="dk1"/>
              </a:buClr>
              <a:buSzPct val="208333"/>
              <a:buFont typeface="Arial"/>
              <a:buChar char="•"/>
            </a:pPr>
            <a:r>
              <a:rPr lang="en" sz="2400">
                <a:solidFill>
                  <a:srgbClr val="000000"/>
                </a:solidFill>
              </a:rPr>
              <a:t>15 pages is SHORT. Write long, then cut ruthlessly. What doesn't contribute to your story? Cut out all generic statements</a:t>
            </a:r>
          </a:p>
          <a:p>
            <a:pPr marL="457200" lvl="0" indent="-419100" rtl="0">
              <a:buClr>
                <a:schemeClr val="dk1"/>
              </a:buClr>
              <a:buSzPct val="208333"/>
              <a:buFont typeface="Arial"/>
              <a:buChar char="•"/>
            </a:pPr>
            <a:r>
              <a:rPr lang="en" sz="2400">
                <a:solidFill>
                  <a:srgbClr val="000000"/>
                </a:solidFill>
              </a:rPr>
              <a:t>Drop your ego and listen to critiques.</a:t>
            </a:r>
          </a:p>
          <a:p>
            <a:pPr marL="914400" lvl="1" indent="-381000" rtl="0">
              <a:buClr>
                <a:schemeClr val="dk1"/>
              </a:buClr>
              <a:buSzPct val="133333"/>
              <a:buFont typeface="Courier New"/>
              <a:buChar char="o"/>
            </a:pPr>
            <a:r>
              <a:rPr lang="en" sz="1800">
                <a:solidFill>
                  <a:srgbClr val="000000"/>
                </a:solidFill>
              </a:rPr>
              <a:t>You can't argue with the reviewers</a:t>
            </a:r>
          </a:p>
          <a:p>
            <a:pPr marL="914400" lvl="1" indent="-381000" rtl="0">
              <a:buClr>
                <a:schemeClr val="dk1"/>
              </a:buClr>
              <a:buSzPct val="133333"/>
              <a:buFont typeface="Courier New"/>
              <a:buChar char="o"/>
            </a:pPr>
            <a:r>
              <a:rPr lang="en" sz="1800">
                <a:solidFill>
                  <a:srgbClr val="000000"/>
                </a:solidFill>
              </a:rPr>
              <a:t>Ask for (and accept) brutal advice</a:t>
            </a:r>
          </a:p>
          <a:p>
            <a:pPr marL="457200" lvl="0" indent="-419100" rtl="0">
              <a:buClr>
                <a:schemeClr val="dk1"/>
              </a:buClr>
              <a:buSzPct val="208333"/>
              <a:buFont typeface="Arial"/>
              <a:buChar char="•"/>
            </a:pPr>
            <a:r>
              <a:rPr lang="en" sz="2400">
                <a:solidFill>
                  <a:srgbClr val="000000"/>
                </a:solidFill>
              </a:rPr>
              <a:t>They may not read past page 2</a:t>
            </a:r>
          </a:p>
          <a:p>
            <a:pPr marL="914400" lvl="1" indent="-381000" rtl="0">
              <a:buClr>
                <a:schemeClr val="dk1"/>
              </a:buClr>
              <a:buSzPct val="133333"/>
              <a:buFont typeface="Courier New"/>
              <a:buChar char="o"/>
            </a:pPr>
            <a:r>
              <a:rPr lang="en" sz="1800">
                <a:solidFill>
                  <a:srgbClr val="000000"/>
                </a:solidFill>
              </a:rPr>
              <a:t>Make sure you've hit all your major points early</a:t>
            </a:r>
          </a:p>
          <a:p>
            <a:pPr marL="1371600" lvl="2" indent="-381000" rtl="0">
              <a:buClr>
                <a:schemeClr val="dk1"/>
              </a:buClr>
              <a:buSzPct val="171428"/>
              <a:buFont typeface="Wingdings"/>
              <a:buChar char="§"/>
            </a:pPr>
            <a:r>
              <a:rPr lang="en" sz="1400">
                <a:solidFill>
                  <a:srgbClr val="000000"/>
                </a:solidFill>
              </a:rPr>
              <a:t>everything after page 1 is confirmation bias</a:t>
            </a:r>
          </a:p>
          <a:p>
            <a:pPr marL="914400" lvl="1" indent="-381000">
              <a:buClr>
                <a:schemeClr val="dk1"/>
              </a:buClr>
              <a:buSzPct val="133333"/>
              <a:buFont typeface="Courier New"/>
              <a:buChar char="o"/>
            </a:pPr>
            <a:r>
              <a:rPr lang="en" sz="1800">
                <a:solidFill>
                  <a:srgbClr val="000000"/>
                </a:solidFill>
              </a:rPr>
              <a:t>Good stuff up front</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550500"/>
          </a:xfrm>
          <a:prstGeom prst="rect">
            <a:avLst/>
          </a:prstGeom>
        </p:spPr>
        <p:txBody>
          <a:bodyPr lIns="91425" tIns="91425" rIns="91425" bIns="91425" anchor="b" anchorCtr="0">
            <a:noAutofit/>
          </a:bodyPr>
          <a:lstStyle/>
          <a:p>
            <a:pPr>
              <a:buNone/>
            </a:pPr>
            <a:r>
              <a:rPr lang="en"/>
              <a:t>Proposal anatomy</a:t>
            </a:r>
          </a:p>
        </p:txBody>
      </p:sp>
      <p:sp>
        <p:nvSpPr>
          <p:cNvPr id="94" name="Shape 94"/>
          <p:cNvSpPr txBox="1">
            <a:spLocks noGrp="1"/>
          </p:cNvSpPr>
          <p:nvPr>
            <p:ph type="body" idx="1"/>
          </p:nvPr>
        </p:nvSpPr>
        <p:spPr>
          <a:xfrm>
            <a:off x="457200" y="825137"/>
            <a:ext cx="8229600" cy="58271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Summary page</a:t>
            </a:r>
          </a:p>
          <a:p>
            <a:pPr marL="914400" lvl="1" indent="-381000" rtl="0">
              <a:buClr>
                <a:schemeClr val="dk1"/>
              </a:buClr>
              <a:buSzPct val="133333"/>
              <a:buFont typeface="Courier New"/>
              <a:buChar char="o"/>
            </a:pPr>
            <a:r>
              <a:rPr lang="en" sz="1800"/>
              <a:t>1/2 page describing the problem, proposed solution</a:t>
            </a:r>
          </a:p>
          <a:p>
            <a:pPr marL="914400" lvl="1" indent="-381000" rtl="0">
              <a:buClr>
                <a:schemeClr val="dk1"/>
              </a:buClr>
              <a:buSzPct val="133333"/>
              <a:buFont typeface="Courier New"/>
              <a:buChar char="o"/>
            </a:pPr>
            <a:r>
              <a:rPr lang="en" sz="1800"/>
              <a:t>1/4 page describing the intellectual merit</a:t>
            </a:r>
          </a:p>
          <a:p>
            <a:pPr marL="914400" lvl="1" indent="-381000" rtl="0">
              <a:buClr>
                <a:schemeClr val="dk1"/>
              </a:buClr>
              <a:buSzPct val="133333"/>
              <a:buFont typeface="Courier New"/>
              <a:buChar char="o"/>
            </a:pPr>
            <a:r>
              <a:rPr lang="en" sz="1800"/>
              <a:t>1/4 page describing the broader impacts</a:t>
            </a:r>
          </a:p>
          <a:p>
            <a:pPr marL="457200" lvl="0" indent="-419100" rtl="0">
              <a:buClr>
                <a:schemeClr val="dk1"/>
              </a:buClr>
              <a:buSzPct val="166666"/>
              <a:buFont typeface="Arial"/>
              <a:buChar char="•"/>
            </a:pPr>
            <a:r>
              <a:rPr lang="en"/>
              <a:t>Body of proposal (15 pages)</a:t>
            </a:r>
          </a:p>
          <a:p>
            <a:pPr marL="457200" lvl="0" indent="-419100" rtl="0">
              <a:buClr>
                <a:schemeClr val="dk1"/>
              </a:buClr>
              <a:buSzPct val="166666"/>
              <a:buFont typeface="Arial"/>
              <a:buChar char="•"/>
            </a:pPr>
            <a:r>
              <a:rPr lang="en"/>
              <a:t>References</a:t>
            </a:r>
          </a:p>
          <a:p>
            <a:pPr marL="914400" lvl="1" indent="-381000" rtl="0">
              <a:buClr>
                <a:schemeClr val="dk1"/>
              </a:buClr>
              <a:buSzPct val="133333"/>
              <a:buFont typeface="Courier New"/>
              <a:buChar char="o"/>
            </a:pPr>
            <a:r>
              <a:rPr lang="en" sz="1800"/>
              <a:t>Put in EVERYTHING you've read/touched, even if it's not specifically mentioned in the proposal \nocite{} Worse thing you can have is a reviewer who's research you didn't cite...</a:t>
            </a:r>
          </a:p>
          <a:p>
            <a:pPr marL="457200" lvl="0" indent="-419100" rtl="0">
              <a:buClr>
                <a:schemeClr val="dk1"/>
              </a:buClr>
              <a:buSzPct val="166666"/>
              <a:buFont typeface="Arial"/>
              <a:buChar char="•"/>
            </a:pPr>
            <a:r>
              <a:rPr lang="en"/>
              <a:t>Data management plan</a:t>
            </a:r>
          </a:p>
          <a:p>
            <a:pPr marL="914400" lvl="1" indent="-381000" rtl="0">
              <a:buClr>
                <a:schemeClr val="dk1"/>
              </a:buClr>
              <a:buSzPct val="133333"/>
              <a:buFont typeface="Courier New"/>
              <a:buChar char="o"/>
            </a:pPr>
            <a:r>
              <a:rPr lang="en" sz="1800"/>
              <a:t>How will you share your data? Developed methods?</a:t>
            </a:r>
          </a:p>
          <a:p>
            <a:pPr marL="457200" lvl="0" indent="-419100" rtl="0">
              <a:buClr>
                <a:schemeClr val="dk1"/>
              </a:buClr>
              <a:buSzPct val="166666"/>
              <a:buFont typeface="Arial"/>
              <a:buChar char="•"/>
            </a:pPr>
            <a:r>
              <a:rPr lang="en"/>
              <a:t>Letters of support (1 page max)</a:t>
            </a:r>
          </a:p>
          <a:p>
            <a:pPr marL="914400" lvl="1" indent="-381000" rtl="0">
              <a:buClr>
                <a:schemeClr val="dk1"/>
              </a:buClr>
              <a:buSzPct val="133333"/>
              <a:buFont typeface="Courier New"/>
              <a:buChar char="o"/>
            </a:pPr>
            <a:r>
              <a:rPr lang="en" sz="1800"/>
              <a:t>Someone's promised to actually do something for you </a:t>
            </a:r>
          </a:p>
          <a:p>
            <a:pPr marL="1371600" lvl="2" indent="-381000" rtl="0">
              <a:buClr>
                <a:schemeClr val="dk1"/>
              </a:buClr>
              <a:buSzPct val="133333"/>
              <a:buFont typeface="Wingdings"/>
              <a:buChar char="§"/>
            </a:pPr>
            <a:r>
              <a:rPr lang="en" sz="1800"/>
              <a:t>Use to backup collaborative/application area statements</a:t>
            </a:r>
          </a:p>
          <a:p>
            <a:endParaRPr lang="en" sz="1800"/>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550500"/>
          </a:xfrm>
          <a:prstGeom prst="rect">
            <a:avLst/>
          </a:prstGeom>
        </p:spPr>
        <p:txBody>
          <a:bodyPr lIns="91425" tIns="91425" rIns="91425" bIns="91425" anchor="b" anchorCtr="0">
            <a:noAutofit/>
          </a:bodyPr>
          <a:lstStyle/>
          <a:p>
            <a:pPr lvl="0" rtl="0">
              <a:buNone/>
            </a:pPr>
            <a:r>
              <a:rPr lang="en"/>
              <a:t>Proposal anatomy, cont</a:t>
            </a:r>
          </a:p>
        </p:txBody>
      </p:sp>
      <p:sp>
        <p:nvSpPr>
          <p:cNvPr id="100" name="Shape 100"/>
          <p:cNvSpPr txBox="1">
            <a:spLocks noGrp="1"/>
          </p:cNvSpPr>
          <p:nvPr>
            <p:ph type="body" idx="1"/>
          </p:nvPr>
        </p:nvSpPr>
        <p:spPr>
          <a:xfrm>
            <a:off x="457200" y="825137"/>
            <a:ext cx="8229600" cy="5909615"/>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sz="2800" dirty="0"/>
              <a:t>Budget/justification (start early) $400K-$500K</a:t>
            </a:r>
          </a:p>
          <a:p>
            <a:pPr marL="914400" lvl="1" indent="-381000" rtl="0">
              <a:buClr>
                <a:schemeClr val="dk1"/>
              </a:buClr>
              <a:buSzPct val="80000"/>
              <a:buFont typeface="Courier New"/>
              <a:buChar char="o"/>
            </a:pPr>
            <a:r>
              <a:rPr lang="en" dirty="0">
                <a:solidFill>
                  <a:srgbClr val="CC0000"/>
                </a:solidFill>
              </a:rPr>
              <a:t>Sponsored research office gets cranky if they get </a:t>
            </a:r>
            <a:r>
              <a:rPr lang="en" dirty="0" smtClean="0">
                <a:solidFill>
                  <a:srgbClr val="CC0000"/>
                </a:solidFill>
              </a:rPr>
              <a:t>rushed</a:t>
            </a:r>
            <a:endParaRPr lang="en" u="sng" dirty="0">
              <a:solidFill>
                <a:schemeClr val="hlink"/>
              </a:solidFill>
              <a:hlinkClick r:id="rId3"/>
            </a:endParaRPr>
          </a:p>
          <a:p>
            <a:pPr marL="1314450" lvl="2" indent="-381000">
              <a:buSzPct val="80000"/>
              <a:buFont typeface="Courier New"/>
              <a:buChar char="o"/>
            </a:pPr>
            <a:r>
              <a:rPr lang="en" dirty="0">
                <a:solidFill>
                  <a:srgbClr val="000000"/>
                </a:solidFill>
              </a:rPr>
              <a:t>SRO is VERY picky about budget justifications</a:t>
            </a:r>
          </a:p>
          <a:p>
            <a:pPr marL="1828800" lvl="3" indent="-381000">
              <a:buSzPct val="80000"/>
              <a:buFont typeface="Wingdings"/>
              <a:buChar char="§"/>
            </a:pPr>
            <a:r>
              <a:rPr lang="en" dirty="0">
                <a:solidFill>
                  <a:srgbClr val="000000"/>
                </a:solidFill>
              </a:rPr>
              <a:t>Copy justification/facility statements</a:t>
            </a:r>
          </a:p>
          <a:p>
            <a:pPr marL="457200" lvl="0" indent="-419100" rtl="0">
              <a:buClr>
                <a:schemeClr val="dk1"/>
              </a:buClr>
              <a:buSzPct val="166666"/>
              <a:buFont typeface="Arial"/>
              <a:buChar char="•"/>
            </a:pPr>
            <a:r>
              <a:rPr lang="en" sz="2800" dirty="0">
                <a:solidFill>
                  <a:srgbClr val="000000"/>
                </a:solidFill>
              </a:rPr>
              <a:t>Departmental letter of support (2 page max)</a:t>
            </a:r>
          </a:p>
          <a:p>
            <a:pPr marL="914400" lvl="1" indent="-381000" rtl="0">
              <a:buClr>
                <a:schemeClr val="dk1"/>
              </a:buClr>
              <a:buSzPct val="80000"/>
              <a:buFont typeface="Courier New"/>
              <a:buChar char="o"/>
            </a:pPr>
            <a:r>
              <a:rPr lang="en" dirty="0">
                <a:solidFill>
                  <a:srgbClr val="000000"/>
                </a:solidFill>
              </a:rPr>
              <a:t>Make sure you talk to your chair and have their letter have specific references to your proposal</a:t>
            </a:r>
          </a:p>
          <a:p>
            <a:pPr marL="1371600" lvl="2" indent="-381000" rtl="0">
              <a:buClr>
                <a:schemeClr val="dk1"/>
              </a:buClr>
              <a:buSzPct val="80000"/>
              <a:buFont typeface="Wingdings"/>
              <a:buChar char="§"/>
            </a:pPr>
            <a:r>
              <a:rPr lang="en" dirty="0">
                <a:solidFill>
                  <a:srgbClr val="000000"/>
                </a:solidFill>
              </a:rPr>
              <a:t>Double check that anything you say the department will do is in the chair letter.</a:t>
            </a:r>
          </a:p>
          <a:p>
            <a:pPr marL="457200" lvl="0" indent="-419100" rtl="0">
              <a:buClr>
                <a:schemeClr val="dk1"/>
              </a:buClr>
              <a:buSzPct val="166666"/>
              <a:buFont typeface="Arial"/>
              <a:buChar char="•"/>
            </a:pPr>
            <a:r>
              <a:rPr lang="en" sz="2800" dirty="0">
                <a:solidFill>
                  <a:srgbClr val="000000"/>
                </a:solidFill>
              </a:rPr>
              <a:t>Suggested reviewers</a:t>
            </a:r>
          </a:p>
          <a:p>
            <a:pPr marL="914400" lvl="1" indent="-381000" rtl="0">
              <a:buClr>
                <a:schemeClr val="dk1"/>
              </a:buClr>
              <a:buSzPct val="80000"/>
              <a:buFont typeface="Courier New"/>
              <a:buChar char="o"/>
            </a:pPr>
            <a:r>
              <a:rPr lang="en" dirty="0">
                <a:solidFill>
                  <a:srgbClr val="000000"/>
                </a:solidFill>
              </a:rPr>
              <a:t>Put them in</a:t>
            </a:r>
          </a:p>
          <a:p>
            <a:pPr marL="457200" lvl="0" indent="-419100" rtl="0">
              <a:buClr>
                <a:schemeClr val="dk1"/>
              </a:buClr>
              <a:buSzPct val="166666"/>
              <a:buFont typeface="Arial"/>
              <a:buChar char="•"/>
            </a:pPr>
            <a:r>
              <a:rPr lang="en" sz="2800" dirty="0">
                <a:solidFill>
                  <a:srgbClr val="000000"/>
                </a:solidFill>
              </a:rPr>
              <a:t>Reviewer conflicts (use with care)</a:t>
            </a:r>
          </a:p>
          <a:p>
            <a:pPr marL="914400" lvl="1" indent="-381000" rtl="0">
              <a:buClr>
                <a:schemeClr val="dk1"/>
              </a:buClr>
              <a:buSzPct val="80000"/>
              <a:buFont typeface="Courier New"/>
              <a:buChar char="o"/>
            </a:pPr>
            <a:r>
              <a:rPr lang="en" dirty="0">
                <a:solidFill>
                  <a:srgbClr val="000000"/>
                </a:solidFill>
              </a:rPr>
              <a:t>Chat w/program officer</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Proposal anatomy, cont</a:t>
            </a:r>
          </a:p>
        </p:txBody>
      </p:sp>
      <p:sp>
        <p:nvSpPr>
          <p:cNvPr id="106" name="Shape 10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Hide stuff outside of the 15 pages to save space</a:t>
            </a:r>
          </a:p>
          <a:p>
            <a:pPr marL="914400" lvl="1" indent="-381000" rtl="0">
              <a:buClr>
                <a:schemeClr val="dk1"/>
              </a:buClr>
              <a:buSzPct val="80000"/>
              <a:buFont typeface="Courier New"/>
              <a:buChar char="o"/>
            </a:pPr>
            <a:r>
              <a:rPr lang="en"/>
              <a:t>descriptions of equipment you're going to buy can go in the budget justification</a:t>
            </a:r>
          </a:p>
          <a:p>
            <a:pPr marL="914400" lvl="1" indent="-381000">
              <a:buClr>
                <a:schemeClr val="dk1"/>
              </a:buClr>
              <a:buSzPct val="80000"/>
              <a:buFont typeface="Courier New"/>
              <a:buChar char="o"/>
            </a:pPr>
            <a:r>
              <a:rPr lang="en"/>
              <a:t>details of the lab set-up can go in the facilities statement</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07791"/>
            <a:ext cx="8229600" cy="722399"/>
          </a:xfrm>
          <a:prstGeom prst="rect">
            <a:avLst/>
          </a:prstGeom>
        </p:spPr>
        <p:txBody>
          <a:bodyPr lIns="91425" tIns="91425" rIns="91425" bIns="91425" anchor="b" anchorCtr="0">
            <a:noAutofit/>
          </a:bodyPr>
          <a:lstStyle/>
          <a:p>
            <a:pPr>
              <a:buNone/>
            </a:pPr>
            <a:r>
              <a:rPr lang="en" dirty="0"/>
              <a:t>Summary page (specific, concise)</a:t>
            </a:r>
          </a:p>
        </p:txBody>
      </p:sp>
      <p:sp>
        <p:nvSpPr>
          <p:cNvPr id="112" name="Shape 112"/>
          <p:cNvSpPr txBox="1">
            <a:spLocks noGrp="1"/>
          </p:cNvSpPr>
          <p:nvPr>
            <p:ph type="body" idx="1"/>
          </p:nvPr>
        </p:nvSpPr>
        <p:spPr>
          <a:xfrm>
            <a:off x="457200" y="930190"/>
            <a:ext cx="8165629" cy="5860964"/>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sz="2800" dirty="0"/>
              <a:t>Project description</a:t>
            </a:r>
          </a:p>
          <a:p>
            <a:pPr marL="914400" lvl="1" indent="-381000" rtl="0">
              <a:buClr>
                <a:schemeClr val="dk1"/>
              </a:buClr>
              <a:buSzPct val="80000"/>
              <a:buFont typeface="Courier New"/>
              <a:buChar char="o"/>
            </a:pPr>
            <a:r>
              <a:rPr lang="en" dirty="0">
                <a:solidFill>
                  <a:srgbClr val="38761D"/>
                </a:solidFill>
              </a:rPr>
              <a:t>Convince them the problem is worthwhile</a:t>
            </a:r>
          </a:p>
          <a:p>
            <a:pPr marL="1371600" lvl="2" indent="-381000" rtl="0">
              <a:buClr>
                <a:schemeClr val="dk1"/>
              </a:buClr>
              <a:buSzPct val="133333"/>
              <a:buFont typeface="Wingdings"/>
              <a:buChar char="§"/>
            </a:pPr>
            <a:r>
              <a:rPr lang="en" sz="1800" dirty="0"/>
              <a:t>Place the problem in context, but </a:t>
            </a:r>
            <a:r>
              <a:rPr lang="en" sz="1800" b="1" i="1" dirty="0"/>
              <a:t>be specific</a:t>
            </a:r>
          </a:p>
          <a:p>
            <a:pPr marL="914400" lvl="1" indent="-381000" rtl="0">
              <a:buClr>
                <a:schemeClr val="dk1"/>
              </a:buClr>
              <a:buSzPct val="80000"/>
              <a:buFont typeface="Courier New"/>
              <a:buChar char="o"/>
            </a:pPr>
            <a:r>
              <a:rPr lang="en" dirty="0">
                <a:solidFill>
                  <a:schemeClr val="accent1"/>
                </a:solidFill>
              </a:rPr>
              <a:t>Convince them that it's hard, but solvable</a:t>
            </a:r>
          </a:p>
          <a:p>
            <a:pPr marL="1371600" lvl="2" indent="-381000" rtl="0">
              <a:buClr>
                <a:schemeClr val="dk1"/>
              </a:buClr>
              <a:buSzPct val="133333"/>
              <a:buFont typeface="Wingdings"/>
              <a:buChar char="§"/>
            </a:pPr>
            <a:r>
              <a:rPr lang="en" sz="1800" dirty="0"/>
              <a:t>... and you have the skills/techniques to solve it</a:t>
            </a:r>
          </a:p>
          <a:p>
            <a:pPr marL="457200" lvl="0" indent="-419100" rtl="0">
              <a:buClr>
                <a:schemeClr val="dk1"/>
              </a:buClr>
              <a:buSzPct val="166666"/>
              <a:buFont typeface="Arial"/>
              <a:buChar char="•"/>
            </a:pPr>
            <a:r>
              <a:rPr lang="en" sz="2800" dirty="0">
                <a:solidFill>
                  <a:schemeClr val="accent1"/>
                </a:solidFill>
              </a:rPr>
              <a:t>Intellectual merit/contributions</a:t>
            </a:r>
          </a:p>
          <a:p>
            <a:pPr marL="914400" lvl="1" indent="-381000" rtl="0">
              <a:buClr>
                <a:schemeClr val="dk1"/>
              </a:buClr>
              <a:buSzPct val="80000"/>
              <a:buFont typeface="Courier New"/>
              <a:buChar char="o"/>
            </a:pPr>
            <a:r>
              <a:rPr lang="en" dirty="0"/>
              <a:t>Cull out the concrete technical contributions and state them concisely</a:t>
            </a:r>
          </a:p>
          <a:p>
            <a:pPr marL="1371600" lvl="2" indent="-381000" rtl="0">
              <a:buClr>
                <a:schemeClr val="dk1"/>
              </a:buClr>
              <a:buSzPct val="133333"/>
              <a:buFont typeface="Wingdings"/>
              <a:buChar char="§"/>
            </a:pPr>
            <a:r>
              <a:rPr lang="en" sz="1600" dirty="0"/>
              <a:t>Each one of these should be clearly findable in the body of your research plan (subsection headers, timeline elements)</a:t>
            </a:r>
          </a:p>
          <a:p>
            <a:pPr marL="1371600" lvl="2" indent="-381000" rtl="0">
              <a:buClr>
                <a:schemeClr val="dk1"/>
              </a:buClr>
              <a:buSzPct val="133333"/>
              <a:buFont typeface="Wingdings"/>
              <a:buChar char="§"/>
            </a:pPr>
            <a:r>
              <a:rPr lang="en" sz="1600" dirty="0"/>
              <a:t>Usually 3-5 (you don't need ALL the details)</a:t>
            </a:r>
          </a:p>
          <a:p>
            <a:pPr marL="1371600" lvl="2" indent="-381000" rtl="0">
              <a:buClr>
                <a:schemeClr val="dk1"/>
              </a:buClr>
              <a:buSzPct val="133333"/>
              <a:buFont typeface="Wingdings"/>
              <a:buChar char="§"/>
            </a:pPr>
            <a:r>
              <a:rPr lang="en" sz="1600" dirty="0"/>
              <a:t>This section is for the experts in your field</a:t>
            </a:r>
          </a:p>
          <a:p>
            <a:pPr marL="457200" lvl="0" indent="-419100" rtl="0">
              <a:buClr>
                <a:schemeClr val="dk1"/>
              </a:buClr>
              <a:buSzPct val="166666"/>
              <a:buFont typeface="Arial"/>
              <a:buChar char="•"/>
            </a:pPr>
            <a:r>
              <a:rPr lang="en" sz="2800" dirty="0">
                <a:solidFill>
                  <a:schemeClr val="accent3"/>
                </a:solidFill>
              </a:rPr>
              <a:t>Broader impacts</a:t>
            </a:r>
          </a:p>
          <a:p>
            <a:pPr marL="914400" lvl="1" indent="-381000" rtl="0">
              <a:buClr>
                <a:schemeClr val="dk1"/>
              </a:buClr>
              <a:buSzPct val="80000"/>
              <a:buFont typeface="Courier New"/>
              <a:buChar char="o"/>
            </a:pPr>
            <a:r>
              <a:rPr lang="en" dirty="0"/>
              <a:t>Move from small to big (your community to broader)</a:t>
            </a:r>
          </a:p>
          <a:p>
            <a:pPr marL="914400" lvl="1" indent="-381000">
              <a:buClr>
                <a:schemeClr val="dk1"/>
              </a:buClr>
              <a:buSzPct val="80000"/>
              <a:buFont typeface="Courier New"/>
              <a:buChar char="o"/>
            </a:pPr>
            <a:r>
              <a:rPr lang="en" dirty="0"/>
              <a:t>What will people be able to do that they can't now?</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586500"/>
          </a:xfrm>
          <a:prstGeom prst="rect">
            <a:avLst/>
          </a:prstGeom>
        </p:spPr>
        <p:txBody>
          <a:bodyPr lIns="91425" tIns="91425" rIns="91425" bIns="91425" anchor="b" anchorCtr="0">
            <a:noAutofit/>
          </a:bodyPr>
          <a:lstStyle/>
          <a:p>
            <a:pPr>
              <a:buNone/>
            </a:pPr>
            <a:r>
              <a:rPr lang="en"/>
              <a:t>Proposal body (15 pages, 1-4)</a:t>
            </a:r>
          </a:p>
        </p:txBody>
      </p:sp>
      <p:sp>
        <p:nvSpPr>
          <p:cNvPr id="118" name="Shape 118"/>
          <p:cNvSpPr txBox="1">
            <a:spLocks noGrp="1"/>
          </p:cNvSpPr>
          <p:nvPr>
            <p:ph type="body" idx="1"/>
          </p:nvPr>
        </p:nvSpPr>
        <p:spPr>
          <a:xfrm>
            <a:off x="457200" y="945150"/>
            <a:ext cx="8229600" cy="56870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Introduction (1-2 pages)</a:t>
            </a:r>
          </a:p>
          <a:p>
            <a:pPr marL="914400" lvl="1" indent="-381000" rtl="0">
              <a:buClr>
                <a:schemeClr val="dk1"/>
              </a:buClr>
              <a:buSzPct val="80000"/>
              <a:buFont typeface="Courier New"/>
              <a:buChar char="o"/>
            </a:pPr>
            <a:r>
              <a:rPr lang="en"/>
              <a:t>Expand on problem statement and solution approach</a:t>
            </a:r>
          </a:p>
          <a:p>
            <a:pPr marL="457200" lvl="0" indent="-419100" rtl="0">
              <a:buClr>
                <a:schemeClr val="dk1"/>
              </a:buClr>
              <a:buSzPct val="166666"/>
              <a:buFont typeface="Arial"/>
              <a:buChar char="•"/>
            </a:pPr>
            <a:r>
              <a:rPr lang="en"/>
              <a:t>Background (1-2 page)</a:t>
            </a:r>
          </a:p>
          <a:p>
            <a:pPr marL="914400" lvl="1" indent="-381000" rtl="0">
              <a:buClr>
                <a:schemeClr val="dk1"/>
              </a:buClr>
              <a:buSzPct val="80000"/>
              <a:buFont typeface="Courier New"/>
              <a:buChar char="o"/>
            </a:pPr>
            <a:r>
              <a:rPr lang="en"/>
              <a:t>Convince them you've done your homework</a:t>
            </a:r>
          </a:p>
          <a:p>
            <a:pPr marL="1371600" lvl="2" indent="-381000" rtl="0">
              <a:buClr>
                <a:schemeClr val="dk1"/>
              </a:buClr>
              <a:buSzPct val="80000"/>
              <a:buFont typeface="Wingdings"/>
              <a:buChar char="§"/>
            </a:pPr>
            <a:r>
              <a:rPr lang="en"/>
              <a:t>know your panelists</a:t>
            </a:r>
          </a:p>
          <a:p>
            <a:pPr marL="914400" lvl="1" indent="-381000" rtl="0">
              <a:buClr>
                <a:schemeClr val="dk1"/>
              </a:buClr>
              <a:buSzPct val="80000"/>
              <a:buFont typeface="Courier New"/>
              <a:buChar char="o"/>
            </a:pPr>
            <a:r>
              <a:rPr lang="en"/>
              <a:t>Give some context for non-expert readers</a:t>
            </a:r>
          </a:p>
          <a:p>
            <a:pPr marL="1371600" lvl="2" indent="-381000" rtl="0">
              <a:buClr>
                <a:schemeClr val="dk1"/>
              </a:buClr>
              <a:buSzPct val="80000"/>
              <a:buFont typeface="Wingdings"/>
              <a:buChar char="§"/>
            </a:pPr>
            <a:r>
              <a:rPr lang="en"/>
              <a:t>Be very clear what's yours and what isn't</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586500"/>
          </a:xfrm>
          <a:prstGeom prst="rect">
            <a:avLst/>
          </a:prstGeom>
        </p:spPr>
        <p:txBody>
          <a:bodyPr lIns="91425" tIns="91425" rIns="91425" bIns="91425" anchor="b" anchorCtr="0">
            <a:noAutofit/>
          </a:bodyPr>
          <a:lstStyle/>
          <a:p>
            <a:pPr lvl="0" rtl="0">
              <a:buNone/>
            </a:pPr>
            <a:r>
              <a:rPr lang="en"/>
              <a:t>Proposal body (15 pages, 5-10)</a:t>
            </a:r>
          </a:p>
        </p:txBody>
      </p:sp>
      <p:sp>
        <p:nvSpPr>
          <p:cNvPr id="124" name="Shape 124"/>
          <p:cNvSpPr txBox="1">
            <a:spLocks noGrp="1"/>
          </p:cNvSpPr>
          <p:nvPr>
            <p:ph type="body" idx="1"/>
          </p:nvPr>
        </p:nvSpPr>
        <p:spPr>
          <a:xfrm>
            <a:off x="457200" y="945150"/>
            <a:ext cx="8229600" cy="56870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Research plan (3-5 pages)</a:t>
            </a:r>
          </a:p>
          <a:p>
            <a:pPr marL="914400" lvl="1" indent="-381000" rtl="0">
              <a:buClr>
                <a:schemeClr val="dk1"/>
              </a:buClr>
              <a:buSzPct val="80000"/>
              <a:buFont typeface="Courier New"/>
              <a:buChar char="o"/>
            </a:pPr>
            <a:r>
              <a:rPr lang="en"/>
              <a:t>Pages 1-2: Concrete, specific things you know you can do in the next year or two</a:t>
            </a:r>
          </a:p>
          <a:p>
            <a:pPr marL="914400" lvl="1" indent="-381000" rtl="0">
              <a:buClr>
                <a:schemeClr val="dk1"/>
              </a:buClr>
              <a:buSzPct val="80000"/>
              <a:buFont typeface="Courier New"/>
              <a:buChar char="o"/>
            </a:pPr>
            <a:r>
              <a:rPr lang="en"/>
              <a:t>Pages 2-3: More open-ended, challenging problems that you think you can do in 3-5 years</a:t>
            </a:r>
          </a:p>
          <a:p>
            <a:pPr marL="914400" lvl="1" indent="-381000" rtl="0">
              <a:buClr>
                <a:schemeClr val="dk1"/>
              </a:buClr>
              <a:buSzPct val="80000"/>
              <a:buFont typeface="Courier New"/>
              <a:buChar char="o"/>
            </a:pPr>
            <a:r>
              <a:rPr lang="en"/>
              <a:t>Pages 3-5: 5-10 year research plan. </a:t>
            </a:r>
          </a:p>
          <a:p>
            <a:pPr marL="1371600" lvl="2" indent="-381000" rtl="0">
              <a:buClr>
                <a:schemeClr val="dk1"/>
              </a:buClr>
              <a:buSzPct val="80000"/>
              <a:buFont typeface="Wingdings"/>
              <a:buChar char="§"/>
            </a:pPr>
            <a:r>
              <a:rPr lang="en"/>
              <a:t>Convince them that you will have plenty to do...</a:t>
            </a:r>
          </a:p>
          <a:p>
            <a:pPr marL="1371600" lvl="2" indent="-381000" rtl="0">
              <a:buClr>
                <a:schemeClr val="dk1"/>
              </a:buClr>
              <a:buSzPct val="80000"/>
              <a:buFont typeface="Wingdings"/>
              <a:buChar char="§"/>
            </a:pPr>
            <a:r>
              <a:rPr lang="en"/>
              <a:t>Convince them that you have a vision and a passion...</a:t>
            </a:r>
          </a:p>
          <a:p>
            <a:pPr marL="1371600" lvl="2" indent="-381000" rtl="0">
              <a:buClr>
                <a:schemeClr val="dk1"/>
              </a:buClr>
              <a:buSzPct val="80000"/>
              <a:buFont typeface="Wingdings"/>
              <a:buChar char="§"/>
            </a:pPr>
            <a:r>
              <a:rPr lang="en"/>
              <a:t>Convince them that you're thinking long-term</a:t>
            </a:r>
          </a:p>
          <a:p>
            <a:pPr marL="457200" lvl="0" indent="-419100" rtl="0">
              <a:buClr>
                <a:schemeClr val="dk1"/>
              </a:buClr>
              <a:buSzPct val="166666"/>
              <a:buFont typeface="Arial"/>
              <a:buChar char="•"/>
            </a:pPr>
            <a:r>
              <a:rPr lang="en" i="1"/>
              <a:t>Might be better to put this in the opposite order if you can do it and have it still make sense (they will get sleepy by page 6)</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695100"/>
          </a:xfrm>
          <a:prstGeom prst="rect">
            <a:avLst/>
          </a:prstGeom>
        </p:spPr>
        <p:txBody>
          <a:bodyPr lIns="91425" tIns="91425" rIns="91425" bIns="91425" anchor="b" anchorCtr="0">
            <a:noAutofit/>
          </a:bodyPr>
          <a:lstStyle/>
          <a:p>
            <a:pPr>
              <a:buNone/>
            </a:pPr>
            <a:r>
              <a:rPr lang="en"/>
              <a:t>Proposal body (15 pages, 10-15)</a:t>
            </a:r>
          </a:p>
        </p:txBody>
      </p:sp>
      <p:sp>
        <p:nvSpPr>
          <p:cNvPr id="130" name="Shape 130"/>
          <p:cNvSpPr txBox="1">
            <a:spLocks noGrp="1"/>
          </p:cNvSpPr>
          <p:nvPr>
            <p:ph type="body" idx="1"/>
          </p:nvPr>
        </p:nvSpPr>
        <p:spPr>
          <a:xfrm>
            <a:off x="457200" y="930675"/>
            <a:ext cx="8229600" cy="58092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solidFill>
                  <a:schemeClr val="dk2"/>
                </a:solidFill>
              </a:rPr>
              <a:t>Education and mentoring plan (1-2 pages)</a:t>
            </a:r>
          </a:p>
          <a:p>
            <a:pPr marL="914400" lvl="1" indent="-381000" rtl="0">
              <a:buClr>
                <a:schemeClr val="dk1"/>
              </a:buClr>
              <a:buSzPct val="133333"/>
              <a:buFont typeface="Courier New"/>
              <a:buChar char="o"/>
            </a:pPr>
            <a:r>
              <a:rPr lang="en" sz="1800">
                <a:solidFill>
                  <a:schemeClr val="dk2"/>
                </a:solidFill>
              </a:rPr>
              <a:t>How can you tie your research to teaching/mentoring?  Be realistic.</a:t>
            </a:r>
          </a:p>
          <a:p>
            <a:pPr marL="457200" lvl="0" indent="-419100" rtl="0">
              <a:buClr>
                <a:schemeClr val="dk1"/>
              </a:buClr>
              <a:buSzPct val="166666"/>
              <a:buFont typeface="Arial"/>
              <a:buChar char="•"/>
            </a:pPr>
            <a:r>
              <a:rPr lang="en">
                <a:solidFill>
                  <a:schemeClr val="dk2"/>
                </a:solidFill>
              </a:rPr>
              <a:t>Outreach/broader impacts (1-2 pages)</a:t>
            </a:r>
          </a:p>
          <a:p>
            <a:pPr marL="914400" lvl="1" indent="-381000" rtl="0">
              <a:buClr>
                <a:schemeClr val="dk1"/>
              </a:buClr>
              <a:buSzPct val="133333"/>
              <a:buFont typeface="Courier New"/>
              <a:buChar char="o"/>
            </a:pPr>
            <a:r>
              <a:rPr lang="en" sz="1800">
                <a:solidFill>
                  <a:schemeClr val="dk2"/>
                </a:solidFill>
              </a:rPr>
              <a:t>How does your research benefit folks outside your area? </a:t>
            </a:r>
          </a:p>
          <a:p>
            <a:pPr marL="914400" lvl="1" indent="-381000" rtl="0">
              <a:buClr>
                <a:schemeClr val="dk1"/>
              </a:buClr>
              <a:buSzPct val="133333"/>
              <a:buFont typeface="Courier New"/>
              <a:buChar char="o"/>
            </a:pPr>
            <a:r>
              <a:rPr lang="en" sz="1800">
                <a:solidFill>
                  <a:schemeClr val="dk2"/>
                </a:solidFill>
              </a:rPr>
              <a:t>How will you disseminate your work?</a:t>
            </a:r>
          </a:p>
          <a:p>
            <a:pPr marL="914400" lvl="1" indent="-381000" rtl="0">
              <a:buClr>
                <a:schemeClr val="dk1"/>
              </a:buClr>
              <a:buSzPct val="133333"/>
              <a:buFont typeface="Courier New"/>
              <a:buChar char="o"/>
            </a:pPr>
            <a:r>
              <a:rPr lang="en" sz="1800">
                <a:solidFill>
                  <a:schemeClr val="dk2"/>
                </a:solidFill>
              </a:rPr>
              <a:t>How will you engage with people outside your discipline?</a:t>
            </a:r>
          </a:p>
          <a:p>
            <a:pPr marL="914400" lvl="1" indent="-381000" rtl="0">
              <a:buClr>
                <a:schemeClr val="dk1"/>
              </a:buClr>
              <a:buSzPct val="133333"/>
              <a:buFont typeface="Courier New"/>
              <a:buChar char="o"/>
            </a:pPr>
            <a:r>
              <a:rPr lang="en" sz="1800">
                <a:solidFill>
                  <a:schemeClr val="dk2"/>
                </a:solidFill>
              </a:rPr>
              <a:t>Don't talk about under-represented groups unless you have a specific plan (and letters from the places you'll work with to implement it)</a:t>
            </a:r>
          </a:p>
          <a:p>
            <a:pPr marL="457200" lvl="0" indent="-419100" rtl="0">
              <a:buClr>
                <a:schemeClr val="dk1"/>
              </a:buClr>
              <a:buSzPct val="166666"/>
              <a:buFont typeface="Arial"/>
              <a:buChar char="•"/>
            </a:pPr>
            <a:r>
              <a:rPr lang="en"/>
              <a:t>Timeline (1/2 page)</a:t>
            </a:r>
          </a:p>
          <a:p>
            <a:pPr marL="914400" lvl="1" indent="-381000" rtl="0">
              <a:buClr>
                <a:schemeClr val="dk1"/>
              </a:buClr>
              <a:buSzPct val="133333"/>
              <a:buFont typeface="Courier New"/>
              <a:buChar char="o"/>
            </a:pPr>
            <a:r>
              <a:rPr lang="en" sz="1800"/>
              <a:t>Usually done as a table/</a:t>
            </a:r>
            <a:r>
              <a:rPr lang="en" sz="1800" u="sng">
                <a:solidFill>
                  <a:schemeClr val="hlink"/>
                </a:solidFill>
                <a:hlinkClick r:id="rId3"/>
              </a:rPr>
              <a:t>gantt</a:t>
            </a:r>
            <a:r>
              <a:rPr lang="en" sz="1800"/>
              <a:t> chart - summarize here the 5 pages of your research plan</a:t>
            </a:r>
          </a:p>
          <a:p>
            <a:pPr marL="1371600" lvl="2" indent="-381000" rtl="0">
              <a:buClr>
                <a:schemeClr val="dk1"/>
              </a:buClr>
              <a:buSzPct val="133333"/>
              <a:buFont typeface="Wingdings"/>
              <a:buChar char="§"/>
            </a:pPr>
            <a:r>
              <a:rPr lang="en" sz="1800"/>
              <a:t>Can be specific about what each grad student will do</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695100"/>
          </a:xfrm>
          <a:prstGeom prst="rect">
            <a:avLst/>
          </a:prstGeom>
        </p:spPr>
        <p:txBody>
          <a:bodyPr lIns="91425" tIns="91425" rIns="91425" bIns="91425" anchor="b" anchorCtr="0">
            <a:noAutofit/>
          </a:bodyPr>
          <a:lstStyle/>
          <a:p>
            <a:pPr lvl="0" rtl="0">
              <a:buNone/>
            </a:pPr>
            <a:r>
              <a:rPr lang="en"/>
              <a:t>Proposal body (15 pages, 15)</a:t>
            </a:r>
          </a:p>
        </p:txBody>
      </p:sp>
      <p:sp>
        <p:nvSpPr>
          <p:cNvPr id="136" name="Shape 136"/>
          <p:cNvSpPr txBox="1">
            <a:spLocks noGrp="1"/>
          </p:cNvSpPr>
          <p:nvPr>
            <p:ph type="body" idx="1"/>
          </p:nvPr>
        </p:nvSpPr>
        <p:spPr>
          <a:xfrm>
            <a:off x="457200" y="930675"/>
            <a:ext cx="8229600" cy="58092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u="sng">
                <a:solidFill>
                  <a:schemeClr val="hlink"/>
                </a:solidFill>
                <a:hlinkClick r:id="rId3"/>
              </a:rPr>
              <a:t>Results from prior NSF funding</a:t>
            </a:r>
            <a:r>
              <a:rPr lang="en"/>
              <a:t> (1/2 page)</a:t>
            </a:r>
          </a:p>
          <a:p>
            <a:pPr marL="914400" lvl="1" indent="-381000" rtl="0">
              <a:buClr>
                <a:schemeClr val="dk1"/>
              </a:buClr>
              <a:buSzPct val="80000"/>
              <a:buFont typeface="Courier New"/>
              <a:buChar char="o"/>
            </a:pPr>
            <a:r>
              <a:rPr lang="en"/>
              <a:t>Summarized as broader impacts/intellectual merit</a:t>
            </a:r>
          </a:p>
          <a:p>
            <a:pPr marL="914400" lvl="1" indent="-381000" rtl="0">
              <a:buClr>
                <a:schemeClr val="dk1"/>
              </a:buClr>
              <a:buSzPct val="80000"/>
              <a:buFont typeface="Courier New"/>
              <a:buChar char="o"/>
            </a:pPr>
            <a:r>
              <a:rPr lang="en"/>
              <a:t>Rules on this have recently changed.  Now up to 5 pages (!) and more emphasis on prior performance</a:t>
            </a:r>
          </a:p>
          <a:p>
            <a:pPr marL="1371600" lvl="2" indent="-381000" rtl="0">
              <a:buClr>
                <a:schemeClr val="dk1"/>
              </a:buClr>
              <a:buSzPct val="80000"/>
              <a:buFont typeface="Wingdings"/>
              <a:buChar char="§"/>
            </a:pPr>
            <a:r>
              <a:rPr lang="en"/>
              <a:t>If you don't have this your proposal will be returned without review.</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685800" y="993623"/>
            <a:ext cx="7772400" cy="1546500"/>
          </a:xfrm>
          <a:prstGeom prst="rect">
            <a:avLst/>
          </a:prstGeom>
        </p:spPr>
        <p:txBody>
          <a:bodyPr lIns="91425" tIns="91425" rIns="91425" bIns="91425" anchor="b" anchorCtr="0">
            <a:noAutofit/>
          </a:bodyPr>
          <a:lstStyle/>
          <a:p>
            <a:pPr lvl="0" rtl="0">
              <a:buNone/>
            </a:pPr>
            <a:r>
              <a:rPr lang="en"/>
              <a:t>Resources</a:t>
            </a:r>
          </a:p>
        </p:txBody>
      </p:sp>
      <p:sp>
        <p:nvSpPr>
          <p:cNvPr id="32" name="Shape 32"/>
          <p:cNvSpPr txBox="1">
            <a:spLocks noGrp="1"/>
          </p:cNvSpPr>
          <p:nvPr>
            <p:ph type="subTitle" idx="1"/>
          </p:nvPr>
        </p:nvSpPr>
        <p:spPr>
          <a:xfrm>
            <a:off x="685800" y="2658512"/>
            <a:ext cx="7772400" cy="3726600"/>
          </a:xfrm>
          <a:prstGeom prst="rect">
            <a:avLst/>
          </a:prstGeom>
        </p:spPr>
        <p:txBody>
          <a:bodyPr lIns="91425" tIns="91425" rIns="91425" bIns="91425" anchor="t" anchorCtr="0">
            <a:noAutofit/>
          </a:bodyPr>
          <a:lstStyle/>
          <a:p>
            <a:pPr lvl="0" rtl="0">
              <a:buNone/>
            </a:pPr>
            <a:r>
              <a:rPr lang="en" sz="2400" dirty="0" smtClean="0"/>
              <a:t>My </a:t>
            </a:r>
            <a:r>
              <a:rPr lang="en" sz="2400" dirty="0"/>
              <a:t>guide (google "how to write an nsf proposal")</a:t>
            </a:r>
          </a:p>
          <a:p>
            <a:pPr lvl="0" rtl="0">
              <a:buNone/>
            </a:pPr>
            <a:r>
              <a:rPr lang="en" sz="1800" dirty="0"/>
              <a:t>http://web.engr.oregonstate.edu/~grimmc/NSF/nsf.html</a:t>
            </a:r>
          </a:p>
          <a:p>
            <a:pPr lvl="0" rtl="0">
              <a:buNone/>
            </a:pPr>
            <a:r>
              <a:rPr lang="en" dirty="0"/>
              <a:t>Several essays on how to write CAREERS:</a:t>
            </a:r>
          </a:p>
          <a:p>
            <a:pPr lvl="0" rtl="0">
              <a:buNone/>
            </a:pPr>
            <a:r>
              <a:rPr lang="en" sz="1800" u="sng" dirty="0">
                <a:solidFill>
                  <a:schemeClr val="hlink"/>
                </a:solidFill>
                <a:hlinkClick r:id="rId3"/>
              </a:rPr>
              <a:t>http://www.clarku.edu/offices/research/pdfs/nsfproposalwritingtips.pdf</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Overall content (how a career differs from a regular proposal)</a:t>
            </a:r>
          </a:p>
        </p:txBody>
      </p:sp>
      <p:sp>
        <p:nvSpPr>
          <p:cNvPr id="142" name="Shape 1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You are selling yourself as a researcher/educator</a:t>
            </a:r>
          </a:p>
          <a:p>
            <a:pPr marL="914400" lvl="1" indent="-381000" rtl="0">
              <a:buClr>
                <a:schemeClr val="dk1"/>
              </a:buClr>
              <a:buSzPct val="80000"/>
              <a:buFont typeface="Courier New"/>
              <a:buChar char="o"/>
            </a:pPr>
            <a:r>
              <a:rPr lang="en"/>
              <a:t>Funding you will lead to years of productive research and mentorship</a:t>
            </a:r>
          </a:p>
          <a:p>
            <a:pPr marL="914400" lvl="1" indent="-381000" rtl="0">
              <a:buClr>
                <a:schemeClr val="dk1"/>
              </a:buClr>
              <a:buSzPct val="80000"/>
              <a:buFont typeface="Courier New"/>
              <a:buChar char="o"/>
            </a:pPr>
            <a:r>
              <a:rPr lang="en"/>
              <a:t>Explain why you are the best person to tackle this research area</a:t>
            </a:r>
          </a:p>
          <a:p>
            <a:pPr marL="914400" lvl="1" indent="-381000" rtl="0">
              <a:buClr>
                <a:schemeClr val="dk1"/>
              </a:buClr>
              <a:buSzPct val="80000"/>
              <a:buFont typeface="Courier New"/>
              <a:buChar char="o"/>
            </a:pPr>
            <a:r>
              <a:rPr lang="en"/>
              <a:t>Explain how funding you will help you achieve your goals/advance your career</a:t>
            </a:r>
          </a:p>
          <a:p>
            <a:pPr marL="457200" lvl="0" indent="-419100" rtl="0">
              <a:buClr>
                <a:schemeClr val="dk1"/>
              </a:buClr>
              <a:buSzPct val="166666"/>
              <a:buFont typeface="Arial"/>
              <a:buChar char="•"/>
            </a:pPr>
            <a:r>
              <a:rPr lang="en"/>
              <a:t>Other possible items to focus on:</a:t>
            </a:r>
          </a:p>
          <a:p>
            <a:pPr marL="914400" lvl="1" indent="-381000" rtl="0">
              <a:buClr>
                <a:schemeClr val="dk1"/>
              </a:buClr>
              <a:buSzPct val="80000"/>
              <a:buFont typeface="Courier New"/>
              <a:buChar char="o"/>
            </a:pPr>
            <a:r>
              <a:rPr lang="en"/>
              <a:t>Professional development (put it in the budget)</a:t>
            </a:r>
          </a:p>
          <a:p>
            <a:pPr marL="914400" lvl="1" indent="-381000" rtl="0">
              <a:buClr>
                <a:schemeClr val="dk1"/>
              </a:buClr>
              <a:buSzPct val="80000"/>
              <a:buFont typeface="Courier New"/>
              <a:buChar char="o"/>
            </a:pPr>
            <a:r>
              <a:rPr lang="en"/>
              <a:t>Collaborations</a:t>
            </a:r>
          </a:p>
          <a:p>
            <a:endParaRPr lang="en"/>
          </a:p>
          <a:p>
            <a:endParaRPr lang="en"/>
          </a:p>
          <a:p>
            <a:endParaRPr lang="en"/>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523200"/>
          </a:xfrm>
          <a:prstGeom prst="rect">
            <a:avLst/>
          </a:prstGeom>
        </p:spPr>
        <p:txBody>
          <a:bodyPr lIns="91425" tIns="91425" rIns="91425" bIns="91425" anchor="b" anchorCtr="0">
            <a:noAutofit/>
          </a:bodyPr>
          <a:lstStyle/>
          <a:p>
            <a:pPr>
              <a:buNone/>
            </a:pPr>
            <a:r>
              <a:rPr lang="en"/>
              <a:t>Integrated research and education</a:t>
            </a:r>
          </a:p>
        </p:txBody>
      </p:sp>
      <p:sp>
        <p:nvSpPr>
          <p:cNvPr id="148" name="Shape 148"/>
          <p:cNvSpPr txBox="1">
            <a:spLocks noGrp="1"/>
          </p:cNvSpPr>
          <p:nvPr>
            <p:ph type="body" idx="1"/>
          </p:nvPr>
        </p:nvSpPr>
        <p:spPr>
          <a:xfrm>
            <a:off x="457200" y="807141"/>
            <a:ext cx="8229600" cy="5977746"/>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Make it solid, but don't spend all of your time on it</a:t>
            </a:r>
          </a:p>
          <a:p>
            <a:pPr marL="914400" lvl="1" indent="-381000" rtl="0">
              <a:buClr>
                <a:schemeClr val="dk1"/>
              </a:buClr>
              <a:buSzPct val="80000"/>
              <a:buFont typeface="Courier New"/>
              <a:buChar char="o"/>
            </a:pPr>
            <a:r>
              <a:rPr lang="en" dirty="0"/>
              <a:t>I've never heard someone say "let's fund this because of the awesome education plan"</a:t>
            </a:r>
          </a:p>
          <a:p>
            <a:pPr marL="914400" lvl="1" indent="-381000" rtl="0">
              <a:buClr>
                <a:schemeClr val="dk1"/>
              </a:buClr>
              <a:buSzPct val="80000"/>
              <a:buFont typeface="Courier New"/>
              <a:buChar char="o"/>
            </a:pPr>
            <a:r>
              <a:rPr lang="en" dirty="0"/>
              <a:t>I have heard someone say:</a:t>
            </a:r>
          </a:p>
          <a:p>
            <a:pPr marL="1371600" lvl="2" indent="-381000" rtl="0">
              <a:buClr>
                <a:schemeClr val="dk1"/>
              </a:buClr>
              <a:buSzPct val="80000"/>
              <a:buFont typeface="Wingdings"/>
              <a:buChar char="§"/>
            </a:pPr>
            <a:r>
              <a:rPr lang="en" dirty="0"/>
              <a:t>"</a:t>
            </a:r>
            <a:r>
              <a:rPr lang="en" i="1" dirty="0"/>
              <a:t>yeah, and they also don't have a good education plan</a:t>
            </a:r>
            <a:r>
              <a:rPr lang="en" dirty="0"/>
              <a:t>" (trying to kill the proposal)</a:t>
            </a:r>
          </a:p>
          <a:p>
            <a:pPr marL="1371600" lvl="2" indent="-381000" rtl="0">
              <a:buClr>
                <a:schemeClr val="dk1"/>
              </a:buClr>
              <a:buSzPct val="80000"/>
              <a:buFont typeface="Wingdings"/>
              <a:buChar char="§"/>
            </a:pPr>
            <a:r>
              <a:rPr lang="en" dirty="0"/>
              <a:t>"</a:t>
            </a:r>
            <a:r>
              <a:rPr lang="en" i="1" dirty="0"/>
              <a:t>they're education plan is by the numbers, but it's ok</a:t>
            </a:r>
            <a:r>
              <a:rPr lang="en" dirty="0"/>
              <a:t>" (they like the proposal)</a:t>
            </a:r>
          </a:p>
          <a:p>
            <a:pPr marL="914400" lvl="1" indent="-381000" rtl="0">
              <a:buClr>
                <a:schemeClr val="dk1"/>
              </a:buClr>
              <a:buSzPct val="80000"/>
              <a:buFont typeface="Courier New"/>
              <a:buChar char="o"/>
            </a:pPr>
            <a:r>
              <a:rPr lang="en" dirty="0"/>
              <a:t>Make sure you are not JUST boilerplate</a:t>
            </a:r>
          </a:p>
          <a:p>
            <a:pPr marL="914400" lvl="1" indent="-381000" rtl="0">
              <a:buClr>
                <a:schemeClr val="dk1"/>
              </a:buClr>
              <a:buSzPct val="80000"/>
              <a:buFont typeface="Courier New"/>
              <a:buChar char="o"/>
            </a:pPr>
            <a:r>
              <a:rPr lang="en" dirty="0"/>
              <a:t>Also make sure it's integrated</a:t>
            </a:r>
          </a:p>
          <a:p>
            <a:pPr marL="457200" lvl="0" indent="-419100" rtl="0">
              <a:buClr>
                <a:schemeClr val="dk1"/>
              </a:buClr>
              <a:buSzPct val="166666"/>
              <a:buFont typeface="Arial"/>
              <a:buChar char="•"/>
            </a:pPr>
            <a:r>
              <a:rPr lang="en" dirty="0"/>
              <a:t>Anything unique, put it up front and visible</a:t>
            </a:r>
          </a:p>
          <a:p>
            <a:pPr marL="914400" lvl="1" indent="-381000">
              <a:buClr>
                <a:schemeClr val="dk1"/>
              </a:buClr>
              <a:buSzPct val="80000"/>
              <a:buFont typeface="Courier New"/>
              <a:buChar char="o"/>
            </a:pPr>
            <a:r>
              <a:rPr lang="en" dirty="0"/>
              <a:t>but be realistic (no completely new graduate programs)</a:t>
            </a: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74637"/>
            <a:ext cx="8229600" cy="666000"/>
          </a:xfrm>
          <a:prstGeom prst="rect">
            <a:avLst/>
          </a:prstGeom>
        </p:spPr>
        <p:txBody>
          <a:bodyPr lIns="91425" tIns="91425" rIns="91425" bIns="91425" anchor="b" anchorCtr="0">
            <a:noAutofit/>
          </a:bodyPr>
          <a:lstStyle/>
          <a:p>
            <a:pPr>
              <a:buNone/>
            </a:pPr>
            <a:r>
              <a:rPr lang="en">
                <a:solidFill>
                  <a:srgbClr val="38761D"/>
                </a:solidFill>
              </a:rPr>
              <a:t>Integrated plan, how to write</a:t>
            </a:r>
          </a:p>
        </p:txBody>
      </p:sp>
      <p:sp>
        <p:nvSpPr>
          <p:cNvPr id="154" name="Shape 154"/>
          <p:cNvSpPr txBox="1">
            <a:spLocks noGrp="1"/>
          </p:cNvSpPr>
          <p:nvPr>
            <p:ph type="body" idx="1"/>
          </p:nvPr>
        </p:nvSpPr>
        <p:spPr>
          <a:xfrm>
            <a:off x="457199" y="940637"/>
            <a:ext cx="8229600" cy="52032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sz="2800" dirty="0"/>
              <a:t>Read several plans from other folks</a:t>
            </a:r>
          </a:p>
          <a:p>
            <a:pPr marL="914400" lvl="1" indent="-381000" rtl="0">
              <a:buClr>
                <a:schemeClr val="dk1"/>
              </a:buClr>
              <a:buSzPct val="80000"/>
              <a:buFont typeface="Courier New"/>
              <a:buChar char="o"/>
            </a:pPr>
            <a:r>
              <a:rPr lang="en" dirty="0"/>
              <a:t>We collected some here</a:t>
            </a:r>
          </a:p>
          <a:p>
            <a:pPr marL="1371600" lvl="2" indent="-381000" rtl="0">
              <a:buClr>
                <a:schemeClr val="dk1"/>
              </a:buClr>
              <a:buSzPct val="80000"/>
              <a:buFont typeface="Wingdings"/>
              <a:buChar char="§"/>
            </a:pPr>
            <a:r>
              <a:rPr lang="en" dirty="0"/>
              <a:t>Classes you will develop</a:t>
            </a:r>
          </a:p>
          <a:p>
            <a:pPr marL="1371600" lvl="2" indent="-381000" rtl="0">
              <a:buClr>
                <a:schemeClr val="dk1"/>
              </a:buClr>
              <a:buSzPct val="80000"/>
              <a:buFont typeface="Wingdings"/>
              <a:buChar char="§"/>
            </a:pPr>
            <a:r>
              <a:rPr lang="en" dirty="0"/>
              <a:t>Entice undergrads (REUs, Honors college students)</a:t>
            </a:r>
          </a:p>
          <a:p>
            <a:pPr marL="1371600" lvl="2" indent="-381000" rtl="0">
              <a:buClr>
                <a:schemeClr val="dk1"/>
              </a:buClr>
              <a:buSzPct val="80000"/>
              <a:buFont typeface="Wingdings"/>
              <a:buChar char="§"/>
            </a:pPr>
            <a:r>
              <a:rPr lang="en" dirty="0"/>
              <a:t>Science center projects</a:t>
            </a:r>
          </a:p>
          <a:p>
            <a:pPr marL="457200" lvl="0" indent="-419100" rtl="0">
              <a:buClr>
                <a:schemeClr val="dk1"/>
              </a:buClr>
              <a:buSzPct val="166666"/>
              <a:buFont typeface="Arial"/>
              <a:buChar char="•"/>
            </a:pPr>
            <a:r>
              <a:rPr lang="en" sz="2800" dirty="0"/>
              <a:t>Analyze what you have and see if there's any part that could be taught to pre-college students</a:t>
            </a:r>
          </a:p>
          <a:p>
            <a:pPr marL="914400" lvl="1" indent="-381000" rtl="0">
              <a:buClr>
                <a:schemeClr val="dk1"/>
              </a:buClr>
              <a:buSzPct val="80000"/>
              <a:buFont typeface="Courier New"/>
              <a:buChar char="o"/>
            </a:pPr>
            <a:r>
              <a:rPr lang="en" dirty="0"/>
              <a:t>Talk </a:t>
            </a:r>
            <a:r>
              <a:rPr lang="en" dirty="0" smtClean="0"/>
              <a:t>to</a:t>
            </a:r>
            <a:r>
              <a:rPr lang="en-US" dirty="0" smtClean="0"/>
              <a:t> any outreach people you have</a:t>
            </a:r>
            <a:endParaRPr lang="en" u="sng" dirty="0">
              <a:solidFill>
                <a:schemeClr val="hlink"/>
              </a:solidFill>
              <a:hlinkClick r:id="rId3"/>
            </a:endParaRPr>
          </a:p>
          <a:p>
            <a:pPr marL="457200" lvl="0" indent="-419100" rtl="0">
              <a:buClr>
                <a:schemeClr val="dk1"/>
              </a:buClr>
              <a:buSzPct val="166666"/>
              <a:buFont typeface="Arial"/>
              <a:buChar char="•"/>
            </a:pPr>
            <a:r>
              <a:rPr lang="en" sz="2800" dirty="0"/>
              <a:t>Best to have budget support for anything substantial</a:t>
            </a:r>
          </a:p>
          <a:p>
            <a:pPr marL="457200" lvl="0" indent="-419100">
              <a:buClr>
                <a:schemeClr val="dk1"/>
              </a:buClr>
              <a:buSzPct val="166666"/>
              <a:buFont typeface="Arial"/>
              <a:buChar char="•"/>
            </a:pPr>
            <a:r>
              <a:rPr lang="en" sz="2800" dirty="0"/>
              <a:t>Start now</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7"/>
            <a:ext cx="8229600" cy="728056"/>
          </a:xfrm>
          <a:prstGeom prst="rect">
            <a:avLst/>
          </a:prstGeom>
        </p:spPr>
        <p:txBody>
          <a:bodyPr lIns="91425" tIns="91425" rIns="91425" bIns="91425" anchor="b" anchorCtr="0">
            <a:noAutofit/>
          </a:bodyPr>
          <a:lstStyle/>
          <a:p>
            <a:pPr>
              <a:buNone/>
            </a:pPr>
            <a:r>
              <a:rPr lang="en" dirty="0">
                <a:solidFill>
                  <a:srgbClr val="38761D"/>
                </a:solidFill>
              </a:rPr>
              <a:t>Concrete education plans</a:t>
            </a:r>
          </a:p>
        </p:txBody>
      </p:sp>
      <p:sp>
        <p:nvSpPr>
          <p:cNvPr id="160" name="Shape 160"/>
          <p:cNvSpPr txBox="1">
            <a:spLocks noGrp="1"/>
          </p:cNvSpPr>
          <p:nvPr>
            <p:ph type="body" idx="1"/>
          </p:nvPr>
        </p:nvSpPr>
        <p:spPr>
          <a:xfrm>
            <a:off x="457200" y="1023652"/>
            <a:ext cx="8229600" cy="5569052"/>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Find one unique thing you can do</a:t>
            </a:r>
          </a:p>
          <a:p>
            <a:pPr marL="914400" lvl="1" indent="-381000" rtl="0">
              <a:buClr>
                <a:schemeClr val="dk1"/>
              </a:buClr>
              <a:buSzPct val="80000"/>
              <a:buFont typeface="Courier New"/>
              <a:buChar char="o"/>
            </a:pPr>
            <a:r>
              <a:rPr lang="en" dirty="0"/>
              <a:t>Make an appointment now with </a:t>
            </a:r>
            <a:r>
              <a:rPr lang="en-US" dirty="0" smtClean="0"/>
              <a:t>outreach people</a:t>
            </a:r>
            <a:endParaRPr lang="en" dirty="0"/>
          </a:p>
          <a:p>
            <a:pPr marL="914400" lvl="1" indent="-381000" rtl="0">
              <a:buClr>
                <a:schemeClr val="dk1"/>
              </a:buClr>
              <a:buSzPct val="80000"/>
              <a:buFont typeface="Courier New"/>
              <a:buChar char="o"/>
            </a:pPr>
            <a:r>
              <a:rPr lang="en" dirty="0"/>
              <a:t>Start now - demonstrate initial progress (web site, tutorials, class materials, etc)</a:t>
            </a:r>
          </a:p>
          <a:p>
            <a:pPr marL="457200" lvl="0" indent="-419100" rtl="0">
              <a:buClr>
                <a:schemeClr val="dk1"/>
              </a:buClr>
              <a:buSzPct val="166666"/>
              <a:buFont typeface="Arial"/>
              <a:buChar char="•"/>
            </a:pPr>
            <a:r>
              <a:rPr lang="en" dirty="0"/>
              <a:t>Put that unique thing up front, and make it as specific as possible</a:t>
            </a:r>
          </a:p>
          <a:p>
            <a:pPr marL="457200" lvl="0" indent="-419100" rtl="0">
              <a:buClr>
                <a:schemeClr val="dk1"/>
              </a:buClr>
              <a:buSzPct val="166666"/>
              <a:buFont typeface="Arial"/>
              <a:buChar char="•"/>
            </a:pPr>
            <a:r>
              <a:rPr lang="en" dirty="0"/>
              <a:t>Start with boilerplate for other outreach/education</a:t>
            </a:r>
          </a:p>
          <a:p>
            <a:pPr marL="914400" lvl="1" indent="-381000" rtl="0">
              <a:buClr>
                <a:schemeClr val="dk1"/>
              </a:buClr>
              <a:buSzPct val="80000"/>
              <a:buFont typeface="Courier New"/>
              <a:buChar char="o"/>
            </a:pPr>
            <a:r>
              <a:rPr lang="en" dirty="0"/>
              <a:t>Adapt it to your research area</a:t>
            </a:r>
          </a:p>
          <a:p>
            <a:pPr marL="914400" lvl="1" indent="-381000" rtl="0">
              <a:buClr>
                <a:schemeClr val="dk1"/>
              </a:buClr>
              <a:buSzPct val="80000"/>
              <a:buFont typeface="Courier New"/>
              <a:buChar char="o"/>
            </a:pPr>
            <a:r>
              <a:rPr lang="en" dirty="0"/>
              <a:t>Put it in the budget</a:t>
            </a:r>
          </a:p>
          <a:p>
            <a:pPr marL="914400" lvl="1" indent="-381000">
              <a:buClr>
                <a:schemeClr val="dk1"/>
              </a:buClr>
              <a:buSzPct val="80000"/>
              <a:buFont typeface="Courier New"/>
              <a:buChar char="o"/>
            </a:pPr>
            <a:r>
              <a:rPr lang="en" dirty="0"/>
              <a:t>This should evolve with your research (ie, have a 5 year plan)</a:t>
            </a: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7"/>
            <a:ext cx="8229600" cy="523200"/>
          </a:xfrm>
          <a:prstGeom prst="rect">
            <a:avLst/>
          </a:prstGeom>
        </p:spPr>
        <p:txBody>
          <a:bodyPr lIns="91425" tIns="91425" rIns="91425" bIns="91425" anchor="b" anchorCtr="0">
            <a:noAutofit/>
          </a:bodyPr>
          <a:lstStyle/>
          <a:p>
            <a:pPr>
              <a:buNone/>
            </a:pPr>
            <a:r>
              <a:rPr lang="en"/>
              <a:t>Broader impacts/outreach</a:t>
            </a:r>
          </a:p>
        </p:txBody>
      </p:sp>
      <p:sp>
        <p:nvSpPr>
          <p:cNvPr id="166" name="Shape 166"/>
          <p:cNvSpPr txBox="1">
            <a:spLocks noGrp="1"/>
          </p:cNvSpPr>
          <p:nvPr>
            <p:ph type="body" idx="1"/>
          </p:nvPr>
        </p:nvSpPr>
        <p:spPr>
          <a:xfrm>
            <a:off x="382001" y="797837"/>
            <a:ext cx="8229600" cy="5444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If your research has an end application, establish a relationship with someone in that area NOW</a:t>
            </a:r>
          </a:p>
          <a:p>
            <a:pPr marL="914400" lvl="1" indent="-381000" rtl="0">
              <a:buClr>
                <a:schemeClr val="dk1"/>
              </a:buClr>
              <a:buSzPct val="80000"/>
              <a:buFont typeface="Courier New"/>
              <a:buChar char="o"/>
            </a:pPr>
            <a:r>
              <a:rPr lang="en" dirty="0"/>
              <a:t>"I will use their data" is good, but not great</a:t>
            </a:r>
          </a:p>
          <a:p>
            <a:pPr marL="914400" lvl="1" indent="-381000" rtl="0">
              <a:buClr>
                <a:schemeClr val="dk1"/>
              </a:buClr>
              <a:buSzPct val="80000"/>
              <a:buFont typeface="Courier New"/>
              <a:buChar char="o"/>
            </a:pPr>
            <a:r>
              <a:rPr lang="en" dirty="0"/>
              <a:t>Better if there's an integrated back and forth</a:t>
            </a:r>
          </a:p>
          <a:p>
            <a:pPr marL="1371600" lvl="2" indent="-381000" rtl="0">
              <a:buClr>
                <a:schemeClr val="dk1"/>
              </a:buClr>
              <a:buSzPct val="80000"/>
              <a:buFont typeface="Wingdings"/>
              <a:buChar char="§"/>
            </a:pPr>
            <a:r>
              <a:rPr lang="en" dirty="0"/>
              <a:t>Demonstrate your approach with real data</a:t>
            </a:r>
          </a:p>
          <a:p>
            <a:pPr marL="1371600" lvl="2" indent="-381000" rtl="0">
              <a:buClr>
                <a:schemeClr val="dk1"/>
              </a:buClr>
              <a:buSzPct val="80000"/>
              <a:buFont typeface="Wingdings"/>
              <a:buChar char="§"/>
            </a:pPr>
            <a:r>
              <a:rPr lang="en" dirty="0"/>
              <a:t>Put code/techniques up on a web-site now</a:t>
            </a:r>
          </a:p>
          <a:p>
            <a:pPr marL="914400" lvl="1" indent="-381000" rtl="0">
              <a:buClr>
                <a:schemeClr val="dk1"/>
              </a:buClr>
              <a:buSzPct val="80000"/>
              <a:buFont typeface="Courier New"/>
              <a:buChar char="o"/>
            </a:pPr>
            <a:r>
              <a:rPr lang="en" dirty="0"/>
              <a:t>If you can, share code/techniques</a:t>
            </a:r>
          </a:p>
          <a:p>
            <a:pPr marL="1371600" lvl="2" indent="-381000" rtl="0">
              <a:buClr>
                <a:schemeClr val="dk1"/>
              </a:buClr>
              <a:buSzPct val="80000"/>
              <a:buFont typeface="Wingdings"/>
              <a:buChar char="§"/>
            </a:pPr>
            <a:r>
              <a:rPr lang="en" dirty="0"/>
              <a:t>Have something in the budget to support this</a:t>
            </a:r>
          </a:p>
          <a:p>
            <a:pPr marL="1371600" lvl="2" indent="-381000" rtl="0">
              <a:buClr>
                <a:schemeClr val="dk1"/>
              </a:buClr>
              <a:buSzPct val="80000"/>
              <a:buFont typeface="Wingdings"/>
              <a:buChar char="§"/>
            </a:pPr>
            <a:r>
              <a:rPr lang="en" dirty="0"/>
              <a:t>Tutorials/workshops at conferences</a:t>
            </a:r>
          </a:p>
          <a:p>
            <a:pPr marL="457200" lvl="0" indent="-419100" rtl="0">
              <a:buClr>
                <a:schemeClr val="dk1"/>
              </a:buClr>
              <a:buSzPct val="166666"/>
              <a:buFont typeface="Arial"/>
              <a:buChar char="•"/>
            </a:pPr>
            <a:r>
              <a:rPr lang="en" dirty="0"/>
              <a:t>Boilerplate: Publishing papers, putting data on the web</a:t>
            </a:r>
          </a:p>
          <a:p>
            <a:pPr marL="457200" lvl="0" indent="-419100">
              <a:buClr>
                <a:schemeClr val="dk1"/>
              </a:buClr>
              <a:buSzPct val="166666"/>
              <a:buFont typeface="Arial"/>
              <a:buChar char="•"/>
            </a:pPr>
            <a:r>
              <a:rPr lang="en" dirty="0"/>
              <a:t>Read a few </a:t>
            </a:r>
            <a:r>
              <a:rPr lang="en" u="sng" dirty="0">
                <a:solidFill>
                  <a:schemeClr val="hlink"/>
                </a:solidFill>
                <a:hlinkClick r:id="rId3"/>
              </a:rPr>
              <a:t>Science News</a:t>
            </a:r>
            <a:r>
              <a:rPr lang="en" dirty="0"/>
              <a:t> articles.  </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753123"/>
          </a:xfrm>
          <a:prstGeom prst="rect">
            <a:avLst/>
          </a:prstGeom>
        </p:spPr>
        <p:txBody>
          <a:bodyPr lIns="91425" tIns="91425" rIns="91425" bIns="91425" anchor="b" anchorCtr="0">
            <a:noAutofit/>
          </a:bodyPr>
          <a:lstStyle/>
          <a:p>
            <a:pPr>
              <a:buNone/>
            </a:pPr>
            <a:r>
              <a:rPr lang="en" sz="3200" dirty="0"/>
              <a:t>What makes a successful proposal?</a:t>
            </a:r>
          </a:p>
        </p:txBody>
      </p:sp>
      <p:sp>
        <p:nvSpPr>
          <p:cNvPr id="38" name="Shape 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A really solid, detailed, novel research idea and plan</a:t>
            </a:r>
          </a:p>
          <a:p>
            <a:pPr marL="914400" lvl="1" indent="-381000" rtl="0">
              <a:buClr>
                <a:schemeClr val="dk1"/>
              </a:buClr>
              <a:buSzPct val="80000"/>
              <a:buFont typeface="Courier New"/>
              <a:buChar char="o"/>
            </a:pPr>
            <a:r>
              <a:rPr lang="en" i="1"/>
              <a:t>Without this, all the rest doesn't matter</a:t>
            </a:r>
          </a:p>
          <a:p>
            <a:pPr marL="457200" lvl="0" indent="-419100" rtl="0">
              <a:buClr>
                <a:schemeClr val="dk1"/>
              </a:buClr>
              <a:buSzPct val="166666"/>
              <a:buFont typeface="Arial"/>
              <a:buChar char="•"/>
            </a:pPr>
            <a:r>
              <a:rPr lang="en"/>
              <a:t>Dotting the i's and crossing the t's</a:t>
            </a:r>
          </a:p>
          <a:p>
            <a:pPr marL="914400" lvl="1" indent="-381000" rtl="0">
              <a:buClr>
                <a:schemeClr val="dk1"/>
              </a:buClr>
              <a:buSzPct val="80000"/>
              <a:buFont typeface="Courier New"/>
              <a:buChar char="o"/>
            </a:pPr>
            <a:r>
              <a:rPr lang="en" i="1"/>
              <a:t>Don't give them procedural reasons to reject your proposal</a:t>
            </a:r>
          </a:p>
          <a:p>
            <a:pPr marL="1371600" lvl="2" indent="-381000" rtl="0">
              <a:buClr>
                <a:schemeClr val="dk1"/>
              </a:buClr>
              <a:buSzPct val="80000"/>
              <a:buFont typeface="Wingdings"/>
              <a:buChar char="§"/>
            </a:pPr>
            <a:r>
              <a:rPr lang="en" i="1"/>
              <a:t>Don't annoy the reviewers: check your spelling and grammar, and stick to 12pt text</a:t>
            </a:r>
          </a:p>
          <a:p>
            <a:pPr marL="914400" lvl="1" indent="-381000">
              <a:buClr>
                <a:schemeClr val="dk1"/>
              </a:buClr>
              <a:buSzPct val="80000"/>
              <a:buFont typeface="Courier New"/>
              <a:buChar char="o"/>
            </a:pPr>
            <a:r>
              <a:rPr lang="en" i="1"/>
              <a:t>Don't have them miss the strong points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What does not make a good research plan?</a:t>
            </a:r>
          </a:p>
        </p:txBody>
      </p:sp>
      <p:sp>
        <p:nvSpPr>
          <p:cNvPr id="45" name="Shape 45"/>
          <p:cNvSpPr txBox="1">
            <a:spLocks noGrp="1"/>
          </p:cNvSpPr>
          <p:nvPr>
            <p:ph type="body" idx="1"/>
          </p:nvPr>
        </p:nvSpPr>
        <p:spPr>
          <a:xfrm>
            <a:off x="457199" y="1322500"/>
            <a:ext cx="8229600" cy="52754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sz="2400" dirty="0"/>
              <a:t>A straightforward extension of your PhD work (too narrow)</a:t>
            </a:r>
          </a:p>
          <a:p>
            <a:pPr marL="457200" lvl="0" indent="-419100" rtl="0">
              <a:buClr>
                <a:schemeClr val="dk1"/>
              </a:buClr>
              <a:buSzPct val="166666"/>
              <a:buFont typeface="Arial"/>
              <a:buChar char="•"/>
            </a:pPr>
            <a:r>
              <a:rPr lang="en" sz="2400" dirty="0"/>
              <a:t>Going into a completely new area without doing some preliminary work to demonstrate the feasibility</a:t>
            </a:r>
          </a:p>
          <a:p>
            <a:pPr marL="457200" lvl="0" indent="-419100" rtl="0">
              <a:buClr>
                <a:schemeClr val="dk1"/>
              </a:buClr>
              <a:buSzPct val="166666"/>
              <a:buFont typeface="Arial"/>
              <a:buChar char="•"/>
            </a:pPr>
            <a:r>
              <a:rPr lang="en" sz="2400" dirty="0"/>
              <a:t>A proposal crammed full of technical explanations and equations</a:t>
            </a:r>
          </a:p>
          <a:p>
            <a:pPr marL="457200" lvl="0" indent="-419100" rtl="0">
              <a:buClr>
                <a:schemeClr val="dk1"/>
              </a:buClr>
              <a:buSzPct val="166666"/>
              <a:buFont typeface="Arial"/>
              <a:buChar char="•"/>
            </a:pPr>
            <a:r>
              <a:rPr lang="en" sz="2400" dirty="0"/>
              <a:t>Not fully understanding/researching the new area(s) you're writing in</a:t>
            </a:r>
          </a:p>
          <a:p>
            <a:pPr marL="457200" lvl="0" indent="-419100" rtl="0">
              <a:buClr>
                <a:schemeClr val="dk1"/>
              </a:buClr>
              <a:buSzPct val="166666"/>
              <a:buFont typeface="Arial"/>
              <a:buChar char="•"/>
            </a:pPr>
            <a:r>
              <a:rPr lang="en" sz="2400" dirty="0"/>
              <a:t>Claiming to solve all the long-standing problems in your area without providing details (too broad)</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96312"/>
            <a:ext cx="8229600" cy="704099"/>
          </a:xfrm>
          <a:prstGeom prst="rect">
            <a:avLst/>
          </a:prstGeom>
        </p:spPr>
        <p:txBody>
          <a:bodyPr lIns="91425" tIns="91425" rIns="91425" bIns="91425" anchor="b" anchorCtr="0">
            <a:noAutofit/>
          </a:bodyPr>
          <a:lstStyle/>
          <a:p>
            <a:pPr>
              <a:buNone/>
            </a:pPr>
            <a:r>
              <a:rPr lang="en"/>
              <a:t>What makes a good research plan?</a:t>
            </a:r>
          </a:p>
        </p:txBody>
      </p:sp>
      <p:sp>
        <p:nvSpPr>
          <p:cNvPr id="51" name="Shape 51"/>
          <p:cNvSpPr txBox="1">
            <a:spLocks noGrp="1"/>
          </p:cNvSpPr>
          <p:nvPr>
            <p:ph type="body" idx="1"/>
          </p:nvPr>
        </p:nvSpPr>
        <p:spPr>
          <a:xfrm>
            <a:off x="457200" y="1123500"/>
            <a:ext cx="8229600" cy="53523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sz="2000" dirty="0"/>
              <a:t>Talk it through</a:t>
            </a:r>
          </a:p>
          <a:p>
            <a:pPr marL="914400" lvl="1" indent="-381000" rtl="0">
              <a:buClr>
                <a:schemeClr val="dk1"/>
              </a:buClr>
              <a:buSzPct val="80000"/>
              <a:buFont typeface="Courier New"/>
              <a:buChar char="o"/>
            </a:pPr>
            <a:r>
              <a:rPr lang="en" sz="2000" dirty="0"/>
              <a:t>Advisor, senior people in your field </a:t>
            </a:r>
          </a:p>
          <a:p>
            <a:pPr marL="914400" lvl="1" indent="-381000" rtl="0">
              <a:buClr>
                <a:schemeClr val="dk1"/>
              </a:buClr>
              <a:buSzPct val="80000"/>
              <a:buFont typeface="Courier New"/>
              <a:buChar char="o"/>
            </a:pPr>
            <a:r>
              <a:rPr lang="en" sz="2000" dirty="0"/>
              <a:t>People in related fields</a:t>
            </a:r>
          </a:p>
          <a:p>
            <a:pPr marL="1371600" lvl="2" indent="-381000" rtl="0">
              <a:buClr>
                <a:schemeClr val="dk1"/>
              </a:buClr>
              <a:buSzPct val="80000"/>
              <a:buFont typeface="Wingdings"/>
              <a:buChar char="§"/>
            </a:pPr>
            <a:r>
              <a:rPr lang="en" sz="2000" dirty="0"/>
              <a:t>Make sure it comes across to a general audience</a:t>
            </a:r>
          </a:p>
          <a:p>
            <a:pPr marL="457200" lvl="0" indent="-419100" rtl="0">
              <a:buClr>
                <a:schemeClr val="dk1"/>
              </a:buClr>
              <a:buSzPct val="166666"/>
              <a:buFont typeface="Arial"/>
              <a:buChar char="•"/>
            </a:pPr>
            <a:r>
              <a:rPr lang="en" sz="2000" dirty="0"/>
              <a:t>Think sideways - ask experts in other areas</a:t>
            </a:r>
          </a:p>
          <a:p>
            <a:pPr marL="914400" lvl="1" indent="-381000" rtl="0">
              <a:buClr>
                <a:schemeClr val="dk1"/>
              </a:buClr>
              <a:buSzPct val="80000"/>
              <a:buFont typeface="Courier New"/>
              <a:buChar char="o"/>
            </a:pPr>
            <a:r>
              <a:rPr lang="en" sz="2000" dirty="0"/>
              <a:t>Could there be an interaction component? </a:t>
            </a:r>
          </a:p>
          <a:p>
            <a:pPr marL="914400" lvl="1" indent="-381000" rtl="0">
              <a:buClr>
                <a:schemeClr val="dk1"/>
              </a:buClr>
              <a:buSzPct val="80000"/>
              <a:buFont typeface="Courier New"/>
              <a:buChar char="o"/>
            </a:pPr>
            <a:r>
              <a:rPr lang="en" sz="2000" dirty="0"/>
              <a:t>Novel problem/design framework?</a:t>
            </a:r>
          </a:p>
          <a:p>
            <a:pPr marL="1371600" lvl="2" indent="-381000" rtl="0">
              <a:buClr>
                <a:schemeClr val="dk1"/>
              </a:buClr>
              <a:buSzPct val="80000"/>
              <a:buFont typeface="Wingdings"/>
              <a:buChar char="§"/>
            </a:pPr>
            <a:r>
              <a:rPr lang="en" sz="2000" dirty="0"/>
              <a:t>EG Industrial design + molecular construction</a:t>
            </a:r>
          </a:p>
          <a:p>
            <a:pPr marL="914400" lvl="1" indent="-381000" rtl="0">
              <a:buClr>
                <a:schemeClr val="dk1"/>
              </a:buClr>
              <a:buSzPct val="80000"/>
              <a:buFont typeface="Courier New"/>
              <a:buChar char="o"/>
            </a:pPr>
            <a:r>
              <a:rPr lang="en" sz="2000" dirty="0"/>
              <a:t>Optimization? Machine learning? Statistics?</a:t>
            </a:r>
          </a:p>
          <a:p>
            <a:pPr marL="914400" lvl="1" indent="-381000" rtl="0">
              <a:buClr>
                <a:schemeClr val="dk1"/>
              </a:buClr>
              <a:buSzPct val="80000"/>
              <a:buFont typeface="Courier New"/>
              <a:buChar char="o"/>
            </a:pPr>
            <a:r>
              <a:rPr lang="en" sz="2000" dirty="0"/>
              <a:t>Merging two aspects that aren't usually combined?</a:t>
            </a:r>
          </a:p>
          <a:p>
            <a:pPr marL="1371600" lvl="2" indent="-381000" rtl="0">
              <a:buClr>
                <a:schemeClr val="dk1"/>
              </a:buClr>
              <a:buSzPct val="80000"/>
              <a:buFont typeface="Wingdings"/>
              <a:buChar char="§"/>
            </a:pPr>
            <a:r>
              <a:rPr lang="en" sz="2000" dirty="0"/>
              <a:t>EG, geometry of the heart w/electrical potential</a:t>
            </a:r>
          </a:p>
          <a:p>
            <a:pPr marL="914400" lvl="1" indent="-381000" rtl="0">
              <a:buClr>
                <a:schemeClr val="dk1"/>
              </a:buClr>
              <a:buSzPct val="80000"/>
              <a:buFont typeface="Courier New"/>
              <a:buChar char="o"/>
            </a:pPr>
            <a:r>
              <a:rPr lang="en" sz="2000" dirty="0"/>
              <a:t>Novel data sets?</a:t>
            </a:r>
          </a:p>
          <a:p>
            <a:pPr marL="457200" lvl="0" indent="-419100" rtl="0">
              <a:buClr>
                <a:schemeClr val="dk1"/>
              </a:buClr>
              <a:buSzPct val="166666"/>
              <a:buFont typeface="Arial"/>
              <a:buChar char="•"/>
            </a:pPr>
            <a:r>
              <a:rPr lang="en" sz="2000" dirty="0"/>
              <a:t>Do your homework</a:t>
            </a:r>
          </a:p>
          <a:p>
            <a:pPr marL="914400" lvl="1" indent="-381000" rtl="0">
              <a:buClr>
                <a:schemeClr val="dk1"/>
              </a:buClr>
              <a:buSzPct val="80000"/>
              <a:buFont typeface="Courier New"/>
              <a:buChar char="o"/>
            </a:pPr>
            <a:r>
              <a:rPr lang="en" sz="2000" dirty="0"/>
              <a:t>Know your panelists, and what they know</a:t>
            </a:r>
          </a:p>
          <a:p>
            <a:endParaRPr lang="en" sz="2000" dirty="0"/>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74637"/>
            <a:ext cx="8391226" cy="611075"/>
          </a:xfrm>
          <a:prstGeom prst="rect">
            <a:avLst/>
          </a:prstGeom>
        </p:spPr>
        <p:txBody>
          <a:bodyPr lIns="91425" tIns="91425" rIns="91425" bIns="91425" anchor="b" anchorCtr="0">
            <a:noAutofit/>
          </a:bodyPr>
          <a:lstStyle/>
          <a:p>
            <a:pPr>
              <a:buNone/>
            </a:pPr>
            <a:r>
              <a:rPr lang="en" dirty="0"/>
              <a:t>What makes a good </a:t>
            </a:r>
            <a:r>
              <a:rPr lang="en" dirty="0" smtClean="0"/>
              <a:t>research</a:t>
            </a:r>
            <a:r>
              <a:rPr lang="en-US" dirty="0" smtClean="0"/>
              <a:t> </a:t>
            </a:r>
            <a:r>
              <a:rPr lang="en" dirty="0" smtClean="0"/>
              <a:t>topic</a:t>
            </a:r>
            <a:r>
              <a:rPr lang="en" dirty="0"/>
              <a:t>?</a:t>
            </a:r>
          </a:p>
        </p:txBody>
      </p:sp>
      <p:sp>
        <p:nvSpPr>
          <p:cNvPr id="57" name="Shape 57"/>
          <p:cNvSpPr txBox="1">
            <a:spLocks noGrp="1"/>
          </p:cNvSpPr>
          <p:nvPr>
            <p:ph type="body" idx="1"/>
          </p:nvPr>
        </p:nvSpPr>
        <p:spPr>
          <a:xfrm>
            <a:off x="457200" y="1015296"/>
            <a:ext cx="8229600" cy="5452072"/>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Focused topic in your area tackling a long standing problem</a:t>
            </a:r>
          </a:p>
          <a:p>
            <a:pPr marL="914400" lvl="1" indent="-381000" rtl="0">
              <a:buClr>
                <a:schemeClr val="dk1"/>
              </a:buClr>
              <a:buSzPct val="80000"/>
              <a:buFont typeface="Courier New"/>
              <a:buChar char="o"/>
            </a:pPr>
            <a:r>
              <a:rPr lang="en" dirty="0"/>
              <a:t>You'd better be THE BEST person in your area</a:t>
            </a:r>
          </a:p>
          <a:p>
            <a:pPr marL="914400" lvl="1" indent="-381000" rtl="0">
              <a:buClr>
                <a:schemeClr val="dk1"/>
              </a:buClr>
              <a:buSzPct val="80000"/>
              <a:buFont typeface="Courier New"/>
              <a:buChar char="o"/>
            </a:pPr>
            <a:r>
              <a:rPr lang="en" dirty="0"/>
              <a:t>Focused, detailed solutions and why they'll work</a:t>
            </a:r>
          </a:p>
          <a:p>
            <a:pPr marL="457200" lvl="0" indent="-419100" rtl="0">
              <a:buClr>
                <a:schemeClr val="dk1"/>
              </a:buClr>
              <a:buSzPct val="166666"/>
              <a:buFont typeface="Arial"/>
              <a:buChar char="•"/>
            </a:pPr>
            <a:r>
              <a:rPr lang="en" dirty="0"/>
              <a:t>Novel combination of approaches</a:t>
            </a:r>
          </a:p>
          <a:p>
            <a:pPr marL="914400" lvl="1" indent="-381000" rtl="0">
              <a:buClr>
                <a:schemeClr val="dk1"/>
              </a:buClr>
              <a:buSzPct val="80000"/>
              <a:buFont typeface="Courier New"/>
              <a:buChar char="o"/>
            </a:pPr>
            <a:r>
              <a:rPr lang="en" dirty="0"/>
              <a:t>More than what any bright person would come up with after thinking about it for 5 minutes</a:t>
            </a:r>
          </a:p>
          <a:p>
            <a:pPr marL="1371600" lvl="2" indent="-381000" rtl="0">
              <a:buClr>
                <a:schemeClr val="dk1"/>
              </a:buClr>
              <a:buSzPct val="80000"/>
              <a:buFont typeface="Wingdings"/>
              <a:buChar char="§"/>
            </a:pPr>
            <a:r>
              <a:rPr lang="en" dirty="0"/>
              <a:t>Demonstrate knowledgeable in all areas</a:t>
            </a:r>
          </a:p>
          <a:p>
            <a:pPr marL="914400" lvl="1" indent="-381000" rtl="0">
              <a:buClr>
                <a:schemeClr val="dk1"/>
              </a:buClr>
              <a:buSzPct val="80000"/>
              <a:buFont typeface="Courier New"/>
              <a:buChar char="o"/>
            </a:pPr>
            <a:r>
              <a:rPr lang="en" dirty="0"/>
              <a:t>Compelling argument about why combining approaches will yield better results</a:t>
            </a:r>
          </a:p>
          <a:p>
            <a:pPr marL="457200" lvl="0" indent="-419100" rtl="0">
              <a:buClr>
                <a:schemeClr val="dk1"/>
              </a:buClr>
              <a:buSzPct val="166666"/>
              <a:buFont typeface="Arial"/>
              <a:buChar char="•"/>
            </a:pPr>
            <a:r>
              <a:rPr lang="en" dirty="0"/>
              <a:t>Novel problem statement</a:t>
            </a:r>
          </a:p>
          <a:p>
            <a:pPr marL="914400" lvl="1" indent="-381000">
              <a:buClr>
                <a:schemeClr val="dk1"/>
              </a:buClr>
              <a:buSzPct val="80000"/>
              <a:buFont typeface="Courier New"/>
              <a:buChar char="o"/>
            </a:pPr>
            <a:r>
              <a:rPr lang="en" dirty="0"/>
              <a:t>Can be gold - but hard to state compellingly</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590399"/>
          </a:xfrm>
          <a:prstGeom prst="rect">
            <a:avLst/>
          </a:prstGeom>
        </p:spPr>
        <p:txBody>
          <a:bodyPr lIns="91425" tIns="91425" rIns="91425" bIns="91425" anchor="b" anchorCtr="0">
            <a:noAutofit/>
          </a:bodyPr>
          <a:lstStyle/>
          <a:p>
            <a:pPr>
              <a:buNone/>
            </a:pPr>
            <a:r>
              <a:rPr lang="en"/>
              <a:t>Writing it up (know your audience)</a:t>
            </a:r>
          </a:p>
        </p:txBody>
      </p:sp>
      <p:sp>
        <p:nvSpPr>
          <p:cNvPr id="63" name="Shape 63"/>
          <p:cNvSpPr txBox="1">
            <a:spLocks noGrp="1"/>
          </p:cNvSpPr>
          <p:nvPr>
            <p:ph type="body" idx="1"/>
          </p:nvPr>
        </p:nvSpPr>
        <p:spPr>
          <a:xfrm>
            <a:off x="457200" y="865037"/>
            <a:ext cx="8229600" cy="58884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sz="2400" dirty="0"/>
              <a:t>Experts: Have to convince them you know what you're talking about. Doubly important if you're branching out to a new area</a:t>
            </a:r>
          </a:p>
          <a:p>
            <a:pPr marL="914400" lvl="1" indent="-381000" rtl="0">
              <a:buClr>
                <a:schemeClr val="dk1"/>
              </a:buClr>
              <a:buSzPct val="80000"/>
              <a:buFont typeface="Courier New"/>
              <a:buChar char="o"/>
            </a:pPr>
            <a:r>
              <a:rPr lang="en" dirty="0">
                <a:solidFill>
                  <a:srgbClr val="0000FF"/>
                </a:solidFill>
              </a:rPr>
              <a:t>Page or two of stuff in research plan that no one else would understand...</a:t>
            </a:r>
          </a:p>
          <a:p>
            <a:pPr marL="457200" lvl="0" indent="-419100" rtl="0">
              <a:buClr>
                <a:schemeClr val="dk1"/>
              </a:buClr>
              <a:buSzPct val="166666"/>
              <a:buFont typeface="Arial"/>
              <a:buChar char="•"/>
            </a:pPr>
            <a:r>
              <a:rPr lang="en" sz="2800" dirty="0"/>
              <a:t>Non-experts: </a:t>
            </a:r>
          </a:p>
          <a:p>
            <a:pPr marL="914400" lvl="1" indent="-381000" rtl="0">
              <a:buClr>
                <a:schemeClr val="dk1"/>
              </a:buClr>
              <a:buSzPct val="80000"/>
              <a:buFont typeface="Courier New"/>
              <a:buChar char="o"/>
            </a:pPr>
            <a:r>
              <a:rPr lang="en" dirty="0"/>
              <a:t>Why is your problem important?</a:t>
            </a:r>
          </a:p>
          <a:p>
            <a:pPr marL="914400" lvl="1" indent="-381000" rtl="0">
              <a:buClr>
                <a:schemeClr val="dk1"/>
              </a:buClr>
              <a:buSzPct val="80000"/>
              <a:buFont typeface="Courier New"/>
              <a:buChar char="o"/>
            </a:pPr>
            <a:r>
              <a:rPr lang="en" dirty="0"/>
              <a:t>Why is it hard?</a:t>
            </a:r>
          </a:p>
          <a:p>
            <a:pPr marL="914400" lvl="1" indent="-381000" rtl="0">
              <a:buClr>
                <a:schemeClr val="dk1"/>
              </a:buClr>
              <a:buSzPct val="80000"/>
              <a:buFont typeface="Courier New"/>
              <a:buChar char="o"/>
            </a:pPr>
            <a:r>
              <a:rPr lang="en" dirty="0"/>
              <a:t>Why is your solution/approach good?</a:t>
            </a:r>
          </a:p>
          <a:p>
            <a:pPr marL="914400" lvl="1" indent="-381000" rtl="0">
              <a:buClr>
                <a:schemeClr val="dk1"/>
              </a:buClr>
              <a:buSzPct val="80000"/>
              <a:buFont typeface="Courier New"/>
              <a:buChar char="o"/>
            </a:pPr>
            <a:r>
              <a:rPr lang="en" dirty="0">
                <a:solidFill>
                  <a:srgbClr val="0000FF"/>
                </a:solidFill>
              </a:rPr>
              <a:t>Summary/intro</a:t>
            </a:r>
          </a:p>
          <a:p>
            <a:pPr marL="1371600" lvl="2" indent="-381000" rtl="0">
              <a:buClr>
                <a:schemeClr val="dk1"/>
              </a:buClr>
              <a:buSzPct val="80000"/>
              <a:buFont typeface="Wingdings"/>
              <a:buChar char="§"/>
            </a:pPr>
            <a:r>
              <a:rPr lang="en" sz="2000" dirty="0">
                <a:solidFill>
                  <a:srgbClr val="000000"/>
                </a:solidFill>
              </a:rPr>
              <a:t>Position your problem in the grand scheme of things</a:t>
            </a:r>
          </a:p>
          <a:p>
            <a:pPr marL="1371600" lvl="2" indent="-381000" rtl="0">
              <a:buClr>
                <a:schemeClr val="dk1"/>
              </a:buClr>
              <a:buSzPct val="80000"/>
              <a:buFont typeface="Wingdings"/>
              <a:buChar char="§"/>
            </a:pPr>
            <a:r>
              <a:rPr lang="en" sz="2000" dirty="0">
                <a:solidFill>
                  <a:srgbClr val="000000"/>
                </a:solidFill>
              </a:rPr>
              <a:t>Be specific about what you're tackling</a:t>
            </a:r>
          </a:p>
          <a:p>
            <a:pPr marL="1371600" lvl="2" indent="-381000" rtl="0">
              <a:buClr>
                <a:schemeClr val="dk1"/>
              </a:buClr>
              <a:buSzPct val="80000"/>
              <a:buFont typeface="Wingdings"/>
              <a:buChar char="§"/>
            </a:pPr>
            <a:r>
              <a:rPr lang="en" sz="2000" dirty="0">
                <a:solidFill>
                  <a:srgbClr val="000000"/>
                </a:solidFill>
              </a:rPr>
              <a:t>Don't make claims you can't back up</a:t>
            </a:r>
          </a:p>
          <a:p>
            <a:pPr marL="1828800" lvl="3" indent="-342900">
              <a:buClr>
                <a:schemeClr val="dk1"/>
              </a:buClr>
              <a:buSzPct val="99999"/>
              <a:buFont typeface="Arial"/>
              <a:buChar char="•"/>
            </a:pPr>
            <a:r>
              <a:rPr lang="en" dirty="0">
                <a:solidFill>
                  <a:srgbClr val="000000"/>
                </a:solidFill>
              </a:rPr>
              <a:t>Anything you claim has to have supporting evidence in research plan</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644498"/>
          </a:xfrm>
          <a:prstGeom prst="rect">
            <a:avLst/>
          </a:prstGeom>
        </p:spPr>
        <p:txBody>
          <a:bodyPr lIns="91425" tIns="91425" rIns="91425" bIns="91425" anchor="b" anchorCtr="0">
            <a:noAutofit/>
          </a:bodyPr>
          <a:lstStyle/>
          <a:p>
            <a:pPr>
              <a:buNone/>
            </a:pPr>
            <a:r>
              <a:rPr lang="en" dirty="0"/>
              <a:t>Writing it up</a:t>
            </a:r>
          </a:p>
        </p:txBody>
      </p:sp>
      <p:sp>
        <p:nvSpPr>
          <p:cNvPr id="69" name="Shape 69"/>
          <p:cNvSpPr txBox="1">
            <a:spLocks noGrp="1"/>
          </p:cNvSpPr>
          <p:nvPr>
            <p:ph type="body" idx="1"/>
          </p:nvPr>
        </p:nvSpPr>
        <p:spPr>
          <a:xfrm>
            <a:off x="457200" y="956806"/>
            <a:ext cx="8229600" cy="5794658"/>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Make it legible</a:t>
            </a:r>
          </a:p>
          <a:p>
            <a:pPr marL="914400" lvl="1" indent="-381000" rtl="0">
              <a:buClr>
                <a:schemeClr val="dk1"/>
              </a:buClr>
              <a:buSzPct val="80000"/>
              <a:buFont typeface="Courier New"/>
              <a:buChar char="o"/>
            </a:pPr>
            <a:r>
              <a:rPr lang="en" dirty="0"/>
              <a:t>reviewers will have read 10 proposals before getting to yours</a:t>
            </a:r>
          </a:p>
          <a:p>
            <a:pPr marL="914400" lvl="1" indent="-381000" rtl="0">
              <a:buClr>
                <a:schemeClr val="dk1"/>
              </a:buClr>
              <a:buSzPct val="80000"/>
              <a:buFont typeface="Courier New"/>
              <a:buChar char="o"/>
            </a:pPr>
            <a:r>
              <a:rPr lang="en" dirty="0"/>
              <a:t>12 pt font, no formatting shennanigans</a:t>
            </a:r>
          </a:p>
          <a:p>
            <a:pPr marL="914400" lvl="1" indent="-381000" rtl="0">
              <a:buClr>
                <a:schemeClr val="dk1"/>
              </a:buClr>
              <a:buSzPct val="80000"/>
              <a:buFont typeface="Courier New"/>
              <a:buChar char="o"/>
            </a:pPr>
            <a:r>
              <a:rPr lang="en" dirty="0"/>
              <a:t>spelling and grammar</a:t>
            </a:r>
          </a:p>
          <a:p>
            <a:pPr marL="914400" lvl="1" indent="-381000" rtl="0">
              <a:buClr>
                <a:schemeClr val="dk1"/>
              </a:buClr>
              <a:buSzPct val="80000"/>
              <a:buFont typeface="Courier New"/>
              <a:buChar char="o"/>
            </a:pPr>
            <a:r>
              <a:rPr lang="en" dirty="0"/>
              <a:t>Label all graphs, figures, tables, captions so they can be read/understood w/o looking at the text</a:t>
            </a:r>
          </a:p>
          <a:p>
            <a:pPr marL="1371600" lvl="2" indent="-381000" rtl="0">
              <a:buClr>
                <a:schemeClr val="dk1"/>
              </a:buClr>
              <a:buSzPct val="80000"/>
              <a:buFont typeface="Wingdings"/>
              <a:buChar char="§"/>
            </a:pPr>
            <a:r>
              <a:rPr lang="en" dirty="0"/>
              <a:t>Big text in figures</a:t>
            </a:r>
          </a:p>
          <a:p>
            <a:pPr marL="457200" lvl="0" indent="-419100" rtl="0">
              <a:buClr>
                <a:schemeClr val="dk1"/>
              </a:buClr>
              <a:buSzPct val="166666"/>
              <a:buFont typeface="Arial"/>
              <a:buChar char="•"/>
            </a:pPr>
            <a:r>
              <a:rPr lang="en" dirty="0"/>
              <a:t>Do not eliminate white space to gain half a page (indents, line spacing)</a:t>
            </a:r>
          </a:p>
          <a:p>
            <a:pPr marL="914400" lvl="1" indent="-381000" rtl="0">
              <a:buClr>
                <a:schemeClr val="dk1"/>
              </a:buClr>
              <a:buSzPct val="80000"/>
              <a:buFont typeface="Courier New"/>
              <a:buChar char="o"/>
            </a:pPr>
            <a:r>
              <a:rPr lang="en" dirty="0"/>
              <a:t>Bulleted lists are a good thing</a:t>
            </a:r>
          </a:p>
          <a:p>
            <a:pPr marL="914400" lvl="1" indent="-381000" rtl="0">
              <a:buClr>
                <a:schemeClr val="dk1"/>
              </a:buClr>
              <a:buSzPct val="80000"/>
              <a:buFont typeface="Courier New"/>
              <a:buChar char="o"/>
            </a:pPr>
            <a:r>
              <a:rPr lang="en" dirty="0"/>
              <a:t>Bold the start of subsections</a:t>
            </a:r>
          </a:p>
          <a:p>
            <a:pPr marL="457200" lvl="0" indent="-419100" rtl="0">
              <a:buClr>
                <a:schemeClr val="dk1"/>
              </a:buClr>
              <a:buSzPct val="166666"/>
              <a:buFont typeface="Arial"/>
              <a:buChar char="•"/>
            </a:pPr>
            <a:r>
              <a:rPr lang="en" dirty="0"/>
              <a:t>Label sections clearly so they're easy to find</a:t>
            </a:r>
          </a:p>
          <a:p>
            <a:endParaRPr lang="en" dirty="0"/>
          </a:p>
          <a:p>
            <a:endParaRPr lang="en" dirty="0"/>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solidFill>
                  <a:srgbClr val="38761D"/>
                </a:solidFill>
              </a:rPr>
              <a:t>Concrete actions you should take (planning):</a:t>
            </a:r>
          </a:p>
        </p:txBody>
      </p:sp>
      <p:sp>
        <p:nvSpPr>
          <p:cNvPr id="75" name="Shape 75"/>
          <p:cNvSpPr txBox="1">
            <a:spLocks noGrp="1"/>
          </p:cNvSpPr>
          <p:nvPr>
            <p:ph type="body" idx="1"/>
          </p:nvPr>
        </p:nvSpPr>
        <p:spPr>
          <a:xfrm>
            <a:off x="457199" y="147125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Identify 3-4 people and schedule a 1 hour discussion with them</a:t>
            </a:r>
          </a:p>
          <a:p>
            <a:pPr marL="914400" lvl="1" indent="-381000" rtl="0">
              <a:buClr>
                <a:schemeClr val="dk1"/>
              </a:buClr>
              <a:buSzPct val="80000"/>
              <a:buFont typeface="Courier New"/>
              <a:buChar char="o"/>
            </a:pPr>
            <a:r>
              <a:rPr lang="en" dirty="0"/>
              <a:t>One senior person in your area (will your idea fly in your area?)</a:t>
            </a:r>
          </a:p>
          <a:p>
            <a:pPr marL="1371600" lvl="2" indent="-381000" rtl="0">
              <a:buClr>
                <a:schemeClr val="dk1"/>
              </a:buClr>
              <a:buSzPct val="80000"/>
              <a:buFont typeface="Wingdings"/>
              <a:buChar char="§"/>
            </a:pPr>
            <a:r>
              <a:rPr lang="en" dirty="0"/>
              <a:t>Go outside </a:t>
            </a:r>
            <a:r>
              <a:rPr lang="en-US" dirty="0" smtClean="0"/>
              <a:t>your institution</a:t>
            </a:r>
            <a:r>
              <a:rPr lang="en" dirty="0" smtClean="0"/>
              <a:t> </a:t>
            </a:r>
            <a:r>
              <a:rPr lang="en" dirty="0"/>
              <a:t>if you have to</a:t>
            </a:r>
          </a:p>
          <a:p>
            <a:pPr marL="914400" lvl="1" indent="-381000" rtl="0">
              <a:buClr>
                <a:schemeClr val="dk1"/>
              </a:buClr>
              <a:buSzPct val="80000"/>
              <a:buFont typeface="Courier New"/>
              <a:buChar char="o"/>
            </a:pPr>
            <a:r>
              <a:rPr lang="en" dirty="0"/>
              <a:t>One senior person in a related area (make sure your idea isn't too narrow)</a:t>
            </a:r>
          </a:p>
          <a:p>
            <a:pPr marL="914400" lvl="1" indent="-381000" rtl="0">
              <a:buClr>
                <a:schemeClr val="dk1"/>
              </a:buClr>
              <a:buSzPct val="80000"/>
              <a:buFont typeface="Courier New"/>
              <a:buChar char="o"/>
            </a:pPr>
            <a:r>
              <a:rPr lang="en" dirty="0"/>
              <a:t>One or more people in areas that would strengthen your proposal/be a novel direction to go in</a:t>
            </a:r>
          </a:p>
          <a:p>
            <a:pPr marL="1371600" lvl="2" indent="-381000">
              <a:buClr>
                <a:schemeClr val="dk1"/>
              </a:buClr>
              <a:buSzPct val="80000"/>
              <a:buFont typeface="Wingdings"/>
              <a:buChar char="§"/>
            </a:pPr>
            <a:r>
              <a:rPr lang="en" dirty="0"/>
              <a:t>eg, optimization, materials, visualization, studies, application areas</a:t>
            </a:r>
          </a:p>
        </p:txBody>
      </p:sp>
      <p:sp>
        <p:nvSpPr>
          <p:cNvPr id="76" name="Shape 76"/>
          <p:cNvSpPr txBox="1"/>
          <p:nvPr/>
        </p:nvSpPr>
        <p:spPr>
          <a:xfrm>
            <a:off x="2292614" y="6088250"/>
            <a:ext cx="6113699" cy="701399"/>
          </a:xfrm>
          <a:prstGeom prst="rect">
            <a:avLst/>
          </a:prstGeom>
          <a:noFill/>
        </p:spPr>
        <p:txBody>
          <a:bodyPr lIns="91425" tIns="91425" rIns="91425" bIns="91425" anchor="t" anchorCtr="0">
            <a:noAutofit/>
          </a:bodyPr>
          <a:lstStyle/>
          <a:p>
            <a:pPr>
              <a:buNone/>
            </a:pPr>
            <a:r>
              <a:rPr lang="en" i="1" dirty="0"/>
              <a:t>These people don't all have to be in your department, or even at </a:t>
            </a:r>
            <a:r>
              <a:rPr lang="en-US" i="1" dirty="0" smtClean="0"/>
              <a:t>your </a:t>
            </a:r>
            <a:r>
              <a:rPr lang="en-US" i="1" dirty="0" smtClean="0"/>
              <a:t>university</a:t>
            </a:r>
            <a:r>
              <a:rPr lang="en" i="1" dirty="0" smtClean="0"/>
              <a:t>! </a:t>
            </a:r>
            <a:r>
              <a:rPr lang="en" i="1" dirty="0"/>
              <a:t>Next time you're going to a conference, see if you can snag someone  you trust and like to have lunch/dinner/drinks and pitch your idea</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2048</Words>
  <Application>Microsoft Macintosh PowerPoint</Application>
  <PresentationFormat>On-screen Show (4:3)</PresentationFormat>
  <Paragraphs>221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Custom Theme</vt:lpstr>
      <vt:lpstr>A Tale of Two CAREER Proposals</vt:lpstr>
      <vt:lpstr>Resources</vt:lpstr>
      <vt:lpstr>What makes a successful proposal?</vt:lpstr>
      <vt:lpstr>What does not make a good research plan?</vt:lpstr>
      <vt:lpstr>What makes a good research plan?</vt:lpstr>
      <vt:lpstr>What makes a good research topic?</vt:lpstr>
      <vt:lpstr>Writing it up (know your audience)</vt:lpstr>
      <vt:lpstr>Writing it up</vt:lpstr>
      <vt:lpstr>Concrete actions you should take (planning):</vt:lpstr>
      <vt:lpstr>More concrete actions (writing)</vt:lpstr>
      <vt:lpstr>Warnings</vt:lpstr>
      <vt:lpstr>Proposal anatomy</vt:lpstr>
      <vt:lpstr>Proposal anatomy, cont</vt:lpstr>
      <vt:lpstr>Proposal anatomy, cont</vt:lpstr>
      <vt:lpstr>Summary page (specific, concise)</vt:lpstr>
      <vt:lpstr>Proposal body (15 pages, 1-4)</vt:lpstr>
      <vt:lpstr>Proposal body (15 pages, 5-10)</vt:lpstr>
      <vt:lpstr>Proposal body (15 pages, 10-15)</vt:lpstr>
      <vt:lpstr>Proposal body (15 pages, 15)</vt:lpstr>
      <vt:lpstr>Overall content (how a career differs from a regular proposal)</vt:lpstr>
      <vt:lpstr>Integrated research and education</vt:lpstr>
      <vt:lpstr>Integrated plan, how to write</vt:lpstr>
      <vt:lpstr>Concrete education plans</vt:lpstr>
      <vt:lpstr>Broader impacts/outreach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Tale of Two CAREER Proposals</dc:title>
  <cp:lastModifiedBy>Cindy Grimm</cp:lastModifiedBy>
  <cp:revision>3</cp:revision>
  <dcterms:modified xsi:type="dcterms:W3CDTF">2013-10-17T17:51:42Z</dcterms:modified>
</cp:coreProperties>
</file>