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mp4" ContentType="video/mp4"/>
  <Default Extension="emf" ContentType="image/x-emf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523" r:id="rId2"/>
    <p:sldId id="524" r:id="rId3"/>
    <p:sldId id="525" r:id="rId4"/>
    <p:sldId id="545" r:id="rId5"/>
    <p:sldId id="569" r:id="rId6"/>
    <p:sldId id="570" r:id="rId7"/>
    <p:sldId id="571" r:id="rId8"/>
    <p:sldId id="572" r:id="rId9"/>
    <p:sldId id="573" r:id="rId10"/>
    <p:sldId id="574" r:id="rId11"/>
    <p:sldId id="576" r:id="rId12"/>
    <p:sldId id="575" r:id="rId13"/>
    <p:sldId id="577" r:id="rId14"/>
    <p:sldId id="578" r:id="rId15"/>
    <p:sldId id="581" r:id="rId16"/>
    <p:sldId id="582" r:id="rId17"/>
    <p:sldId id="584" r:id="rId18"/>
    <p:sldId id="585" r:id="rId19"/>
    <p:sldId id="587" r:id="rId20"/>
    <p:sldId id="586" r:id="rId21"/>
    <p:sldId id="589" r:id="rId22"/>
    <p:sldId id="588" r:id="rId23"/>
    <p:sldId id="590" r:id="rId24"/>
    <p:sldId id="593" r:id="rId25"/>
    <p:sldId id="594" r:id="rId26"/>
    <p:sldId id="595" r:id="rId27"/>
    <p:sldId id="596" r:id="rId28"/>
    <p:sldId id="597" r:id="rId29"/>
    <p:sldId id="598" r:id="rId30"/>
    <p:sldId id="599" r:id="rId31"/>
    <p:sldId id="600" r:id="rId32"/>
    <p:sldId id="602" r:id="rId33"/>
    <p:sldId id="607" r:id="rId34"/>
    <p:sldId id="606" r:id="rId35"/>
    <p:sldId id="601" r:id="rId36"/>
    <p:sldId id="604" r:id="rId37"/>
    <p:sldId id="603" r:id="rId38"/>
    <p:sldId id="608" r:id="rId39"/>
    <p:sldId id="610" r:id="rId40"/>
    <p:sldId id="611" r:id="rId41"/>
    <p:sldId id="613" r:id="rId42"/>
    <p:sldId id="614" r:id="rId43"/>
    <p:sldId id="615" r:id="rId44"/>
    <p:sldId id="616" r:id="rId45"/>
    <p:sldId id="617" r:id="rId46"/>
    <p:sldId id="544" r:id="rId47"/>
    <p:sldId id="609" r:id="rId48"/>
    <p:sldId id="548" r:id="rId49"/>
    <p:sldId id="619" r:id="rId50"/>
    <p:sldId id="622" r:id="rId51"/>
    <p:sldId id="621" r:id="rId52"/>
    <p:sldId id="592" r:id="rId53"/>
    <p:sldId id="532" r:id="rId54"/>
    <p:sldId id="543" r:id="rId55"/>
    <p:sldId id="538" r:id="rId56"/>
    <p:sldId id="626" r:id="rId57"/>
    <p:sldId id="630" r:id="rId58"/>
    <p:sldId id="627" r:id="rId59"/>
    <p:sldId id="628" r:id="rId60"/>
    <p:sldId id="629" r:id="rId61"/>
    <p:sldId id="632" r:id="rId62"/>
    <p:sldId id="633" r:id="rId63"/>
    <p:sldId id="631" r:id="rId64"/>
    <p:sldId id="63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imulators" id="{C908CBC7-101E-E543-A081-A3FBE5C18F6C}">
          <p14:sldIdLst/>
        </p14:section>
        <p14:section name="Visual Navigation" id="{14C66E03-D8B7-7D4F-88F0-D2A73C92E2DE}">
          <p14:sldIdLst>
            <p14:sldId id="523"/>
            <p14:sldId id="524"/>
            <p14:sldId id="525"/>
            <p14:sldId id="545"/>
            <p14:sldId id="569"/>
            <p14:sldId id="570"/>
            <p14:sldId id="571"/>
            <p14:sldId id="572"/>
            <p14:sldId id="573"/>
            <p14:sldId id="574"/>
            <p14:sldId id="576"/>
            <p14:sldId id="575"/>
            <p14:sldId id="577"/>
            <p14:sldId id="578"/>
            <p14:sldId id="581"/>
            <p14:sldId id="582"/>
            <p14:sldId id="584"/>
            <p14:sldId id="585"/>
            <p14:sldId id="587"/>
            <p14:sldId id="586"/>
            <p14:sldId id="589"/>
            <p14:sldId id="588"/>
            <p14:sldId id="590"/>
            <p14:sldId id="593"/>
            <p14:sldId id="594"/>
            <p14:sldId id="595"/>
            <p14:sldId id="596"/>
            <p14:sldId id="597"/>
            <p14:sldId id="598"/>
            <p14:sldId id="599"/>
            <p14:sldId id="600"/>
            <p14:sldId id="602"/>
            <p14:sldId id="607"/>
            <p14:sldId id="606"/>
            <p14:sldId id="601"/>
            <p14:sldId id="604"/>
            <p14:sldId id="603"/>
            <p14:sldId id="608"/>
            <p14:sldId id="610"/>
            <p14:sldId id="611"/>
            <p14:sldId id="613"/>
            <p14:sldId id="614"/>
            <p14:sldId id="615"/>
            <p14:sldId id="616"/>
            <p14:sldId id="617"/>
            <p14:sldId id="544"/>
            <p14:sldId id="609"/>
            <p14:sldId id="548"/>
            <p14:sldId id="619"/>
            <p14:sldId id="622"/>
            <p14:sldId id="621"/>
            <p14:sldId id="592"/>
            <p14:sldId id="532"/>
            <p14:sldId id="543"/>
            <p14:sldId id="538"/>
            <p14:sldId id="626"/>
            <p14:sldId id="630"/>
            <p14:sldId id="627"/>
            <p14:sldId id="628"/>
            <p14:sldId id="629"/>
            <p14:sldId id="632"/>
            <p14:sldId id="633"/>
            <p14:sldId id="631"/>
            <p14:sldId id="6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0BB"/>
    <a:srgbClr val="969696"/>
    <a:srgbClr val="FF0004"/>
    <a:srgbClr val="F2F2F2"/>
    <a:srgbClr val="D55B5B"/>
    <a:srgbClr val="D73F09"/>
    <a:srgbClr val="B58BD5"/>
    <a:srgbClr val="FFFAE9"/>
    <a:srgbClr val="FE3E09"/>
    <a:srgbClr val="FE3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2"/>
    <p:restoredTop sz="86401"/>
  </p:normalViewPr>
  <p:slideViewPr>
    <p:cSldViewPr snapToGrid="0" snapToObjects="1">
      <p:cViewPr>
        <p:scale>
          <a:sx n="97" d="100"/>
          <a:sy n="97" d="100"/>
        </p:scale>
        <p:origin x="968" y="744"/>
      </p:cViewPr>
      <p:guideLst/>
    </p:cSldViewPr>
  </p:slideViewPr>
  <p:outlineViewPr>
    <p:cViewPr>
      <p:scale>
        <a:sx n="33" d="100"/>
        <a:sy n="33" d="100"/>
      </p:scale>
      <p:origin x="0" y="-3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7FCFE-4073-274D-960D-4D005636C394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009D9-EC03-E640-B732-0F2A9EB0F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7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10:41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09D9-EC03-E640-B732-0F2A9EB0F0F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2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22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0" y="108775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6616" y="6534181"/>
            <a:ext cx="368808" cy="2825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E091FA35-6F5C-024C-BA55-01A105EB7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6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6941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8775"/>
            <a:ext cx="10353137" cy="358604"/>
          </a:xfrm>
          <a:prstGeom prst="rect">
            <a:avLst/>
          </a:prstGeom>
          <a:noFill/>
          <a:ln>
            <a:noFill/>
          </a:ln>
        </p:spPr>
        <p:txBody>
          <a:bodyPr vert="horz" lIns="548640" tIns="45720" rIns="4572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nip Diagonal Corner Rectangle 8"/>
          <p:cNvSpPr/>
          <p:nvPr userDrawn="1"/>
        </p:nvSpPr>
        <p:spPr>
          <a:xfrm flipH="1">
            <a:off x="11786616" y="6534181"/>
            <a:ext cx="493776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6616" y="6534181"/>
            <a:ext cx="368808" cy="28251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E091FA35-6F5C-024C-BA55-01A105EB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nip Diagonal Corner Rectangle 6"/>
          <p:cNvSpPr/>
          <p:nvPr userDrawn="1"/>
        </p:nvSpPr>
        <p:spPr>
          <a:xfrm>
            <a:off x="0" y="6492875"/>
            <a:ext cx="2157984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D73F0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CS539</a:t>
            </a:r>
            <a:r>
              <a:rPr lang="en-US" sz="1400" baseline="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- Embodied AI</a:t>
            </a:r>
            <a:endParaRPr lang="en-US" sz="1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Snip Diagonal Corner Rectangle 7"/>
          <p:cNvSpPr/>
          <p:nvPr userDrawn="1"/>
        </p:nvSpPr>
        <p:spPr>
          <a:xfrm flipH="1">
            <a:off x="0" y="0"/>
            <a:ext cx="493776" cy="365125"/>
          </a:xfrm>
          <a:prstGeom prst="snip2Diag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2" descr="eaver logo outline options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6712" r="76310" b="21379"/>
          <a:stretch/>
        </p:blipFill>
        <p:spPr bwMode="auto">
          <a:xfrm>
            <a:off x="12192" y="54911"/>
            <a:ext cx="438439" cy="2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arxiv.org/abs/1807.0675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microsoft.com/office/2007/relationships/hdphoto" Target="../media/hdphoto1.wdp"/><Relationship Id="rId7" Type="http://schemas.openxmlformats.org/officeDocument/2006/relationships/image" Target="../media/image11.pn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microsoft.com/office/2007/relationships/hdphoto" Target="../media/hdphoto3.wdp"/><Relationship Id="rId7" Type="http://schemas.openxmlformats.org/officeDocument/2006/relationships/image" Target="../media/image11.png"/><Relationship Id="rId8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bit.ly/31V9aC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4.01201.pdf" TargetMode="External"/><Relationship Id="rId4" Type="http://schemas.openxmlformats.org/officeDocument/2006/relationships/hyperlink" Target="https://arxiv.org/pdf/1803.00653.pdf" TargetMode="External"/><Relationship Id="rId5" Type="http://schemas.openxmlformats.org/officeDocument/2006/relationships/hyperlink" Target="https://arxiv.org/pdf/1702.0392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611.03673.pdf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268" y="1122363"/>
            <a:ext cx="10909465" cy="2387600"/>
          </a:xfrm>
        </p:spPr>
        <p:txBody>
          <a:bodyPr/>
          <a:lstStyle/>
          <a:p>
            <a:r>
              <a:rPr lang="en-US" sz="4800" dirty="0" smtClean="0"/>
              <a:t>Intro Visual Navigation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Stefan Lee -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3200" y="736600"/>
            <a:ext cx="4165600" cy="6096000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ChangeAspect="1"/>
          </p:cNvCxnSpPr>
          <p:nvPr/>
        </p:nvCxnSpPr>
        <p:spPr>
          <a:xfrm flipV="1">
            <a:off x="4069321" y="2687648"/>
            <a:ext cx="2302685" cy="1763456"/>
          </a:xfrm>
          <a:prstGeom prst="line">
            <a:avLst/>
          </a:prstGeom>
          <a:ln w="76200">
            <a:solidFill>
              <a:srgbClr val="310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smtClean="0"/>
              <a:t>How to get to the red point?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riangle 9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8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94" y="3569376"/>
            <a:ext cx="3810000" cy="2857500"/>
          </a:xfrm>
          <a:prstGeom prst="rect">
            <a:avLst/>
          </a:prstGeom>
          <a:noFill/>
          <a:ln w="38100">
            <a:solidFill>
              <a:srgbClr val="FF00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52659" y="2713783"/>
            <a:ext cx="392004" cy="392004"/>
          </a:xfrm>
          <a:prstGeom prst="rect">
            <a:avLst/>
          </a:prstGeom>
          <a:noFill/>
          <a:ln w="28575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stCxn id="15" idx="3"/>
            <a:endCxn id="9218" idx="0"/>
          </p:cNvCxnSpPr>
          <p:nvPr/>
        </p:nvCxnSpPr>
        <p:spPr>
          <a:xfrm>
            <a:off x="6244663" y="2909785"/>
            <a:ext cx="2696231" cy="659591"/>
          </a:xfrm>
          <a:prstGeom prst="line">
            <a:avLst/>
          </a:prstGeom>
          <a:ln w="38100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2"/>
            <a:endCxn id="9218" idx="1"/>
          </p:cNvCxnSpPr>
          <p:nvPr/>
        </p:nvCxnSpPr>
        <p:spPr>
          <a:xfrm>
            <a:off x="6048661" y="3105787"/>
            <a:ext cx="987233" cy="1892339"/>
          </a:xfrm>
          <a:prstGeom prst="line">
            <a:avLst/>
          </a:prstGeom>
          <a:ln w="38100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1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-51" t="-1797" r="39535" b="46032"/>
          <a:stretch/>
        </p:blipFill>
        <p:spPr>
          <a:xfrm rot="16200000">
            <a:off x="3377784" y="2909385"/>
            <a:ext cx="2520847" cy="3399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12" name="Freeform 11"/>
          <p:cNvSpPr/>
          <p:nvPr/>
        </p:nvSpPr>
        <p:spPr>
          <a:xfrm>
            <a:off x="3081600" y="3384000"/>
            <a:ext cx="1324800" cy="2484000"/>
          </a:xfrm>
          <a:custGeom>
            <a:avLst/>
            <a:gdLst>
              <a:gd name="connsiteX0" fmla="*/ 1317600 w 1324800"/>
              <a:gd name="connsiteY0" fmla="*/ 0 h 2484000"/>
              <a:gd name="connsiteX1" fmla="*/ 1324800 w 1324800"/>
              <a:gd name="connsiteY1" fmla="*/ 410400 h 2484000"/>
              <a:gd name="connsiteX2" fmla="*/ 1130400 w 1324800"/>
              <a:gd name="connsiteY2" fmla="*/ 489600 h 2484000"/>
              <a:gd name="connsiteX3" fmla="*/ 453600 w 1324800"/>
              <a:gd name="connsiteY3" fmla="*/ 424800 h 2484000"/>
              <a:gd name="connsiteX4" fmla="*/ 0 w 1324800"/>
              <a:gd name="connsiteY4" fmla="*/ 446400 h 2484000"/>
              <a:gd name="connsiteX5" fmla="*/ 7200 w 1324800"/>
              <a:gd name="connsiteY5" fmla="*/ 1044000 h 2484000"/>
              <a:gd name="connsiteX6" fmla="*/ 475200 w 1324800"/>
              <a:gd name="connsiteY6" fmla="*/ 1080000 h 2484000"/>
              <a:gd name="connsiteX7" fmla="*/ 540000 w 1324800"/>
              <a:gd name="connsiteY7" fmla="*/ 1339200 h 2484000"/>
              <a:gd name="connsiteX8" fmla="*/ 432000 w 1324800"/>
              <a:gd name="connsiteY8" fmla="*/ 1476000 h 2484000"/>
              <a:gd name="connsiteX9" fmla="*/ 525600 w 1324800"/>
              <a:gd name="connsiteY9" fmla="*/ 2332800 h 2484000"/>
              <a:gd name="connsiteX10" fmla="*/ 640800 w 1324800"/>
              <a:gd name="connsiteY10" fmla="*/ 2354400 h 2484000"/>
              <a:gd name="connsiteX11" fmla="*/ 640800 w 1324800"/>
              <a:gd name="connsiteY11" fmla="*/ 2462400 h 2484000"/>
              <a:gd name="connsiteX12" fmla="*/ 1022400 w 1324800"/>
              <a:gd name="connsiteY12" fmla="*/ 2484000 h 2484000"/>
              <a:gd name="connsiteX13" fmla="*/ 928800 w 1324800"/>
              <a:gd name="connsiteY13" fmla="*/ 1872000 h 2484000"/>
              <a:gd name="connsiteX14" fmla="*/ 1029600 w 1324800"/>
              <a:gd name="connsiteY14" fmla="*/ 1735200 h 2484000"/>
              <a:gd name="connsiteX15" fmla="*/ 950400 w 1324800"/>
              <a:gd name="connsiteY15" fmla="*/ 1684800 h 2484000"/>
              <a:gd name="connsiteX16" fmla="*/ 964800 w 1324800"/>
              <a:gd name="connsiteY16" fmla="*/ 11088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24800" h="2484000">
                <a:moveTo>
                  <a:pt x="1317600" y="0"/>
                </a:moveTo>
                <a:lnTo>
                  <a:pt x="1324800" y="410400"/>
                </a:lnTo>
                <a:lnTo>
                  <a:pt x="1130400" y="489600"/>
                </a:lnTo>
                <a:lnTo>
                  <a:pt x="453600" y="424800"/>
                </a:lnTo>
                <a:lnTo>
                  <a:pt x="0" y="446400"/>
                </a:lnTo>
                <a:lnTo>
                  <a:pt x="7200" y="1044000"/>
                </a:lnTo>
                <a:lnTo>
                  <a:pt x="475200" y="1080000"/>
                </a:lnTo>
                <a:lnTo>
                  <a:pt x="540000" y="1339200"/>
                </a:lnTo>
                <a:lnTo>
                  <a:pt x="432000" y="1476000"/>
                </a:lnTo>
                <a:lnTo>
                  <a:pt x="525600" y="2332800"/>
                </a:lnTo>
                <a:lnTo>
                  <a:pt x="640800" y="2354400"/>
                </a:lnTo>
                <a:lnTo>
                  <a:pt x="640800" y="2462400"/>
                </a:lnTo>
                <a:lnTo>
                  <a:pt x="1022400" y="2484000"/>
                </a:lnTo>
                <a:lnTo>
                  <a:pt x="928800" y="1872000"/>
                </a:lnTo>
                <a:lnTo>
                  <a:pt x="1029600" y="1735200"/>
                </a:lnTo>
                <a:lnTo>
                  <a:pt x="950400" y="1684800"/>
                </a:lnTo>
                <a:lnTo>
                  <a:pt x="964800" y="11088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riangle 5"/>
          <p:cNvSpPr/>
          <p:nvPr/>
        </p:nvSpPr>
        <p:spPr>
          <a:xfrm rot="13641591">
            <a:off x="3688333" y="3563348"/>
            <a:ext cx="1459621" cy="1022969"/>
          </a:xfrm>
          <a:prstGeom prst="triangle">
            <a:avLst>
              <a:gd name="adj" fmla="val 47225"/>
            </a:avLst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3643592">
            <a:off x="4334032" y="3196077"/>
            <a:ext cx="3119270" cy="138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263778">
            <a:off x="4272350" y="4202845"/>
            <a:ext cx="3119270" cy="163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4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-51" t="-1797" r="39535" b="46032"/>
          <a:stretch/>
        </p:blipFill>
        <p:spPr>
          <a:xfrm rot="16200000">
            <a:off x="3377784" y="2909385"/>
            <a:ext cx="2520847" cy="339943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rot="10800000">
            <a:off x="3841041" y="4328904"/>
            <a:ext cx="393520" cy="364424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22" name="Rectangle 21"/>
          <p:cNvSpPr/>
          <p:nvPr/>
        </p:nvSpPr>
        <p:spPr>
          <a:xfrm rot="8840851">
            <a:off x="4884528" y="3653634"/>
            <a:ext cx="3172564" cy="203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361501" y="3354154"/>
            <a:ext cx="193872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3643592">
            <a:off x="4876432" y="2505932"/>
            <a:ext cx="3119270" cy="138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>
            <a:cxnSpLocks noChangeAspect="1"/>
            <a:stCxn id="7" idx="0"/>
          </p:cNvCxnSpPr>
          <p:nvPr/>
        </p:nvCxnSpPr>
        <p:spPr>
          <a:xfrm flipV="1">
            <a:off x="4803270" y="2684762"/>
            <a:ext cx="1558325" cy="1192999"/>
          </a:xfrm>
          <a:prstGeom prst="line">
            <a:avLst/>
          </a:prstGeom>
          <a:ln w="76200">
            <a:solidFill>
              <a:srgbClr val="310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 noChangeAspect="1"/>
            <a:stCxn id="11" idx="0"/>
            <a:endCxn id="9" idx="0"/>
          </p:cNvCxnSpPr>
          <p:nvPr/>
        </p:nvCxnSpPr>
        <p:spPr>
          <a:xfrm flipV="1">
            <a:off x="3964103" y="3903057"/>
            <a:ext cx="813871" cy="622968"/>
          </a:xfrm>
          <a:prstGeom prst="line">
            <a:avLst/>
          </a:prstGeom>
          <a:ln w="76200">
            <a:solidFill>
              <a:srgbClr val="3100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9974707">
            <a:off x="4170802" y="4195649"/>
            <a:ext cx="2640639" cy="145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 rot="13641591">
            <a:off x="4384253" y="3036317"/>
            <a:ext cx="1459621" cy="1022969"/>
          </a:xfrm>
          <a:prstGeom prst="triangle">
            <a:avLst>
              <a:gd name="adj" fmla="val 47225"/>
            </a:avLst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4510587" y="3827544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 rot="9974707">
            <a:off x="4414539" y="4341656"/>
            <a:ext cx="2586856" cy="145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263778">
            <a:off x="4272350" y="4202845"/>
            <a:ext cx="3119270" cy="163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81600" y="3384000"/>
            <a:ext cx="1324800" cy="2484000"/>
          </a:xfrm>
          <a:custGeom>
            <a:avLst/>
            <a:gdLst>
              <a:gd name="connsiteX0" fmla="*/ 1317600 w 1324800"/>
              <a:gd name="connsiteY0" fmla="*/ 0 h 2484000"/>
              <a:gd name="connsiteX1" fmla="*/ 1324800 w 1324800"/>
              <a:gd name="connsiteY1" fmla="*/ 410400 h 2484000"/>
              <a:gd name="connsiteX2" fmla="*/ 1130400 w 1324800"/>
              <a:gd name="connsiteY2" fmla="*/ 489600 h 2484000"/>
              <a:gd name="connsiteX3" fmla="*/ 453600 w 1324800"/>
              <a:gd name="connsiteY3" fmla="*/ 424800 h 2484000"/>
              <a:gd name="connsiteX4" fmla="*/ 0 w 1324800"/>
              <a:gd name="connsiteY4" fmla="*/ 446400 h 2484000"/>
              <a:gd name="connsiteX5" fmla="*/ 7200 w 1324800"/>
              <a:gd name="connsiteY5" fmla="*/ 1044000 h 2484000"/>
              <a:gd name="connsiteX6" fmla="*/ 475200 w 1324800"/>
              <a:gd name="connsiteY6" fmla="*/ 1080000 h 2484000"/>
              <a:gd name="connsiteX7" fmla="*/ 540000 w 1324800"/>
              <a:gd name="connsiteY7" fmla="*/ 1339200 h 2484000"/>
              <a:gd name="connsiteX8" fmla="*/ 432000 w 1324800"/>
              <a:gd name="connsiteY8" fmla="*/ 1476000 h 2484000"/>
              <a:gd name="connsiteX9" fmla="*/ 525600 w 1324800"/>
              <a:gd name="connsiteY9" fmla="*/ 2332800 h 2484000"/>
              <a:gd name="connsiteX10" fmla="*/ 640800 w 1324800"/>
              <a:gd name="connsiteY10" fmla="*/ 2354400 h 2484000"/>
              <a:gd name="connsiteX11" fmla="*/ 640800 w 1324800"/>
              <a:gd name="connsiteY11" fmla="*/ 2462400 h 2484000"/>
              <a:gd name="connsiteX12" fmla="*/ 1022400 w 1324800"/>
              <a:gd name="connsiteY12" fmla="*/ 2484000 h 2484000"/>
              <a:gd name="connsiteX13" fmla="*/ 928800 w 1324800"/>
              <a:gd name="connsiteY13" fmla="*/ 1872000 h 2484000"/>
              <a:gd name="connsiteX14" fmla="*/ 1029600 w 1324800"/>
              <a:gd name="connsiteY14" fmla="*/ 1735200 h 2484000"/>
              <a:gd name="connsiteX15" fmla="*/ 950400 w 1324800"/>
              <a:gd name="connsiteY15" fmla="*/ 1684800 h 2484000"/>
              <a:gd name="connsiteX16" fmla="*/ 964800 w 1324800"/>
              <a:gd name="connsiteY16" fmla="*/ 11088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24800" h="2484000">
                <a:moveTo>
                  <a:pt x="1317600" y="0"/>
                </a:moveTo>
                <a:lnTo>
                  <a:pt x="1324800" y="410400"/>
                </a:lnTo>
                <a:lnTo>
                  <a:pt x="1130400" y="489600"/>
                </a:lnTo>
                <a:lnTo>
                  <a:pt x="453600" y="424800"/>
                </a:lnTo>
                <a:lnTo>
                  <a:pt x="0" y="446400"/>
                </a:lnTo>
                <a:lnTo>
                  <a:pt x="7200" y="1044000"/>
                </a:lnTo>
                <a:lnTo>
                  <a:pt x="475200" y="1080000"/>
                </a:lnTo>
                <a:lnTo>
                  <a:pt x="540000" y="1339200"/>
                </a:lnTo>
                <a:lnTo>
                  <a:pt x="432000" y="1476000"/>
                </a:lnTo>
                <a:lnTo>
                  <a:pt x="525600" y="2332800"/>
                </a:lnTo>
                <a:lnTo>
                  <a:pt x="640800" y="2354400"/>
                </a:lnTo>
                <a:lnTo>
                  <a:pt x="640800" y="2462400"/>
                </a:lnTo>
                <a:lnTo>
                  <a:pt x="1022400" y="2484000"/>
                </a:lnTo>
                <a:lnTo>
                  <a:pt x="928800" y="1872000"/>
                </a:lnTo>
                <a:lnTo>
                  <a:pt x="1029600" y="1735200"/>
                </a:lnTo>
                <a:lnTo>
                  <a:pt x="950400" y="1684800"/>
                </a:lnTo>
                <a:lnTo>
                  <a:pt x="964800" y="11088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372070" y="3679666"/>
            <a:ext cx="3105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4"/>
                </a:solidFill>
                <a:latin typeface="Avenir Next" charset="0"/>
                <a:ea typeface="Avenir Next" charset="0"/>
                <a:cs typeface="Avenir Next" charset="0"/>
              </a:rPr>
              <a:t>Redo Path Planning</a:t>
            </a:r>
          </a:p>
          <a:p>
            <a:pPr algn="ctr"/>
            <a:r>
              <a:rPr lang="en-US" sz="2400" b="1" dirty="0" smtClean="0">
                <a:solidFill>
                  <a:srgbClr val="FF0004"/>
                </a:solidFill>
                <a:latin typeface="Avenir Next" charset="0"/>
                <a:ea typeface="Avenir Next" charset="0"/>
                <a:cs typeface="Avenir Next" charset="0"/>
              </a:rPr>
              <a:t>A* / RRT </a:t>
            </a:r>
            <a:endParaRPr lang="en-US" sz="2400" b="1" dirty="0">
              <a:solidFill>
                <a:srgbClr val="FF0004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67" name="Curved Connector 66"/>
          <p:cNvCxnSpPr>
            <a:stCxn id="35" idx="0"/>
          </p:cNvCxnSpPr>
          <p:nvPr/>
        </p:nvCxnSpPr>
        <p:spPr>
          <a:xfrm rot="16200000" flipV="1">
            <a:off x="6586599" y="2341557"/>
            <a:ext cx="319747" cy="2356471"/>
          </a:xfrm>
          <a:prstGeom prst="curvedConnector2">
            <a:avLst/>
          </a:prstGeom>
          <a:ln w="57150">
            <a:solidFill>
              <a:srgbClr val="FF00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91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3"/>
            <a:ext cx="10972800" cy="10358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</a:p>
          <a:p>
            <a:pPr marL="0" indent="0" algn="ctr">
              <a:buFont typeface="Arial"/>
              <a:buNone/>
            </a:pPr>
            <a:r>
              <a:rPr lang="en-US" sz="3000" dirty="0" smtClean="0"/>
              <a:t>(but with perfect localization)</a:t>
            </a:r>
            <a:endParaRPr lang="en-US" sz="3000" dirty="0"/>
          </a:p>
        </p:txBody>
      </p:sp>
      <p:sp>
        <p:nvSpPr>
          <p:cNvPr id="22" name="Rectangle 21"/>
          <p:cNvSpPr/>
          <p:nvPr/>
        </p:nvSpPr>
        <p:spPr>
          <a:xfrm rot="8840851">
            <a:off x="4884528" y="3653634"/>
            <a:ext cx="3172564" cy="203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3643592">
            <a:off x="4876432" y="2505932"/>
            <a:ext cx="3119270" cy="138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9974707">
            <a:off x="4414539" y="4341656"/>
            <a:ext cx="2586856" cy="145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263778">
            <a:off x="4272350" y="4202845"/>
            <a:ext cx="3119270" cy="163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124" y="2233246"/>
            <a:ext cx="11399753" cy="23563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While not at goal: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Project estimated free-space from current observation to map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If existing plan is no longer valid: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	Assume rest of world is free-space and find new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Take next step of plan</a:t>
            </a:r>
          </a:p>
        </p:txBody>
      </p:sp>
    </p:spTree>
    <p:extLst>
      <p:ext uri="{BB962C8B-B14F-4D97-AF65-F5344CB8AC3E}">
        <p14:creationId xmlns:p14="http://schemas.microsoft.com/office/powerpoint/2010/main" val="26514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33892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6449107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022627" y="1933649"/>
            <a:ext cx="3597070" cy="1673151"/>
            <a:chOff x="801935" y="1933649"/>
            <a:chExt cx="3597070" cy="1673151"/>
          </a:xfrm>
        </p:grpSpPr>
        <p:sp>
          <p:nvSpPr>
            <p:cNvPr id="84" name="TextBox 83"/>
            <p:cNvSpPr txBox="1"/>
            <p:nvPr/>
          </p:nvSpPr>
          <p:spPr>
            <a:xfrm>
              <a:off x="801935" y="1933649"/>
              <a:ext cx="2048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Given a map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7" name="Curved Connector 86"/>
            <p:cNvCxnSpPr>
              <a:stCxn id="84" idx="3"/>
            </p:cNvCxnSpPr>
            <p:nvPr/>
          </p:nvCxnSpPr>
          <p:spPr>
            <a:xfrm>
              <a:off x="2850894" y="2164482"/>
              <a:ext cx="1548111" cy="1442318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 rot="10800000">
            <a:off x="3746913" y="4338674"/>
            <a:ext cx="672701" cy="1668826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52022" y="3126641"/>
            <a:ext cx="912669" cy="53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55816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8871031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223758" y="3838104"/>
            <a:ext cx="2037737" cy="1796648"/>
            <a:chOff x="1223758" y="3838104"/>
            <a:chExt cx="2037737" cy="1796648"/>
          </a:xfrm>
        </p:grpSpPr>
        <p:sp>
          <p:nvSpPr>
            <p:cNvPr id="85" name="TextBox 84"/>
            <p:cNvSpPr txBox="1"/>
            <p:nvPr/>
          </p:nvSpPr>
          <p:spPr>
            <a:xfrm>
              <a:off x="1223758" y="5173087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Observation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8" name="Curved Connector 87"/>
            <p:cNvCxnSpPr>
              <a:stCxn id="85" idx="3"/>
              <a:endCxn id="24" idx="5"/>
            </p:cNvCxnSpPr>
            <p:nvPr/>
          </p:nvCxnSpPr>
          <p:spPr>
            <a:xfrm flipH="1" flipV="1">
              <a:off x="2219567" y="3838104"/>
              <a:ext cx="1041928" cy="1565816"/>
            </a:xfrm>
            <a:prstGeom prst="curvedConnector5">
              <a:avLst>
                <a:gd name="adj1" fmla="val -21940"/>
                <a:gd name="adj2" fmla="val 47445"/>
                <a:gd name="adj3" fmla="val 12194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 rot="10800000">
            <a:off x="6168837" y="4338674"/>
            <a:ext cx="672701" cy="1668826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764347" y="3125623"/>
            <a:ext cx="1459621" cy="1114961"/>
            <a:chOff x="1764347" y="3125623"/>
            <a:chExt cx="1459621" cy="1114961"/>
          </a:xfrm>
        </p:grpSpPr>
        <p:grpSp>
          <p:nvGrpSpPr>
            <p:cNvPr id="22" name="Group 21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23" name="Group 22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3100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riangle 23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873946" y="3126641"/>
            <a:ext cx="912669" cy="53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18777980">
            <a:off x="5706260" y="1970164"/>
            <a:ext cx="1459621" cy="1114961"/>
            <a:chOff x="1764347" y="3125623"/>
            <a:chExt cx="1459621" cy="1114961"/>
          </a:xfrm>
        </p:grpSpPr>
        <p:grpSp>
          <p:nvGrpSpPr>
            <p:cNvPr id="29" name="Group 28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32" name="Group 31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riangle 34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Triangle 32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 rot="13392904">
            <a:off x="10588113" y="2144497"/>
            <a:ext cx="1459621" cy="1114961"/>
            <a:chOff x="1764347" y="3125623"/>
            <a:chExt cx="1459621" cy="1114961"/>
          </a:xfrm>
        </p:grpSpPr>
        <p:grpSp>
          <p:nvGrpSpPr>
            <p:cNvPr id="43" name="Group 42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45" name="Group 44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riangle 47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Triangle 45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00636" y="1335912"/>
            <a:ext cx="3954856" cy="1212404"/>
            <a:chOff x="7200636" y="1335912"/>
            <a:chExt cx="3954856" cy="1212404"/>
          </a:xfrm>
        </p:grpSpPr>
        <p:grpSp>
          <p:nvGrpSpPr>
            <p:cNvPr id="49" name="Group 48"/>
            <p:cNvGrpSpPr/>
            <p:nvPr/>
          </p:nvGrpSpPr>
          <p:grpSpPr>
            <a:xfrm>
              <a:off x="7200636" y="1335912"/>
              <a:ext cx="3256374" cy="1212404"/>
              <a:chOff x="339559" y="-836852"/>
              <a:chExt cx="3256374" cy="1212404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23974" y="-836852"/>
                <a:ext cx="31719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Estimated Locations</a:t>
                </a:r>
                <a:endParaRPr lang="en-US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  <p:cxnSp>
            <p:nvCxnSpPr>
              <p:cNvPr id="51" name="Curved Connector 50"/>
              <p:cNvCxnSpPr>
                <a:stCxn id="50" idx="2"/>
                <a:endCxn id="34" idx="4"/>
              </p:cNvCxnSpPr>
              <p:nvPr/>
            </p:nvCxnSpPr>
            <p:spPr>
              <a:xfrm rot="5400000">
                <a:off x="799388" y="-835015"/>
                <a:ext cx="750738" cy="1670395"/>
              </a:xfrm>
              <a:prstGeom prst="curvedConnector2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Curved Connector 51"/>
            <p:cNvCxnSpPr>
              <a:stCxn id="50" idx="2"/>
              <a:endCxn id="47" idx="6"/>
            </p:cNvCxnSpPr>
            <p:nvPr/>
          </p:nvCxnSpPr>
          <p:spPr>
            <a:xfrm rot="16200000" flipH="1">
              <a:off x="9865776" y="802831"/>
              <a:ext cx="294971" cy="2284461"/>
            </a:xfrm>
            <a:prstGeom prst="curvedConnector2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8174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55816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8871031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223758" y="3838104"/>
            <a:ext cx="2037737" cy="1796648"/>
            <a:chOff x="1223758" y="3838104"/>
            <a:chExt cx="2037737" cy="1796648"/>
          </a:xfrm>
        </p:grpSpPr>
        <p:sp>
          <p:nvSpPr>
            <p:cNvPr id="85" name="TextBox 84"/>
            <p:cNvSpPr txBox="1"/>
            <p:nvPr/>
          </p:nvSpPr>
          <p:spPr>
            <a:xfrm>
              <a:off x="1223758" y="5173087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Observation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8" name="Curved Connector 87"/>
            <p:cNvCxnSpPr>
              <a:stCxn id="85" idx="3"/>
              <a:endCxn id="24" idx="5"/>
            </p:cNvCxnSpPr>
            <p:nvPr/>
          </p:nvCxnSpPr>
          <p:spPr>
            <a:xfrm flipH="1" flipV="1">
              <a:off x="2219567" y="3838104"/>
              <a:ext cx="1041928" cy="1565816"/>
            </a:xfrm>
            <a:prstGeom prst="curvedConnector5">
              <a:avLst>
                <a:gd name="adj1" fmla="val -21940"/>
                <a:gd name="adj2" fmla="val 47445"/>
                <a:gd name="adj3" fmla="val 12194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 rot="10800000">
            <a:off x="6168837" y="4338674"/>
            <a:ext cx="672701" cy="1668826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764347" y="3125623"/>
            <a:ext cx="1459621" cy="1114961"/>
            <a:chOff x="1764347" y="3125623"/>
            <a:chExt cx="1459621" cy="1114961"/>
          </a:xfrm>
        </p:grpSpPr>
        <p:grpSp>
          <p:nvGrpSpPr>
            <p:cNvPr id="22" name="Group 21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23" name="Group 22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3100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riangle 23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873946" y="3126641"/>
            <a:ext cx="912669" cy="53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006625" y="2142186"/>
            <a:ext cx="2305319" cy="566670"/>
          </a:xfrm>
          <a:custGeom>
            <a:avLst/>
            <a:gdLst>
              <a:gd name="connsiteX0" fmla="*/ 2305319 w 2305319"/>
              <a:gd name="connsiteY0" fmla="*/ 0 h 566670"/>
              <a:gd name="connsiteX1" fmla="*/ 2142186 w 2305319"/>
              <a:gd name="connsiteY1" fmla="*/ 399245 h 566670"/>
              <a:gd name="connsiteX2" fmla="*/ 1687133 w 2305319"/>
              <a:gd name="connsiteY2" fmla="*/ 523741 h 566670"/>
              <a:gd name="connsiteX3" fmla="*/ 0 w 2305319"/>
              <a:gd name="connsiteY3" fmla="*/ 566670 h 56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319" h="566670">
                <a:moveTo>
                  <a:pt x="2305319" y="0"/>
                </a:moveTo>
                <a:cubicBezTo>
                  <a:pt x="2275268" y="155977"/>
                  <a:pt x="2245217" y="311955"/>
                  <a:pt x="2142186" y="399245"/>
                </a:cubicBezTo>
                <a:cubicBezTo>
                  <a:pt x="2039155" y="486535"/>
                  <a:pt x="2044164" y="495837"/>
                  <a:pt x="1687133" y="523741"/>
                </a:cubicBezTo>
                <a:cubicBezTo>
                  <a:pt x="1330102" y="551645"/>
                  <a:pt x="0" y="566670"/>
                  <a:pt x="0" y="56667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18777980">
            <a:off x="5706260" y="1970164"/>
            <a:ext cx="1459621" cy="1114961"/>
            <a:chOff x="1764347" y="3125623"/>
            <a:chExt cx="1459621" cy="1114961"/>
          </a:xfrm>
        </p:grpSpPr>
        <p:grpSp>
          <p:nvGrpSpPr>
            <p:cNvPr id="29" name="Group 28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32" name="Group 31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riangle 34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Triangle 32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 rot="13392904">
            <a:off x="10588113" y="2144497"/>
            <a:ext cx="1459621" cy="1114961"/>
            <a:chOff x="1764347" y="3125623"/>
            <a:chExt cx="1459621" cy="1114961"/>
          </a:xfrm>
        </p:grpSpPr>
        <p:grpSp>
          <p:nvGrpSpPr>
            <p:cNvPr id="43" name="Group 42"/>
            <p:cNvGrpSpPr/>
            <p:nvPr/>
          </p:nvGrpSpPr>
          <p:grpSpPr>
            <a:xfrm rot="16622164">
              <a:off x="1936677" y="2953293"/>
              <a:ext cx="1114961" cy="1459621"/>
              <a:chOff x="3814667" y="3345022"/>
              <a:chExt cx="1114961" cy="1459621"/>
            </a:xfrm>
          </p:grpSpPr>
          <p:grpSp>
            <p:nvGrpSpPr>
              <p:cNvPr id="45" name="Group 44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riangle 47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Triangle 45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1878012" y="3176069"/>
              <a:ext cx="927847" cy="531159"/>
            </a:xfrm>
            <a:custGeom>
              <a:avLst/>
              <a:gdLst>
                <a:gd name="connsiteX0" fmla="*/ 927847 w 927847"/>
                <a:gd name="connsiteY0" fmla="*/ 26894 h 531159"/>
                <a:gd name="connsiteX1" fmla="*/ 773206 w 927847"/>
                <a:gd name="connsiteY1" fmla="*/ 168089 h 531159"/>
                <a:gd name="connsiteX2" fmla="*/ 564777 w 927847"/>
                <a:gd name="connsiteY2" fmla="*/ 0 h 531159"/>
                <a:gd name="connsiteX3" fmla="*/ 0 w 927847"/>
                <a:gd name="connsiteY3" fmla="*/ 531159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7847" h="531159">
                  <a:moveTo>
                    <a:pt x="927847" y="26894"/>
                  </a:moveTo>
                  <a:lnTo>
                    <a:pt x="773206" y="168089"/>
                  </a:lnTo>
                  <a:lnTo>
                    <a:pt x="564777" y="0"/>
                  </a:lnTo>
                  <a:lnTo>
                    <a:pt x="0" y="531159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53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55816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8871031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/>
          <p:cNvGrpSpPr/>
          <p:nvPr/>
        </p:nvGrpSpPr>
        <p:grpSpPr>
          <a:xfrm>
            <a:off x="1223758" y="3838104"/>
            <a:ext cx="2037737" cy="1796648"/>
            <a:chOff x="1223758" y="3838104"/>
            <a:chExt cx="2037737" cy="1796648"/>
          </a:xfrm>
        </p:grpSpPr>
        <p:sp>
          <p:nvSpPr>
            <p:cNvPr id="85" name="TextBox 84"/>
            <p:cNvSpPr txBox="1"/>
            <p:nvPr/>
          </p:nvSpPr>
          <p:spPr>
            <a:xfrm>
              <a:off x="1223758" y="5173087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Observation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8" name="Curved Connector 87"/>
            <p:cNvCxnSpPr>
              <a:stCxn id="85" idx="3"/>
              <a:endCxn id="24" idx="5"/>
            </p:cNvCxnSpPr>
            <p:nvPr/>
          </p:nvCxnSpPr>
          <p:spPr>
            <a:xfrm flipH="1" flipV="1">
              <a:off x="2219567" y="3838104"/>
              <a:ext cx="1041928" cy="1565816"/>
            </a:xfrm>
            <a:prstGeom prst="curvedConnector5">
              <a:avLst>
                <a:gd name="adj1" fmla="val -21940"/>
                <a:gd name="adj2" fmla="val 47445"/>
                <a:gd name="adj3" fmla="val 12194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 rot="10800000">
            <a:off x="6168837" y="4338674"/>
            <a:ext cx="672701" cy="1668826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873946" y="3126641"/>
            <a:ext cx="912669" cy="53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 rot="10627570">
            <a:off x="10286931" y="2157905"/>
            <a:ext cx="1114961" cy="1459621"/>
            <a:chOff x="3814667" y="3345022"/>
            <a:chExt cx="1114961" cy="1459621"/>
          </a:xfrm>
        </p:grpSpPr>
        <p:grpSp>
          <p:nvGrpSpPr>
            <p:cNvPr id="39" name="Group 38"/>
            <p:cNvGrpSpPr/>
            <p:nvPr/>
          </p:nvGrpSpPr>
          <p:grpSpPr>
            <a:xfrm rot="2700000">
              <a:off x="3814667" y="4354575"/>
              <a:ext cx="342900" cy="342900"/>
              <a:chOff x="4781961" y="3611574"/>
              <a:chExt cx="342900" cy="3429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781961" y="3611574"/>
                <a:ext cx="342900" cy="3429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riangle 48"/>
              <p:cNvSpPr>
                <a:spLocks noChangeAspect="1"/>
              </p:cNvSpPr>
              <p:nvPr/>
            </p:nvSpPr>
            <p:spPr>
              <a:xfrm>
                <a:off x="4861971" y="3647349"/>
                <a:ext cx="182880" cy="233090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riangle 39"/>
            <p:cNvSpPr/>
            <p:nvPr/>
          </p:nvSpPr>
          <p:spPr>
            <a:xfrm rot="13641591">
              <a:off x="3688333" y="3563348"/>
              <a:ext cx="1459621" cy="1022969"/>
            </a:xfrm>
            <a:prstGeom prst="triangle">
              <a:avLst>
                <a:gd name="adj" fmla="val 47225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 rot="16027570">
            <a:off x="5689641" y="1317598"/>
            <a:ext cx="1114961" cy="1459621"/>
            <a:chOff x="3814667" y="3345022"/>
            <a:chExt cx="1114961" cy="1459621"/>
          </a:xfrm>
        </p:grpSpPr>
        <p:grpSp>
          <p:nvGrpSpPr>
            <p:cNvPr id="67" name="Group 66"/>
            <p:cNvGrpSpPr/>
            <p:nvPr/>
          </p:nvGrpSpPr>
          <p:grpSpPr>
            <a:xfrm rot="2700000">
              <a:off x="3814667" y="4354575"/>
              <a:ext cx="342900" cy="342900"/>
              <a:chOff x="4781961" y="3611574"/>
              <a:chExt cx="342900" cy="34290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781961" y="3611574"/>
                <a:ext cx="342900" cy="3429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iangle 69"/>
              <p:cNvSpPr>
                <a:spLocks noChangeAspect="1"/>
              </p:cNvSpPr>
              <p:nvPr/>
            </p:nvSpPr>
            <p:spPr>
              <a:xfrm>
                <a:off x="4861971" y="3647349"/>
                <a:ext cx="182880" cy="233090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riangle 67"/>
            <p:cNvSpPr/>
            <p:nvPr/>
          </p:nvSpPr>
          <p:spPr>
            <a:xfrm rot="13641591">
              <a:off x="3688333" y="3563348"/>
              <a:ext cx="1459621" cy="1022969"/>
            </a:xfrm>
            <a:prstGeom prst="triangle">
              <a:avLst>
                <a:gd name="adj" fmla="val 47225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5988289" y="1773798"/>
            <a:ext cx="515639" cy="460638"/>
          </a:xfrm>
          <a:custGeom>
            <a:avLst/>
            <a:gdLst>
              <a:gd name="connsiteX0" fmla="*/ 0 w 515639"/>
              <a:gd name="connsiteY0" fmla="*/ 460638 h 460638"/>
              <a:gd name="connsiteX1" fmla="*/ 275007 w 515639"/>
              <a:gd name="connsiteY1" fmla="*/ 412512 h 460638"/>
              <a:gd name="connsiteX2" fmla="*/ 275007 w 515639"/>
              <a:gd name="connsiteY2" fmla="*/ 0 h 460638"/>
              <a:gd name="connsiteX3" fmla="*/ 515639 w 515639"/>
              <a:gd name="connsiteY3" fmla="*/ 0 h 4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639" h="460638">
                <a:moveTo>
                  <a:pt x="0" y="460638"/>
                </a:moveTo>
                <a:lnTo>
                  <a:pt x="275007" y="412512"/>
                </a:lnTo>
                <a:lnTo>
                  <a:pt x="275007" y="0"/>
                </a:lnTo>
                <a:lnTo>
                  <a:pt x="515639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93206" y="3050891"/>
            <a:ext cx="1459621" cy="1114961"/>
            <a:chOff x="2867098" y="2371211"/>
            <a:chExt cx="1459621" cy="1114961"/>
          </a:xfrm>
        </p:grpSpPr>
        <p:grpSp>
          <p:nvGrpSpPr>
            <p:cNvPr id="71" name="Group 70"/>
            <p:cNvGrpSpPr/>
            <p:nvPr/>
          </p:nvGrpSpPr>
          <p:grpSpPr>
            <a:xfrm rot="16027570">
              <a:off x="3039428" y="2198881"/>
              <a:ext cx="1114961" cy="1459621"/>
              <a:chOff x="3814667" y="3345022"/>
              <a:chExt cx="1114961" cy="1459621"/>
            </a:xfrm>
          </p:grpSpPr>
          <p:grpSp>
            <p:nvGrpSpPr>
              <p:cNvPr id="72" name="Group 71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3100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3100BB"/>
                </a:solidFill>
                <a:ln>
                  <a:solidFill>
                    <a:srgbClr val="3100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Triangle 72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Freeform 75"/>
            <p:cNvSpPr/>
            <p:nvPr/>
          </p:nvSpPr>
          <p:spPr>
            <a:xfrm>
              <a:off x="3338076" y="2655081"/>
              <a:ext cx="515639" cy="460638"/>
            </a:xfrm>
            <a:custGeom>
              <a:avLst/>
              <a:gdLst>
                <a:gd name="connsiteX0" fmla="*/ 0 w 515639"/>
                <a:gd name="connsiteY0" fmla="*/ 460638 h 460638"/>
                <a:gd name="connsiteX1" fmla="*/ 275007 w 515639"/>
                <a:gd name="connsiteY1" fmla="*/ 412512 h 460638"/>
                <a:gd name="connsiteX2" fmla="*/ 275007 w 515639"/>
                <a:gd name="connsiteY2" fmla="*/ 0 h 460638"/>
                <a:gd name="connsiteX3" fmla="*/ 515639 w 515639"/>
                <a:gd name="connsiteY3" fmla="*/ 0 h 46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639" h="460638">
                  <a:moveTo>
                    <a:pt x="0" y="460638"/>
                  </a:moveTo>
                  <a:lnTo>
                    <a:pt x="275007" y="412512"/>
                  </a:lnTo>
                  <a:lnTo>
                    <a:pt x="275007" y="0"/>
                  </a:lnTo>
                  <a:lnTo>
                    <a:pt x="515639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>
            <a:off x="10611293" y="2817628"/>
            <a:ext cx="393405" cy="313660"/>
          </a:xfrm>
          <a:custGeom>
            <a:avLst/>
            <a:gdLst>
              <a:gd name="connsiteX0" fmla="*/ 0 w 393405"/>
              <a:gd name="connsiteY0" fmla="*/ 63795 h 313660"/>
              <a:gd name="connsiteX1" fmla="*/ 106326 w 393405"/>
              <a:gd name="connsiteY1" fmla="*/ 0 h 313660"/>
              <a:gd name="connsiteX2" fmla="*/ 212651 w 393405"/>
              <a:gd name="connsiteY2" fmla="*/ 0 h 313660"/>
              <a:gd name="connsiteX3" fmla="*/ 393405 w 393405"/>
              <a:gd name="connsiteY3" fmla="*/ 186070 h 313660"/>
              <a:gd name="connsiteX4" fmla="*/ 393405 w 393405"/>
              <a:gd name="connsiteY4" fmla="*/ 313660 h 313660"/>
              <a:gd name="connsiteX5" fmla="*/ 393405 w 393405"/>
              <a:gd name="connsiteY5" fmla="*/ 313660 h 31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405" h="313660">
                <a:moveTo>
                  <a:pt x="0" y="63795"/>
                </a:moveTo>
                <a:lnTo>
                  <a:pt x="106326" y="0"/>
                </a:lnTo>
                <a:lnTo>
                  <a:pt x="212651" y="0"/>
                </a:lnTo>
                <a:lnTo>
                  <a:pt x="393405" y="186070"/>
                </a:lnTo>
                <a:lnTo>
                  <a:pt x="393405" y="313660"/>
                </a:lnTo>
                <a:lnTo>
                  <a:pt x="393405" y="31366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8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55816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  <a:endParaRPr lang="en-US" sz="3000" dirty="0"/>
          </a:p>
        </p:txBody>
      </p:sp>
      <p:grpSp>
        <p:nvGrpSpPr>
          <p:cNvPr id="93" name="Group 92"/>
          <p:cNvGrpSpPr/>
          <p:nvPr/>
        </p:nvGrpSpPr>
        <p:grpSpPr>
          <a:xfrm>
            <a:off x="1223758" y="3838104"/>
            <a:ext cx="2037737" cy="1796648"/>
            <a:chOff x="1223758" y="3838104"/>
            <a:chExt cx="2037737" cy="1796648"/>
          </a:xfrm>
        </p:grpSpPr>
        <p:sp>
          <p:nvSpPr>
            <p:cNvPr id="85" name="TextBox 84"/>
            <p:cNvSpPr txBox="1"/>
            <p:nvPr/>
          </p:nvSpPr>
          <p:spPr>
            <a:xfrm>
              <a:off x="1223758" y="5173087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Observation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8" name="Curved Connector 87"/>
            <p:cNvCxnSpPr>
              <a:stCxn id="85" idx="3"/>
            </p:cNvCxnSpPr>
            <p:nvPr/>
          </p:nvCxnSpPr>
          <p:spPr>
            <a:xfrm flipH="1" flipV="1">
              <a:off x="2219567" y="3838104"/>
              <a:ext cx="1041928" cy="1565816"/>
            </a:xfrm>
            <a:prstGeom prst="curvedConnector5">
              <a:avLst>
                <a:gd name="adj1" fmla="val -21940"/>
                <a:gd name="adj2" fmla="val 47445"/>
                <a:gd name="adj3" fmla="val 12194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 rot="10800000">
            <a:off x="6168837" y="4338674"/>
            <a:ext cx="672701" cy="1668826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729046" y="2378703"/>
            <a:ext cx="2288345" cy="350429"/>
          </a:xfrm>
          <a:custGeom>
            <a:avLst/>
            <a:gdLst>
              <a:gd name="connsiteX0" fmla="*/ 0 w 2288345"/>
              <a:gd name="connsiteY0" fmla="*/ 40940 h 350429"/>
              <a:gd name="connsiteX1" fmla="*/ 1697502 w 2288345"/>
              <a:gd name="connsiteY1" fmla="*/ 26872 h 350429"/>
              <a:gd name="connsiteX2" fmla="*/ 2288345 w 2288345"/>
              <a:gd name="connsiteY2" fmla="*/ 350429 h 3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345" h="350429">
                <a:moveTo>
                  <a:pt x="0" y="40940"/>
                </a:moveTo>
                <a:cubicBezTo>
                  <a:pt x="658055" y="8115"/>
                  <a:pt x="1316111" y="-24710"/>
                  <a:pt x="1697502" y="26872"/>
                </a:cubicBezTo>
                <a:cubicBezTo>
                  <a:pt x="2078893" y="78454"/>
                  <a:pt x="2288345" y="350429"/>
                  <a:pt x="2288345" y="350429"/>
                </a:cubicBezTo>
              </a:path>
            </a:pathLst>
          </a:custGeom>
          <a:noFill/>
          <a:ln w="3810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873946" y="3126641"/>
            <a:ext cx="912669" cy="531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 rot="16027570">
            <a:off x="5689641" y="1317598"/>
            <a:ext cx="1114961" cy="1459621"/>
            <a:chOff x="3814667" y="3345022"/>
            <a:chExt cx="1114961" cy="1459621"/>
          </a:xfrm>
        </p:grpSpPr>
        <p:grpSp>
          <p:nvGrpSpPr>
            <p:cNvPr id="67" name="Group 66"/>
            <p:cNvGrpSpPr/>
            <p:nvPr/>
          </p:nvGrpSpPr>
          <p:grpSpPr>
            <a:xfrm rot="2700000">
              <a:off x="3814667" y="4354575"/>
              <a:ext cx="342900" cy="342900"/>
              <a:chOff x="4781961" y="3611574"/>
              <a:chExt cx="342900" cy="34290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781961" y="3611574"/>
                <a:ext cx="342900" cy="3429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310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riangle 69"/>
              <p:cNvSpPr>
                <a:spLocks noChangeAspect="1"/>
              </p:cNvSpPr>
              <p:nvPr/>
            </p:nvSpPr>
            <p:spPr>
              <a:xfrm>
                <a:off x="4861971" y="3647349"/>
                <a:ext cx="182880" cy="233090"/>
              </a:xfrm>
              <a:prstGeom prst="triangle">
                <a:avLst/>
              </a:prstGeom>
              <a:solidFill>
                <a:srgbClr val="3100BB"/>
              </a:solidFill>
              <a:ln>
                <a:solidFill>
                  <a:srgbClr val="3100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riangle 67"/>
            <p:cNvSpPr/>
            <p:nvPr/>
          </p:nvSpPr>
          <p:spPr>
            <a:xfrm rot="13641591">
              <a:off x="3688333" y="3563348"/>
              <a:ext cx="1459621" cy="1022969"/>
            </a:xfrm>
            <a:prstGeom prst="triangle">
              <a:avLst>
                <a:gd name="adj" fmla="val 47225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5988289" y="1773798"/>
            <a:ext cx="515639" cy="460638"/>
          </a:xfrm>
          <a:custGeom>
            <a:avLst/>
            <a:gdLst>
              <a:gd name="connsiteX0" fmla="*/ 0 w 515639"/>
              <a:gd name="connsiteY0" fmla="*/ 460638 h 460638"/>
              <a:gd name="connsiteX1" fmla="*/ 275007 w 515639"/>
              <a:gd name="connsiteY1" fmla="*/ 412512 h 460638"/>
              <a:gd name="connsiteX2" fmla="*/ 275007 w 515639"/>
              <a:gd name="connsiteY2" fmla="*/ 0 h 460638"/>
              <a:gd name="connsiteX3" fmla="*/ 515639 w 515639"/>
              <a:gd name="connsiteY3" fmla="*/ 0 h 4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639" h="460638">
                <a:moveTo>
                  <a:pt x="0" y="460638"/>
                </a:moveTo>
                <a:lnTo>
                  <a:pt x="275007" y="412512"/>
                </a:lnTo>
                <a:lnTo>
                  <a:pt x="275007" y="0"/>
                </a:lnTo>
                <a:lnTo>
                  <a:pt x="515639" y="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8871031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93206" y="3050891"/>
            <a:ext cx="1459621" cy="1114961"/>
            <a:chOff x="2867098" y="2371211"/>
            <a:chExt cx="1459621" cy="1114961"/>
          </a:xfrm>
        </p:grpSpPr>
        <p:grpSp>
          <p:nvGrpSpPr>
            <p:cNvPr id="71" name="Group 70"/>
            <p:cNvGrpSpPr/>
            <p:nvPr/>
          </p:nvGrpSpPr>
          <p:grpSpPr>
            <a:xfrm rot="16027570">
              <a:off x="3039428" y="2198881"/>
              <a:ext cx="1114961" cy="1459621"/>
              <a:chOff x="3814667" y="3345022"/>
              <a:chExt cx="1114961" cy="1459621"/>
            </a:xfrm>
          </p:grpSpPr>
          <p:grpSp>
            <p:nvGrpSpPr>
              <p:cNvPr id="72" name="Group 71"/>
              <p:cNvGrpSpPr/>
              <p:nvPr/>
            </p:nvGrpSpPr>
            <p:grpSpPr>
              <a:xfrm rot="2700000">
                <a:off x="3814667" y="4354575"/>
                <a:ext cx="342900" cy="342900"/>
                <a:chOff x="4781961" y="3611574"/>
                <a:chExt cx="342900" cy="342900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4781961" y="3611574"/>
                  <a:ext cx="342900" cy="3429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3100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iangle 74"/>
                <p:cNvSpPr>
                  <a:spLocks noChangeAspect="1"/>
                </p:cNvSpPr>
                <p:nvPr/>
              </p:nvSpPr>
              <p:spPr>
                <a:xfrm>
                  <a:off x="4861971" y="3647349"/>
                  <a:ext cx="182880" cy="233090"/>
                </a:xfrm>
                <a:prstGeom prst="triangle">
                  <a:avLst/>
                </a:prstGeom>
                <a:solidFill>
                  <a:srgbClr val="3100BB"/>
                </a:solidFill>
                <a:ln>
                  <a:solidFill>
                    <a:srgbClr val="3100B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Triangle 72"/>
              <p:cNvSpPr/>
              <p:nvPr/>
            </p:nvSpPr>
            <p:spPr>
              <a:xfrm rot="13641591">
                <a:off x="3688333" y="3563348"/>
                <a:ext cx="1459621" cy="1022969"/>
              </a:xfrm>
              <a:prstGeom prst="triangle">
                <a:avLst>
                  <a:gd name="adj" fmla="val 47225"/>
                </a:avLst>
              </a:prstGeom>
              <a:solidFill>
                <a:srgbClr val="F2F2F2">
                  <a:alpha val="50196"/>
                </a:srgbClr>
              </a:solidFill>
              <a:ln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Freeform 75"/>
            <p:cNvSpPr/>
            <p:nvPr/>
          </p:nvSpPr>
          <p:spPr>
            <a:xfrm>
              <a:off x="3338076" y="2655081"/>
              <a:ext cx="515639" cy="460638"/>
            </a:xfrm>
            <a:custGeom>
              <a:avLst/>
              <a:gdLst>
                <a:gd name="connsiteX0" fmla="*/ 0 w 515639"/>
                <a:gd name="connsiteY0" fmla="*/ 460638 h 460638"/>
                <a:gd name="connsiteX1" fmla="*/ 275007 w 515639"/>
                <a:gd name="connsiteY1" fmla="*/ 412512 h 460638"/>
                <a:gd name="connsiteX2" fmla="*/ 275007 w 515639"/>
                <a:gd name="connsiteY2" fmla="*/ 0 h 460638"/>
                <a:gd name="connsiteX3" fmla="*/ 515639 w 515639"/>
                <a:gd name="connsiteY3" fmla="*/ 0 h 46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639" h="460638">
                  <a:moveTo>
                    <a:pt x="0" y="460638"/>
                  </a:moveTo>
                  <a:lnTo>
                    <a:pt x="275007" y="412512"/>
                  </a:lnTo>
                  <a:lnTo>
                    <a:pt x="275007" y="0"/>
                  </a:lnTo>
                  <a:lnTo>
                    <a:pt x="515639" y="0"/>
                  </a:ln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855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3"/>
            <a:ext cx="10972800" cy="103588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localization?</a:t>
            </a:r>
          </a:p>
          <a:p>
            <a:pPr marL="0" indent="0" algn="ctr">
              <a:buFont typeface="Arial"/>
              <a:buNone/>
            </a:pPr>
            <a:r>
              <a:rPr lang="en-US" sz="3000" dirty="0" smtClean="0"/>
              <a:t>(but with a perfect map)</a:t>
            </a:r>
            <a:endParaRPr lang="en-US" sz="3000" dirty="0"/>
          </a:p>
        </p:txBody>
      </p:sp>
      <p:sp>
        <p:nvSpPr>
          <p:cNvPr id="22" name="Rectangle 21"/>
          <p:cNvSpPr/>
          <p:nvPr/>
        </p:nvSpPr>
        <p:spPr>
          <a:xfrm rot="8840851">
            <a:off x="4884528" y="3653634"/>
            <a:ext cx="3172564" cy="203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3643592">
            <a:off x="4876432" y="2505932"/>
            <a:ext cx="3119270" cy="138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9974707">
            <a:off x="4414539" y="4341656"/>
            <a:ext cx="2586856" cy="145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124" y="2233246"/>
            <a:ext cx="11399753" cy="23563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While not at goal: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Project estimated free-space from current observation to map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Refine estimate of location based on alignment with map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Sample likely location and path plan to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rPr>
              <a:t>	Take next step of plan</a:t>
            </a:r>
          </a:p>
        </p:txBody>
      </p:sp>
    </p:spTree>
    <p:extLst>
      <p:ext uri="{BB962C8B-B14F-4D97-AF65-F5344CB8AC3E}">
        <p14:creationId xmlns:p14="http://schemas.microsoft.com/office/powerpoint/2010/main" val="210684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944" y="684668"/>
            <a:ext cx="736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venir Heavy" charset="0"/>
                <a:ea typeface="Avenir Heavy" charset="0"/>
                <a:cs typeface="Avenir Heavy" charset="0"/>
              </a:rPr>
              <a:t>Visual Navigation: </a:t>
            </a:r>
            <a:r>
              <a:rPr lang="en-US" sz="2800" dirty="0" smtClean="0">
                <a:latin typeface="Avenir Book" charset="0"/>
                <a:ea typeface="Avenir Book" charset="0"/>
                <a:cs typeface="Avenir Book" charset="0"/>
              </a:rPr>
              <a:t>Navigate from A to B in environment E using egocentric perception.  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2228" y="281017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86366" y="2691109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88469" y="2742973"/>
            <a:ext cx="6215063" cy="1215000"/>
          </a:xfrm>
          <a:custGeom>
            <a:avLst/>
            <a:gdLst>
              <a:gd name="connsiteX0" fmla="*/ 0 w 6215063"/>
              <a:gd name="connsiteY0" fmla="*/ 643165 h 1215000"/>
              <a:gd name="connsiteX1" fmla="*/ 1314450 w 6215063"/>
              <a:gd name="connsiteY1" fmla="*/ 227 h 1215000"/>
              <a:gd name="connsiteX2" fmla="*/ 2571750 w 6215063"/>
              <a:gd name="connsiteY2" fmla="*/ 571727 h 1215000"/>
              <a:gd name="connsiteX3" fmla="*/ 3271838 w 6215063"/>
              <a:gd name="connsiteY3" fmla="*/ 743177 h 1215000"/>
              <a:gd name="connsiteX4" fmla="*/ 4043363 w 6215063"/>
              <a:gd name="connsiteY4" fmla="*/ 543152 h 1215000"/>
              <a:gd name="connsiteX5" fmla="*/ 4429125 w 6215063"/>
              <a:gd name="connsiteY5" fmla="*/ 1214665 h 1215000"/>
              <a:gd name="connsiteX6" fmla="*/ 6215063 w 6215063"/>
              <a:gd name="connsiteY6" fmla="*/ 443140 h 12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5063" h="1215000">
                <a:moveTo>
                  <a:pt x="0" y="643165"/>
                </a:moveTo>
                <a:cubicBezTo>
                  <a:pt x="442912" y="327649"/>
                  <a:pt x="885825" y="12133"/>
                  <a:pt x="1314450" y="227"/>
                </a:cubicBezTo>
                <a:cubicBezTo>
                  <a:pt x="1743075" y="-11679"/>
                  <a:pt x="2245519" y="447902"/>
                  <a:pt x="2571750" y="571727"/>
                </a:cubicBezTo>
                <a:cubicBezTo>
                  <a:pt x="2897981" y="695552"/>
                  <a:pt x="3026569" y="747939"/>
                  <a:pt x="3271838" y="743177"/>
                </a:cubicBezTo>
                <a:cubicBezTo>
                  <a:pt x="3517107" y="738415"/>
                  <a:pt x="3850482" y="464571"/>
                  <a:pt x="4043363" y="543152"/>
                </a:cubicBezTo>
                <a:cubicBezTo>
                  <a:pt x="4236244" y="621733"/>
                  <a:pt x="4067175" y="1231334"/>
                  <a:pt x="4429125" y="1214665"/>
                </a:cubicBezTo>
                <a:cubicBezTo>
                  <a:pt x="4791075" y="1197996"/>
                  <a:pt x="6215063" y="443140"/>
                  <a:pt x="6215063" y="44314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562" y="2282094"/>
            <a:ext cx="864875" cy="113385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ounded Rectangular Callout 12"/>
          <p:cNvSpPr/>
          <p:nvPr/>
        </p:nvSpPr>
        <p:spPr>
          <a:xfrm>
            <a:off x="9682425" y="1775305"/>
            <a:ext cx="962563" cy="486294"/>
          </a:xfrm>
          <a:prstGeom prst="wedgeRoundRectCallout">
            <a:avLst>
              <a:gd name="adj1" fmla="val -61546"/>
              <a:gd name="adj2" fmla="val 8936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STOP</a:t>
            </a:r>
            <a:endParaRPr lang="en-US" dirty="0">
              <a:solidFill>
                <a:sysClr val="windowText" lastClr="000000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09058" y="4108514"/>
            <a:ext cx="8773885" cy="2384361"/>
            <a:chOff x="1709058" y="4108514"/>
            <a:chExt cx="8773885" cy="238436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746" r="9899"/>
            <a:stretch/>
          </p:blipFill>
          <p:spPr>
            <a:xfrm>
              <a:off x="1709058" y="4108514"/>
              <a:ext cx="8773885" cy="196311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694206" y="6123543"/>
              <a:ext cx="2803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r-IN" dirty="0" smtClean="0">
                  <a:latin typeface="Avenir Book" charset="0"/>
                  <a:ea typeface="Avenir Book" charset="0"/>
                  <a:cs typeface="Avenir Book" charset="0"/>
                  <a:hlinkClick r:id="rId4"/>
                </a:rPr>
                <a:t>arxiv.org/abs/1807.06757</a:t>
              </a:r>
              <a:endParaRPr lang="en-US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073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C 0.0332 -0.04421 0.06654 -0.08843 0.09831 -0.09167 C 0.13021 -0.09468 0.16419 -0.0382 0.19102 -0.01875 C 0.21771 0.00069 0.23802 0.02361 0.25898 0.025 C 0.27982 0.02639 0.30299 -0.00787 0.31628 -0.01042 C 0.32956 -0.01273 0.33411 -0.00278 0.33867 0.01042 C 0.3431 0.02361 0.33763 0.05602 0.34336 0.06875 C 0.34896 0.08171 0.34518 0.10301 0.37253 0.0875 C 0.39987 0.07222 0.48359 -0.00625 0.50742 -0.0229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 or localization?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4495800"/>
            <a:ext cx="3880022" cy="1138952"/>
            <a:chOff x="0" y="4495800"/>
            <a:chExt cx="3880022" cy="1138952"/>
          </a:xfrm>
        </p:grpSpPr>
        <p:sp>
          <p:nvSpPr>
            <p:cNvPr id="16" name="TextBox 15"/>
            <p:cNvSpPr txBox="1"/>
            <p:nvPr/>
          </p:nvSpPr>
          <p:spPr>
            <a:xfrm>
              <a:off x="0" y="5173087"/>
              <a:ext cx="29290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Only start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17" name="Curved Connector 16"/>
            <p:cNvCxnSpPr/>
            <p:nvPr/>
          </p:nvCxnSpPr>
          <p:spPr>
            <a:xfrm flipV="1">
              <a:off x="2932584" y="4495800"/>
              <a:ext cx="947438" cy="908120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90514" y="1933649"/>
            <a:ext cx="4108491" cy="1673151"/>
            <a:chOff x="290514" y="1933649"/>
            <a:chExt cx="4108491" cy="1673151"/>
          </a:xfrm>
        </p:grpSpPr>
        <p:sp>
          <p:nvSpPr>
            <p:cNvPr id="19" name="TextBox 18"/>
            <p:cNvSpPr txBox="1"/>
            <p:nvPr/>
          </p:nvSpPr>
          <p:spPr>
            <a:xfrm>
              <a:off x="290514" y="1933649"/>
              <a:ext cx="2642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Not given a map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20" name="Curved Connector 19"/>
            <p:cNvCxnSpPr/>
            <p:nvPr/>
          </p:nvCxnSpPr>
          <p:spPr>
            <a:xfrm>
              <a:off x="2850894" y="2164482"/>
              <a:ext cx="1548111" cy="1442318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5537707" y="3503310"/>
            <a:ext cx="800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?</a:t>
            </a:r>
            <a:endParaRPr lang="en-US" sz="8800" b="1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8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 or localization?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30" y="1970388"/>
            <a:ext cx="2870200" cy="3238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41628" y="2131593"/>
            <a:ext cx="4054336" cy="3077295"/>
            <a:chOff x="7328125" y="2681640"/>
            <a:chExt cx="4054336" cy="30772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125" y="2681640"/>
              <a:ext cx="4054336" cy="30772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1587" y="4220287"/>
              <a:ext cx="1033489" cy="108688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088928" y="515610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Mapping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84745" y="5203940"/>
            <a:ext cx="19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Localization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670854" y="2950433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4670854" y="3901345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 or localization?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30" y="1970388"/>
            <a:ext cx="2870200" cy="3238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41628" y="2131593"/>
            <a:ext cx="4054336" cy="3077295"/>
            <a:chOff x="7328125" y="2681640"/>
            <a:chExt cx="4054336" cy="30772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125" y="2681640"/>
              <a:ext cx="4054336" cy="30772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1587" y="4220287"/>
              <a:ext cx="1033489" cy="108688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088928" y="515610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Mapping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84745" y="5203940"/>
            <a:ext cx="19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Localization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670854" y="2950433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4670854" y="3901345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mage result for chicke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6" b="96718" l="10000" r="94286">
                        <a14:foregroundMark x1="25714" y1="91699" x2="35000" y2="89189"/>
                        <a14:foregroundMark x1="85000" y1="34749" x2="85000" y2="3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50" y="940462"/>
            <a:ext cx="3316306" cy="409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ge result for 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93" y="2214905"/>
            <a:ext cx="1994282" cy="2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1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 or localization?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30" y="1970388"/>
            <a:ext cx="2870200" cy="3238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41628" y="2131593"/>
            <a:ext cx="4054336" cy="3077295"/>
            <a:chOff x="7328125" y="2681640"/>
            <a:chExt cx="4054336" cy="30772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8125" y="2681640"/>
              <a:ext cx="4054336" cy="30772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1587" y="4220287"/>
              <a:ext cx="1033489" cy="108688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088928" y="515610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Mapping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84745" y="5203940"/>
            <a:ext cx="196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Localization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670854" y="2950433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10800000">
            <a:off x="4670854" y="3901345"/>
            <a:ext cx="2248930" cy="6178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mage result for chicke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6" b="96718" l="10000" r="94286">
                        <a14:foregroundMark x1="25714" y1="91699" x2="35000" y2="89189"/>
                        <a14:foregroundMark x1="85000" y1="34749" x2="85000" y2="3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50" y="940462"/>
            <a:ext cx="3316306" cy="409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ge result for 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693" y="2214905"/>
            <a:ext cx="1994282" cy="26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92116" y="2655683"/>
            <a:ext cx="9407769" cy="179456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Simultaneous Localization and Mapping (SLAM)</a:t>
            </a:r>
            <a:endParaRPr lang="en-US" sz="4400" b="1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6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50724" y="3707027"/>
            <a:ext cx="1210962" cy="1173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43110" y="5048215"/>
            <a:ext cx="4618576" cy="1210530"/>
            <a:chOff x="-738554" y="4495800"/>
            <a:chExt cx="4618576" cy="1210530"/>
          </a:xfrm>
        </p:grpSpPr>
        <p:sp>
          <p:nvSpPr>
            <p:cNvPr id="8" name="TextBox 7"/>
            <p:cNvSpPr txBox="1"/>
            <p:nvPr/>
          </p:nvSpPr>
          <p:spPr>
            <a:xfrm>
              <a:off x="-738554" y="4875333"/>
              <a:ext cx="38274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Center coordinate frame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on start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 flipV="1">
              <a:off x="2932584" y="4495800"/>
              <a:ext cx="947438" cy="908120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240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71133" y="2967335"/>
            <a:ext cx="3560190" cy="1358480"/>
            <a:chOff x="-710531" y="2414920"/>
            <a:chExt cx="3560190" cy="1358480"/>
          </a:xfrm>
        </p:grpSpPr>
        <p:sp>
          <p:nvSpPr>
            <p:cNvPr id="7" name="TextBox 6"/>
            <p:cNvSpPr txBox="1"/>
            <p:nvPr/>
          </p:nvSpPr>
          <p:spPr>
            <a:xfrm>
              <a:off x="-710531" y="2414920"/>
              <a:ext cx="2417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Observe some 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landmark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" name="Curved Connector 7"/>
            <p:cNvCxnSpPr>
              <a:stCxn id="7" idx="3"/>
            </p:cNvCxnSpPr>
            <p:nvPr/>
          </p:nvCxnSpPr>
          <p:spPr>
            <a:xfrm>
              <a:off x="1707119" y="2830419"/>
              <a:ext cx="1142540" cy="942981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093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330462" y="3818773"/>
            <a:ext cx="3200859" cy="1086342"/>
            <a:chOff x="-2179540" y="4645539"/>
            <a:chExt cx="3200859" cy="1086342"/>
          </a:xfrm>
        </p:grpSpPr>
        <p:sp>
          <p:nvSpPr>
            <p:cNvPr id="8" name="TextBox 7"/>
            <p:cNvSpPr txBox="1"/>
            <p:nvPr/>
          </p:nvSpPr>
          <p:spPr>
            <a:xfrm>
              <a:off x="-8130" y="5270216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Move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9" name="Curved Connector 8"/>
            <p:cNvCxnSpPr>
              <a:stCxn id="8" idx="1"/>
            </p:cNvCxnSpPr>
            <p:nvPr/>
          </p:nvCxnSpPr>
          <p:spPr>
            <a:xfrm rot="10800000">
              <a:off x="-2179540" y="4645539"/>
              <a:ext cx="2171410" cy="85551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594232" y="2141665"/>
            <a:ext cx="4646796" cy="911967"/>
            <a:chOff x="-2177966" y="5073294"/>
            <a:chExt cx="4646796" cy="911967"/>
          </a:xfrm>
        </p:grpSpPr>
        <p:sp>
          <p:nvSpPr>
            <p:cNvPr id="15" name="TextBox 14"/>
            <p:cNvSpPr txBox="1"/>
            <p:nvPr/>
          </p:nvSpPr>
          <p:spPr>
            <a:xfrm>
              <a:off x="-8130" y="5073294"/>
              <a:ext cx="2476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Noisy estimate 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of new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rot="10800000" flipV="1">
              <a:off x="-2177966" y="5501048"/>
              <a:ext cx="2169839" cy="48421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142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923692" y="936180"/>
            <a:ext cx="2774720" cy="925590"/>
            <a:chOff x="4923692" y="936180"/>
            <a:chExt cx="2774720" cy="925590"/>
          </a:xfrm>
        </p:grpSpPr>
        <p:grpSp>
          <p:nvGrpSpPr>
            <p:cNvPr id="6" name="Group 5"/>
            <p:cNvGrpSpPr/>
            <p:nvPr/>
          </p:nvGrpSpPr>
          <p:grpSpPr>
            <a:xfrm>
              <a:off x="4923692" y="936180"/>
              <a:ext cx="2774720" cy="651973"/>
              <a:chOff x="-3848506" y="3867809"/>
              <a:chExt cx="2774720" cy="65197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-3595630" y="3867809"/>
                <a:ext cx="25218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smtClean="0">
                    <a:solidFill>
                      <a:srgbClr val="FF0000"/>
                    </a:solidFill>
                    <a:latin typeface="Avenir Next" charset="0"/>
                    <a:ea typeface="Avenir Next" charset="0"/>
                    <a:cs typeface="Avenir Next" charset="0"/>
                  </a:rPr>
                  <a:t>New landmarks</a:t>
                </a:r>
                <a:endParaRPr lang="en-US" sz="2400" b="1" dirty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  <p:cxnSp>
            <p:nvCxnSpPr>
              <p:cNvPr id="9" name="Curved Connector 8"/>
              <p:cNvCxnSpPr>
                <a:stCxn id="8" idx="1"/>
              </p:cNvCxnSpPr>
              <p:nvPr/>
            </p:nvCxnSpPr>
            <p:spPr>
              <a:xfrm rot="10800000" flipV="1">
                <a:off x="-3848506" y="4098641"/>
                <a:ext cx="252876" cy="421141"/>
              </a:xfrm>
              <a:prstGeom prst="curvedConnector2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Curved Connector 10"/>
            <p:cNvCxnSpPr>
              <a:stCxn id="8" idx="3"/>
            </p:cNvCxnSpPr>
            <p:nvPr/>
          </p:nvCxnSpPr>
          <p:spPr>
            <a:xfrm flipH="1">
              <a:off x="7491046" y="1167013"/>
              <a:ext cx="207366" cy="694757"/>
            </a:xfrm>
            <a:prstGeom prst="curvedConnector4">
              <a:avLst>
                <a:gd name="adj1" fmla="val -110240"/>
                <a:gd name="adj2" fmla="val 66612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28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516228" y="2560563"/>
            <a:ext cx="2369847" cy="715287"/>
            <a:chOff x="-1348528" y="5270216"/>
            <a:chExt cx="2369847" cy="715287"/>
          </a:xfrm>
        </p:grpSpPr>
        <p:sp>
          <p:nvSpPr>
            <p:cNvPr id="8" name="TextBox 7"/>
            <p:cNvSpPr txBox="1"/>
            <p:nvPr/>
          </p:nvSpPr>
          <p:spPr>
            <a:xfrm>
              <a:off x="-8130" y="5270216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Move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 rot="10800000" flipV="1">
              <a:off x="-1348528" y="5501048"/>
              <a:ext cx="1340399" cy="484455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629400" y="4212866"/>
            <a:ext cx="4250610" cy="1264957"/>
            <a:chOff x="-1781780" y="4639334"/>
            <a:chExt cx="4250610" cy="1264957"/>
          </a:xfrm>
        </p:grpSpPr>
        <p:sp>
          <p:nvSpPr>
            <p:cNvPr id="11" name="TextBox 10"/>
            <p:cNvSpPr txBox="1"/>
            <p:nvPr/>
          </p:nvSpPr>
          <p:spPr>
            <a:xfrm>
              <a:off x="-8130" y="5073294"/>
              <a:ext cx="24769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Noisy estimate 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of new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12" name="Curved Connector 11"/>
            <p:cNvCxnSpPr/>
            <p:nvPr/>
          </p:nvCxnSpPr>
          <p:spPr>
            <a:xfrm rot="10800000">
              <a:off x="-1781780" y="4639334"/>
              <a:ext cx="1773654" cy="86171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95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85900"/>
            <a:ext cx="419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13529" y="2615587"/>
            <a:ext cx="4143210" cy="1551966"/>
            <a:chOff x="71365" y="5090878"/>
            <a:chExt cx="4143210" cy="1551966"/>
          </a:xfrm>
        </p:grpSpPr>
        <p:sp>
          <p:nvSpPr>
            <p:cNvPr id="8" name="TextBox 7"/>
            <p:cNvSpPr txBox="1"/>
            <p:nvPr/>
          </p:nvSpPr>
          <p:spPr>
            <a:xfrm>
              <a:off x="71365" y="5090878"/>
              <a:ext cx="2142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Loop Closure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9" name="Curved Connector 8"/>
            <p:cNvCxnSpPr>
              <a:stCxn id="8" idx="3"/>
            </p:cNvCxnSpPr>
            <p:nvPr/>
          </p:nvCxnSpPr>
          <p:spPr>
            <a:xfrm>
              <a:off x="2213491" y="5321711"/>
              <a:ext cx="2001084" cy="1321133"/>
            </a:xfrm>
            <a:prstGeom prst="curvedConnector3">
              <a:avLst>
                <a:gd name="adj1" fmla="val 97453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31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3200" y="736600"/>
            <a:ext cx="4165600" cy="6096000"/>
          </a:xfrm>
          <a:prstGeom prst="rect">
            <a:avLst/>
          </a:prstGeom>
        </p:spPr>
      </p:pic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smtClean="0"/>
              <a:t>How to get to the red point?</a:t>
            </a:r>
            <a:endParaRPr lang="en-US" sz="3000" dirty="0"/>
          </a:p>
        </p:txBody>
      </p:sp>
      <p:sp>
        <p:nvSpPr>
          <p:cNvPr id="80" name="Freeform 79"/>
          <p:cNvSpPr/>
          <p:nvPr/>
        </p:nvSpPr>
        <p:spPr>
          <a:xfrm>
            <a:off x="3987800" y="2717800"/>
            <a:ext cx="2362200" cy="1778000"/>
          </a:xfrm>
          <a:custGeom>
            <a:avLst/>
            <a:gdLst>
              <a:gd name="connsiteX0" fmla="*/ 0 w 2362200"/>
              <a:gd name="connsiteY0" fmla="*/ 1778000 h 1778000"/>
              <a:gd name="connsiteX1" fmla="*/ 800100 w 2362200"/>
              <a:gd name="connsiteY1" fmla="*/ 1206500 h 1778000"/>
              <a:gd name="connsiteX2" fmla="*/ 2082800 w 2362200"/>
              <a:gd name="connsiteY2" fmla="*/ 1130300 h 1778000"/>
              <a:gd name="connsiteX3" fmla="*/ 2362200 w 2362200"/>
              <a:gd name="connsiteY3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0" h="1778000">
                <a:moveTo>
                  <a:pt x="0" y="1778000"/>
                </a:moveTo>
                <a:cubicBezTo>
                  <a:pt x="226483" y="1546225"/>
                  <a:pt x="452967" y="1314450"/>
                  <a:pt x="800100" y="1206500"/>
                </a:cubicBezTo>
                <a:cubicBezTo>
                  <a:pt x="1147233" y="1098550"/>
                  <a:pt x="1822450" y="1331383"/>
                  <a:pt x="2082800" y="1130300"/>
                </a:cubicBezTo>
                <a:cubicBezTo>
                  <a:pt x="2343150" y="929217"/>
                  <a:pt x="2362200" y="0"/>
                  <a:pt x="2362200" y="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043737" y="4166103"/>
            <a:ext cx="224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100BB"/>
                </a:solidFill>
                <a:latin typeface="Avenir Next" charset="0"/>
                <a:ea typeface="Avenir Next" charset="0"/>
                <a:cs typeface="Avenir Next" charset="0"/>
              </a:rPr>
              <a:t>Path Planning</a:t>
            </a:r>
          </a:p>
          <a:p>
            <a:pPr algn="ctr"/>
            <a:r>
              <a:rPr lang="en-US" sz="2400" b="1" dirty="0" smtClean="0">
                <a:solidFill>
                  <a:srgbClr val="3100BB"/>
                </a:solidFill>
                <a:latin typeface="Avenir Next" charset="0"/>
                <a:ea typeface="Avenir Next" charset="0"/>
                <a:cs typeface="Avenir Next" charset="0"/>
              </a:rPr>
              <a:t>A* / RRT </a:t>
            </a:r>
            <a:endParaRPr lang="en-US" sz="2400" b="1" dirty="0">
              <a:solidFill>
                <a:srgbClr val="3100BB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01935" y="1933649"/>
            <a:ext cx="3597070" cy="1673151"/>
            <a:chOff x="801935" y="1933649"/>
            <a:chExt cx="3597070" cy="1673151"/>
          </a:xfrm>
        </p:grpSpPr>
        <p:sp>
          <p:nvSpPr>
            <p:cNvPr id="84" name="TextBox 83"/>
            <p:cNvSpPr txBox="1"/>
            <p:nvPr/>
          </p:nvSpPr>
          <p:spPr>
            <a:xfrm>
              <a:off x="801935" y="1933649"/>
              <a:ext cx="2048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Given a map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7" name="Curved Connector 86"/>
            <p:cNvCxnSpPr>
              <a:stCxn id="84" idx="3"/>
            </p:cNvCxnSpPr>
            <p:nvPr/>
          </p:nvCxnSpPr>
          <p:spPr>
            <a:xfrm>
              <a:off x="2850894" y="2164482"/>
              <a:ext cx="1548111" cy="1442318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591879" y="4495800"/>
            <a:ext cx="3288143" cy="1138952"/>
            <a:chOff x="591879" y="4495800"/>
            <a:chExt cx="3288143" cy="1138952"/>
          </a:xfrm>
        </p:grpSpPr>
        <p:sp>
          <p:nvSpPr>
            <p:cNvPr id="85" name="TextBox 84"/>
            <p:cNvSpPr txBox="1"/>
            <p:nvPr/>
          </p:nvSpPr>
          <p:spPr>
            <a:xfrm>
              <a:off x="591879" y="5173087"/>
              <a:ext cx="2340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Given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88" name="Curved Connector 87"/>
            <p:cNvCxnSpPr>
              <a:stCxn id="85" idx="3"/>
            </p:cNvCxnSpPr>
            <p:nvPr/>
          </p:nvCxnSpPr>
          <p:spPr>
            <a:xfrm flipV="1">
              <a:off x="2932584" y="4495800"/>
              <a:ext cx="947438" cy="908120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Freeform 93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riangle 9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194" name="Picture 2" descr="nimated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0" y="605481"/>
            <a:ext cx="9984260" cy="56161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1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09" y="1150239"/>
            <a:ext cx="3317904" cy="307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1812" y="970316"/>
            <a:ext cx="470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venir Next" charset="0"/>
                <a:ea typeface="Avenir Next" charset="0"/>
                <a:cs typeface="Avenir Next" charset="0"/>
              </a:rPr>
              <a:t>SLAM </a:t>
            </a:r>
            <a:r>
              <a:rPr lang="en-US" sz="2800" b="1" smtClean="0">
                <a:latin typeface="Avenir Next" charset="0"/>
                <a:ea typeface="Avenir Next" charset="0"/>
                <a:cs typeface="Avenir Next" charset="0"/>
              </a:rPr>
              <a:t>Problem Definition:</a:t>
            </a:r>
            <a:endParaRPr lang="en-US" sz="28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121347" y="1487047"/>
                <a:ext cx="566526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venir Next" charset="0"/>
                    <a:ea typeface="Avenir Next" charset="0"/>
                    <a:cs typeface="Avenir Next" charset="0"/>
                  </a:rPr>
                  <a:t>Given an agent’s: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control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egocentric 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endParaRPr lang="en-US" sz="24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347" y="1487047"/>
                <a:ext cx="5665269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613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121347" y="2927399"/>
                <a:ext cx="513057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venir Next" charset="0"/>
                    <a:ea typeface="Avenir Next" charset="0"/>
                    <a:cs typeface="Avenir Next" charset="0"/>
                  </a:rPr>
                  <a:t>Produce: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agent trajectory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environment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endParaRPr lang="en-US" sz="24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347" y="2927399"/>
                <a:ext cx="5130572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781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761145" y="5033302"/>
                <a:ext cx="66697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0: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0: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𝑎𝑟𝑔𝑚𝑎𝑥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0: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0: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:</m:t>
                          </m:r>
                          <m:r>
                            <a:rPr lang="en-US" sz="2800" b="0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,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𝑜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0</m:t>
                          </m:r>
                          <m:r>
                            <a:rPr lang="en-US" sz="2800" b="0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:</m:t>
                          </m:r>
                          <m:r>
                            <a:rPr lang="en-US" sz="2800" b="0" i="1" smtClean="0">
                              <a:latin typeface="Cambria Math" charset="0"/>
                              <a:ea typeface="Avenir Next" charset="0"/>
                              <a:cs typeface="Avenir Next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Avenir Next" charset="0"/>
                          <a:cs typeface="Avenir Next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145" y="5033302"/>
                <a:ext cx="6669711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79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617362" y="1487047"/>
                <a:ext cx="566526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venir Next" charset="0"/>
                    <a:ea typeface="Avenir Next" charset="0"/>
                    <a:cs typeface="Avenir Next" charset="0"/>
                  </a:rPr>
                  <a:t>Given an agent’s: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control actions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egocentric observations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endParaRPr lang="en-US" sz="24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62" y="1487047"/>
                <a:ext cx="5665269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613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17362" y="2927399"/>
                <a:ext cx="513057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venir Next" charset="0"/>
                    <a:ea typeface="Avenir Next" charset="0"/>
                    <a:cs typeface="Avenir Next" charset="0"/>
                  </a:rPr>
                  <a:t>Produce: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agent trajectory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</a:p>
              <a:p>
                <a:r>
                  <a:rPr lang="en-US" sz="2400" dirty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    environment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Avenir Next" charset="0"/>
                        <a:cs typeface="Avenir Next" charset="0"/>
                      </a:rPr>
                      <m:t>,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venir Next" charset="0"/>
                            <a:cs typeface="Avenir Next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venir Next" charset="0"/>
                    <a:ea typeface="Avenir Next" charset="0"/>
                    <a:cs typeface="Avenir Next" charset="0"/>
                  </a:rPr>
                  <a:t> </a:t>
                </a:r>
                <a:endParaRPr lang="en-US" sz="2400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62" y="2927399"/>
                <a:ext cx="5130572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781" t="-406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23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362" y="1024458"/>
            <a:ext cx="2103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Output Map:</a:t>
            </a:r>
          </a:p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     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80" y="2412534"/>
            <a:ext cx="3547141" cy="3383280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969" y="2471288"/>
            <a:ext cx="3572743" cy="3383280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961" y="2571364"/>
            <a:ext cx="4194655" cy="3383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92" y="195788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Metric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1921" y="1957880"/>
            <a:ext cx="142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Topological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09656" y="1957880"/>
            <a:ext cx="175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Reconstruction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3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7362" y="1024458"/>
            <a:ext cx="8993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Navigation often requires only free-space / occupancy map:</a:t>
            </a:r>
          </a:p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     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91" y="2281382"/>
            <a:ext cx="2990850" cy="2924175"/>
          </a:xfrm>
          <a:prstGeom prst="rect">
            <a:avLst/>
          </a:prstGeom>
        </p:spPr>
      </p:pic>
      <p:pic>
        <p:nvPicPr>
          <p:cNvPr id="11" name="Picture 10" descr="https://pic4.zhimg.com/6cc67f649627df6ca0fa06ceb16032ef_b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0"/>
          <a:stretch/>
        </p:blipFill>
        <p:spPr bwMode="auto">
          <a:xfrm>
            <a:off x="5915024" y="2323873"/>
            <a:ext cx="5527977" cy="28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14093" y="190499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2D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31989" y="190499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D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362" y="977093"/>
            <a:ext cx="742260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Major approaches to the problem: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	Extended </a:t>
            </a:r>
            <a:r>
              <a:rPr lang="en-US" sz="2400" dirty="0" err="1" smtClean="0">
                <a:latin typeface="Avenir Next" charset="0"/>
                <a:ea typeface="Avenir Next" charset="0"/>
                <a:cs typeface="Avenir Next" charset="0"/>
              </a:rPr>
              <a:t>Kalman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 Filtering SLAM (EKF SLAM)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Particle Filtering SLAM (FAST-SLAM)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Graph-based SLAM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1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2"/>
          <a:stretch/>
        </p:blipFill>
        <p:spPr bwMode="auto">
          <a:xfrm>
            <a:off x="2112169" y="2805113"/>
            <a:ext cx="3954999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362" y="977093"/>
            <a:ext cx="742260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Major approaches to the problem: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	Extended </a:t>
            </a:r>
            <a:r>
              <a:rPr lang="en-US" sz="2400" dirty="0" err="1" smtClean="0">
                <a:latin typeface="Avenir Next" charset="0"/>
                <a:ea typeface="Avenir Next" charset="0"/>
                <a:cs typeface="Avenir Next" charset="0"/>
              </a:rPr>
              <a:t>Kalman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 Filtering SLAM (EKF SLAM)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Particle Filtering SLAM (FAST-SLAM)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	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Graph-based SLAM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1" r="-369"/>
          <a:stretch/>
        </p:blipFill>
        <p:spPr bwMode="auto">
          <a:xfrm>
            <a:off x="6398138" y="2805113"/>
            <a:ext cx="3954999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21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Simultaneous Localization and Mapping (SLAM)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0" y="507531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Avenir Next" charset="0"/>
                <a:ea typeface="Avenir Next" charset="0"/>
                <a:cs typeface="Avenir Next" charset="0"/>
              </a:rPr>
              <a:t>OrbSLAM2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  <a:hlinkClick r:id="rId2"/>
              </a:rPr>
              <a:t>https</a:t>
            </a:r>
            <a:r>
              <a:rPr lang="en-US" sz="2400" b="1" dirty="0">
                <a:latin typeface="Avenir Next" charset="0"/>
                <a:ea typeface="Avenir Next" charset="0"/>
                <a:cs typeface="Avenir Next" charset="0"/>
                <a:hlinkClick r:id="rId2"/>
              </a:rPr>
              <a:t>://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  <a:hlinkClick r:id="rId2"/>
              </a:rPr>
              <a:t>bit.ly/31V9aCG</a:t>
            </a:r>
            <a:endParaRPr lang="en-US" sz="2400" b="1" dirty="0" smtClean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5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268" y="1122363"/>
            <a:ext cx="10909465" cy="2387600"/>
          </a:xfrm>
        </p:spPr>
        <p:txBody>
          <a:bodyPr/>
          <a:lstStyle/>
          <a:p>
            <a:r>
              <a:rPr lang="en-US" sz="4800" dirty="0" smtClean="0"/>
              <a:t>Classic Approach to Visual Navigation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511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170713" y="2379947"/>
            <a:ext cx="1960088" cy="2640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SLAM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53" y="2533802"/>
            <a:ext cx="2328905" cy="2336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848960" y="2379946"/>
            <a:ext cx="1616076" cy="2640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Planning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0634" y="2379946"/>
            <a:ext cx="1590537" cy="26401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</a:rPr>
              <a:t>Locomotion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13092" y="1702857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1" name="Elbow Connector 15"/>
          <p:cNvCxnSpPr>
            <a:stCxn id="54" idx="3"/>
            <a:endCxn id="20" idx="0"/>
          </p:cNvCxnSpPr>
          <p:nvPr/>
        </p:nvCxnSpPr>
        <p:spPr>
          <a:xfrm>
            <a:off x="2010518" y="1933690"/>
            <a:ext cx="4646480" cy="446256"/>
          </a:xfrm>
          <a:prstGeom prst="bentConnector2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ight Arrow 50"/>
          <p:cNvSpPr/>
          <p:nvPr/>
        </p:nvSpPr>
        <p:spPr>
          <a:xfrm>
            <a:off x="2808233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5353347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7687582" y="350787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/>
          <p:cNvSpPr/>
          <p:nvPr/>
        </p:nvSpPr>
        <p:spPr>
          <a:xfrm>
            <a:off x="10163534" y="350787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0826402" y="3507871"/>
            <a:ext cx="107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merican Typewriter" charset="0"/>
                <a:ea typeface="American Typewriter" charset="0"/>
                <a:cs typeface="American Typewriter" charset="0"/>
              </a:rPr>
              <a:t>forward</a:t>
            </a: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7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1879" y="4495800"/>
            <a:ext cx="3288143" cy="1138952"/>
            <a:chOff x="591879" y="4495800"/>
            <a:chExt cx="3288143" cy="1138952"/>
          </a:xfrm>
        </p:grpSpPr>
        <p:sp>
          <p:nvSpPr>
            <p:cNvPr id="16" name="TextBox 15"/>
            <p:cNvSpPr txBox="1"/>
            <p:nvPr/>
          </p:nvSpPr>
          <p:spPr>
            <a:xfrm>
              <a:off x="591879" y="5173087"/>
              <a:ext cx="23407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Given location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17" name="Curved Connector 16"/>
            <p:cNvCxnSpPr/>
            <p:nvPr/>
          </p:nvCxnSpPr>
          <p:spPr>
            <a:xfrm flipV="1">
              <a:off x="2932584" y="4495800"/>
              <a:ext cx="947438" cy="908120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90514" y="1933649"/>
            <a:ext cx="4108491" cy="1673151"/>
            <a:chOff x="290514" y="1933649"/>
            <a:chExt cx="4108491" cy="1673151"/>
          </a:xfrm>
        </p:grpSpPr>
        <p:sp>
          <p:nvSpPr>
            <p:cNvPr id="19" name="TextBox 18"/>
            <p:cNvSpPr txBox="1"/>
            <p:nvPr/>
          </p:nvSpPr>
          <p:spPr>
            <a:xfrm>
              <a:off x="290514" y="1933649"/>
              <a:ext cx="2642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Not given a map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20" name="Curved Connector 19"/>
            <p:cNvCxnSpPr/>
            <p:nvPr/>
          </p:nvCxnSpPr>
          <p:spPr>
            <a:xfrm>
              <a:off x="2850894" y="2164482"/>
              <a:ext cx="1548111" cy="1442318"/>
            </a:xfrm>
            <a:prstGeom prst="curvedConnector3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243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6376731" y="2326123"/>
            <a:ext cx="3874180" cy="2668232"/>
          </a:xfrm>
          <a:custGeom>
            <a:avLst/>
            <a:gdLst>
              <a:gd name="connsiteX0" fmla="*/ 9144 w 6080760"/>
              <a:gd name="connsiteY0" fmla="*/ 2176272 h 4187952"/>
              <a:gd name="connsiteX1" fmla="*/ 0 w 6080760"/>
              <a:gd name="connsiteY1" fmla="*/ 2770632 h 4187952"/>
              <a:gd name="connsiteX2" fmla="*/ 493776 w 6080760"/>
              <a:gd name="connsiteY2" fmla="*/ 2788920 h 4187952"/>
              <a:gd name="connsiteX3" fmla="*/ 548640 w 6080760"/>
              <a:gd name="connsiteY3" fmla="*/ 3026664 h 4187952"/>
              <a:gd name="connsiteX4" fmla="*/ 475488 w 6080760"/>
              <a:gd name="connsiteY4" fmla="*/ 3136392 h 4187952"/>
              <a:gd name="connsiteX5" fmla="*/ 548640 w 6080760"/>
              <a:gd name="connsiteY5" fmla="*/ 4014216 h 4187952"/>
              <a:gd name="connsiteX6" fmla="*/ 676656 w 6080760"/>
              <a:gd name="connsiteY6" fmla="*/ 4041648 h 4187952"/>
              <a:gd name="connsiteX7" fmla="*/ 667512 w 6080760"/>
              <a:gd name="connsiteY7" fmla="*/ 4187952 h 4187952"/>
              <a:gd name="connsiteX8" fmla="*/ 1014984 w 6080760"/>
              <a:gd name="connsiteY8" fmla="*/ 4178808 h 4187952"/>
              <a:gd name="connsiteX9" fmla="*/ 960120 w 6080760"/>
              <a:gd name="connsiteY9" fmla="*/ 3557016 h 4187952"/>
              <a:gd name="connsiteX10" fmla="*/ 1051560 w 6080760"/>
              <a:gd name="connsiteY10" fmla="*/ 3438144 h 4187952"/>
              <a:gd name="connsiteX11" fmla="*/ 987552 w 6080760"/>
              <a:gd name="connsiteY11" fmla="*/ 3392424 h 4187952"/>
              <a:gd name="connsiteX12" fmla="*/ 1005840 w 6080760"/>
              <a:gd name="connsiteY12" fmla="*/ 2816352 h 4187952"/>
              <a:gd name="connsiteX13" fmla="*/ 1371600 w 6080760"/>
              <a:gd name="connsiteY13" fmla="*/ 2825496 h 4187952"/>
              <a:gd name="connsiteX14" fmla="*/ 1380744 w 6080760"/>
              <a:gd name="connsiteY14" fmla="*/ 4041648 h 4187952"/>
              <a:gd name="connsiteX15" fmla="*/ 3172968 w 6080760"/>
              <a:gd name="connsiteY15" fmla="*/ 4005072 h 4187952"/>
              <a:gd name="connsiteX16" fmla="*/ 4937760 w 6080760"/>
              <a:gd name="connsiteY16" fmla="*/ 4014216 h 4187952"/>
              <a:gd name="connsiteX17" fmla="*/ 4928616 w 6080760"/>
              <a:gd name="connsiteY17" fmla="*/ 3721608 h 4187952"/>
              <a:gd name="connsiteX18" fmla="*/ 4873752 w 6080760"/>
              <a:gd name="connsiteY18" fmla="*/ 3657600 h 4187952"/>
              <a:gd name="connsiteX19" fmla="*/ 4864608 w 6080760"/>
              <a:gd name="connsiteY19" fmla="*/ 2414016 h 4187952"/>
              <a:gd name="connsiteX20" fmla="*/ 4946904 w 6080760"/>
              <a:gd name="connsiteY20" fmla="*/ 2350008 h 4187952"/>
              <a:gd name="connsiteX21" fmla="*/ 4910328 w 6080760"/>
              <a:gd name="connsiteY21" fmla="*/ 1216152 h 4187952"/>
              <a:gd name="connsiteX22" fmla="*/ 5020056 w 6080760"/>
              <a:gd name="connsiteY22" fmla="*/ 1133856 h 4187952"/>
              <a:gd name="connsiteX23" fmla="*/ 5020056 w 6080760"/>
              <a:gd name="connsiteY23" fmla="*/ 1133856 h 4187952"/>
              <a:gd name="connsiteX24" fmla="*/ 5148072 w 6080760"/>
              <a:gd name="connsiteY24" fmla="*/ 1152144 h 4187952"/>
              <a:gd name="connsiteX25" fmla="*/ 5294376 w 6080760"/>
              <a:gd name="connsiteY25" fmla="*/ 1335024 h 4187952"/>
              <a:gd name="connsiteX26" fmla="*/ 5285232 w 6080760"/>
              <a:gd name="connsiteY26" fmla="*/ 1453896 h 4187952"/>
              <a:gd name="connsiteX27" fmla="*/ 5212080 w 6080760"/>
              <a:gd name="connsiteY27" fmla="*/ 1499616 h 4187952"/>
              <a:gd name="connsiteX28" fmla="*/ 5230368 w 6080760"/>
              <a:gd name="connsiteY28" fmla="*/ 1965960 h 4187952"/>
              <a:gd name="connsiteX29" fmla="*/ 6080760 w 6080760"/>
              <a:gd name="connsiteY29" fmla="*/ 1965960 h 4187952"/>
              <a:gd name="connsiteX30" fmla="*/ 6071616 w 6080760"/>
              <a:gd name="connsiteY30" fmla="*/ 0 h 4187952"/>
              <a:gd name="connsiteX31" fmla="*/ 5312664 w 6080760"/>
              <a:gd name="connsiteY31" fmla="*/ 18288 h 4187952"/>
              <a:gd name="connsiteX32" fmla="*/ 5193792 w 6080760"/>
              <a:gd name="connsiteY32" fmla="*/ 146304 h 4187952"/>
              <a:gd name="connsiteX33" fmla="*/ 5285232 w 6080760"/>
              <a:gd name="connsiteY33" fmla="*/ 640080 h 4187952"/>
              <a:gd name="connsiteX34" fmla="*/ 5020056 w 6080760"/>
              <a:gd name="connsiteY34" fmla="*/ 859536 h 4187952"/>
              <a:gd name="connsiteX35" fmla="*/ 4855464 w 6080760"/>
              <a:gd name="connsiteY35" fmla="*/ 749808 h 4187952"/>
              <a:gd name="connsiteX36" fmla="*/ 4910328 w 6080760"/>
              <a:gd name="connsiteY36" fmla="*/ 347472 h 4187952"/>
              <a:gd name="connsiteX37" fmla="*/ 4828032 w 6080760"/>
              <a:gd name="connsiteY37" fmla="*/ 301752 h 4187952"/>
              <a:gd name="connsiteX38" fmla="*/ 4828032 w 6080760"/>
              <a:gd name="connsiteY38" fmla="*/ 73152 h 4187952"/>
              <a:gd name="connsiteX39" fmla="*/ 3054096 w 6080760"/>
              <a:gd name="connsiteY39" fmla="*/ 91440 h 4187952"/>
              <a:gd name="connsiteX40" fmla="*/ 3072384 w 6080760"/>
              <a:gd name="connsiteY40" fmla="*/ 384048 h 4187952"/>
              <a:gd name="connsiteX41" fmla="*/ 3017520 w 6080760"/>
              <a:gd name="connsiteY41" fmla="*/ 493776 h 4187952"/>
              <a:gd name="connsiteX42" fmla="*/ 1371600 w 6080760"/>
              <a:gd name="connsiteY42" fmla="*/ 502920 h 4187952"/>
              <a:gd name="connsiteX43" fmla="*/ 1280160 w 6080760"/>
              <a:gd name="connsiteY43" fmla="*/ 630936 h 4187952"/>
              <a:gd name="connsiteX44" fmla="*/ 1024128 w 6080760"/>
              <a:gd name="connsiteY44" fmla="*/ 576072 h 4187952"/>
              <a:gd name="connsiteX45" fmla="*/ 1042416 w 6080760"/>
              <a:gd name="connsiteY45" fmla="*/ 73152 h 4187952"/>
              <a:gd name="connsiteX46" fmla="*/ 557784 w 6080760"/>
              <a:gd name="connsiteY46" fmla="*/ 82296 h 4187952"/>
              <a:gd name="connsiteX47" fmla="*/ 548640 w 6080760"/>
              <a:gd name="connsiteY47" fmla="*/ 502920 h 4187952"/>
              <a:gd name="connsiteX48" fmla="*/ 292608 w 6080760"/>
              <a:gd name="connsiteY48" fmla="*/ 548640 h 4187952"/>
              <a:gd name="connsiteX49" fmla="*/ 310896 w 6080760"/>
              <a:gd name="connsiteY49" fmla="*/ 1453896 h 4187952"/>
              <a:gd name="connsiteX50" fmla="*/ 1060704 w 6080760"/>
              <a:gd name="connsiteY50" fmla="*/ 1453896 h 4187952"/>
              <a:gd name="connsiteX51" fmla="*/ 1005840 w 6080760"/>
              <a:gd name="connsiteY51" fmla="*/ 960120 h 4187952"/>
              <a:gd name="connsiteX52" fmla="*/ 1170432 w 6080760"/>
              <a:gd name="connsiteY52" fmla="*/ 886968 h 4187952"/>
              <a:gd name="connsiteX53" fmla="*/ 1481328 w 6080760"/>
              <a:gd name="connsiteY53" fmla="*/ 987552 h 4187952"/>
              <a:gd name="connsiteX54" fmla="*/ 1828800 w 6080760"/>
              <a:gd name="connsiteY54" fmla="*/ 905256 h 4187952"/>
              <a:gd name="connsiteX55" fmla="*/ 1920240 w 6080760"/>
              <a:gd name="connsiteY55" fmla="*/ 1042416 h 4187952"/>
              <a:gd name="connsiteX56" fmla="*/ 2029968 w 6080760"/>
              <a:gd name="connsiteY56" fmla="*/ 978408 h 4187952"/>
              <a:gd name="connsiteX57" fmla="*/ 2633472 w 6080760"/>
              <a:gd name="connsiteY57" fmla="*/ 978408 h 4187952"/>
              <a:gd name="connsiteX58" fmla="*/ 2761488 w 6080760"/>
              <a:gd name="connsiteY58" fmla="*/ 1033272 h 4187952"/>
              <a:gd name="connsiteX59" fmla="*/ 3063240 w 6080760"/>
              <a:gd name="connsiteY59" fmla="*/ 1060704 h 4187952"/>
              <a:gd name="connsiteX60" fmla="*/ 3081528 w 6080760"/>
              <a:gd name="connsiteY60" fmla="*/ 1453896 h 4187952"/>
              <a:gd name="connsiteX61" fmla="*/ 3136392 w 6080760"/>
              <a:gd name="connsiteY61" fmla="*/ 1499616 h 4187952"/>
              <a:gd name="connsiteX62" fmla="*/ 3118104 w 6080760"/>
              <a:gd name="connsiteY62" fmla="*/ 1682496 h 4187952"/>
              <a:gd name="connsiteX63" fmla="*/ 1353312 w 6080760"/>
              <a:gd name="connsiteY63" fmla="*/ 1719072 h 4187952"/>
              <a:gd name="connsiteX64" fmla="*/ 1344168 w 6080760"/>
              <a:gd name="connsiteY64" fmla="*/ 2130552 h 4187952"/>
              <a:gd name="connsiteX65" fmla="*/ 1143000 w 6080760"/>
              <a:gd name="connsiteY65" fmla="*/ 2212848 h 4187952"/>
              <a:gd name="connsiteX66" fmla="*/ 621792 w 6080760"/>
              <a:gd name="connsiteY66" fmla="*/ 2139696 h 4187952"/>
              <a:gd name="connsiteX67" fmla="*/ 9144 w 6080760"/>
              <a:gd name="connsiteY67" fmla="*/ 2176272 h 418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80760" h="4187952">
                <a:moveTo>
                  <a:pt x="9144" y="2176272"/>
                </a:moveTo>
                <a:lnTo>
                  <a:pt x="0" y="2770632"/>
                </a:lnTo>
                <a:lnTo>
                  <a:pt x="493776" y="2788920"/>
                </a:lnTo>
                <a:lnTo>
                  <a:pt x="548640" y="3026664"/>
                </a:lnTo>
                <a:lnTo>
                  <a:pt x="475488" y="3136392"/>
                </a:lnTo>
                <a:lnTo>
                  <a:pt x="548640" y="4014216"/>
                </a:lnTo>
                <a:lnTo>
                  <a:pt x="676656" y="4041648"/>
                </a:lnTo>
                <a:lnTo>
                  <a:pt x="667512" y="4187952"/>
                </a:lnTo>
                <a:lnTo>
                  <a:pt x="1014984" y="4178808"/>
                </a:lnTo>
                <a:lnTo>
                  <a:pt x="960120" y="3557016"/>
                </a:lnTo>
                <a:lnTo>
                  <a:pt x="1051560" y="3438144"/>
                </a:lnTo>
                <a:lnTo>
                  <a:pt x="987552" y="3392424"/>
                </a:lnTo>
                <a:lnTo>
                  <a:pt x="1005840" y="2816352"/>
                </a:lnTo>
                <a:lnTo>
                  <a:pt x="1371600" y="2825496"/>
                </a:lnTo>
                <a:lnTo>
                  <a:pt x="1380744" y="4041648"/>
                </a:lnTo>
                <a:lnTo>
                  <a:pt x="3172968" y="4005072"/>
                </a:lnTo>
                <a:lnTo>
                  <a:pt x="4937760" y="4014216"/>
                </a:lnTo>
                <a:lnTo>
                  <a:pt x="4928616" y="3721608"/>
                </a:lnTo>
                <a:lnTo>
                  <a:pt x="4873752" y="3657600"/>
                </a:lnTo>
                <a:lnTo>
                  <a:pt x="4864608" y="2414016"/>
                </a:lnTo>
                <a:lnTo>
                  <a:pt x="4946904" y="2350008"/>
                </a:lnTo>
                <a:lnTo>
                  <a:pt x="4910328" y="1216152"/>
                </a:lnTo>
                <a:lnTo>
                  <a:pt x="5020056" y="1133856"/>
                </a:lnTo>
                <a:lnTo>
                  <a:pt x="5020056" y="1133856"/>
                </a:lnTo>
                <a:lnTo>
                  <a:pt x="5148072" y="1152144"/>
                </a:lnTo>
                <a:lnTo>
                  <a:pt x="5294376" y="1335024"/>
                </a:lnTo>
                <a:lnTo>
                  <a:pt x="5285232" y="1453896"/>
                </a:lnTo>
                <a:lnTo>
                  <a:pt x="5212080" y="1499616"/>
                </a:lnTo>
                <a:lnTo>
                  <a:pt x="5230368" y="1965960"/>
                </a:lnTo>
                <a:lnTo>
                  <a:pt x="6080760" y="1965960"/>
                </a:lnTo>
                <a:lnTo>
                  <a:pt x="6071616" y="0"/>
                </a:lnTo>
                <a:lnTo>
                  <a:pt x="5312664" y="18288"/>
                </a:lnTo>
                <a:lnTo>
                  <a:pt x="5193792" y="146304"/>
                </a:lnTo>
                <a:lnTo>
                  <a:pt x="5285232" y="640080"/>
                </a:lnTo>
                <a:lnTo>
                  <a:pt x="5020056" y="859536"/>
                </a:lnTo>
                <a:lnTo>
                  <a:pt x="4855464" y="749808"/>
                </a:lnTo>
                <a:lnTo>
                  <a:pt x="4910328" y="347472"/>
                </a:lnTo>
                <a:lnTo>
                  <a:pt x="4828032" y="301752"/>
                </a:lnTo>
                <a:lnTo>
                  <a:pt x="4828032" y="73152"/>
                </a:lnTo>
                <a:lnTo>
                  <a:pt x="3054096" y="91440"/>
                </a:lnTo>
                <a:lnTo>
                  <a:pt x="3072384" y="384048"/>
                </a:lnTo>
                <a:lnTo>
                  <a:pt x="3017520" y="493776"/>
                </a:lnTo>
                <a:lnTo>
                  <a:pt x="1371600" y="502920"/>
                </a:lnTo>
                <a:lnTo>
                  <a:pt x="1280160" y="630936"/>
                </a:lnTo>
                <a:lnTo>
                  <a:pt x="1024128" y="576072"/>
                </a:lnTo>
                <a:lnTo>
                  <a:pt x="1042416" y="73152"/>
                </a:lnTo>
                <a:lnTo>
                  <a:pt x="557784" y="82296"/>
                </a:lnTo>
                <a:lnTo>
                  <a:pt x="548640" y="502920"/>
                </a:lnTo>
                <a:lnTo>
                  <a:pt x="292608" y="548640"/>
                </a:lnTo>
                <a:lnTo>
                  <a:pt x="310896" y="1453896"/>
                </a:lnTo>
                <a:lnTo>
                  <a:pt x="1060704" y="1453896"/>
                </a:lnTo>
                <a:lnTo>
                  <a:pt x="1005840" y="960120"/>
                </a:lnTo>
                <a:lnTo>
                  <a:pt x="1170432" y="886968"/>
                </a:lnTo>
                <a:lnTo>
                  <a:pt x="1481328" y="987552"/>
                </a:lnTo>
                <a:lnTo>
                  <a:pt x="1828800" y="905256"/>
                </a:lnTo>
                <a:lnTo>
                  <a:pt x="1920240" y="1042416"/>
                </a:lnTo>
                <a:lnTo>
                  <a:pt x="2029968" y="978408"/>
                </a:lnTo>
                <a:lnTo>
                  <a:pt x="2633472" y="978408"/>
                </a:lnTo>
                <a:lnTo>
                  <a:pt x="2761488" y="1033272"/>
                </a:lnTo>
                <a:lnTo>
                  <a:pt x="3063240" y="1060704"/>
                </a:lnTo>
                <a:lnTo>
                  <a:pt x="3081528" y="1453896"/>
                </a:lnTo>
                <a:lnTo>
                  <a:pt x="3136392" y="1499616"/>
                </a:lnTo>
                <a:lnTo>
                  <a:pt x="3118104" y="1682496"/>
                </a:lnTo>
                <a:lnTo>
                  <a:pt x="1353312" y="1719072"/>
                </a:lnTo>
                <a:lnTo>
                  <a:pt x="1344168" y="2130552"/>
                </a:lnTo>
                <a:lnTo>
                  <a:pt x="1143000" y="2212848"/>
                </a:lnTo>
                <a:lnTo>
                  <a:pt x="621792" y="2139696"/>
                </a:lnTo>
                <a:lnTo>
                  <a:pt x="9144" y="2176272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 rot="2700000">
            <a:off x="7512798" y="4415156"/>
            <a:ext cx="342900" cy="342900"/>
            <a:chOff x="4781961" y="3611574"/>
            <a:chExt cx="342900" cy="342900"/>
          </a:xfrm>
        </p:grpSpPr>
        <p:sp>
          <p:nvSpPr>
            <p:cNvPr id="36" name="Oval 3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iangle 3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946232" y="1796716"/>
            <a:ext cx="296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2D Free-Space Map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07539" y="5197642"/>
            <a:ext cx="1839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3 DOF Pose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40" name="Curved Connector 39"/>
          <p:cNvCxnSpPr>
            <a:stCxn id="39" idx="0"/>
            <a:endCxn id="36" idx="7"/>
          </p:cNvCxnSpPr>
          <p:nvPr/>
        </p:nvCxnSpPr>
        <p:spPr>
          <a:xfrm rot="16200000" flipV="1">
            <a:off x="7835906" y="4606397"/>
            <a:ext cx="611036" cy="57145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3551524" y="2379947"/>
            <a:ext cx="1960088" cy="2640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SLAM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64" y="2533802"/>
            <a:ext cx="2328905" cy="2336800"/>
          </a:xfrm>
          <a:prstGeom prst="rect">
            <a:avLst/>
          </a:prstGeom>
        </p:spPr>
      </p:pic>
      <p:sp>
        <p:nvSpPr>
          <p:cNvPr id="43" name="Right Arrow 42"/>
          <p:cNvSpPr/>
          <p:nvPr/>
        </p:nvSpPr>
        <p:spPr>
          <a:xfrm>
            <a:off x="3189044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>
            <a:off x="5734158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5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731305" y="2326123"/>
            <a:ext cx="3874180" cy="2668232"/>
          </a:xfrm>
          <a:custGeom>
            <a:avLst/>
            <a:gdLst>
              <a:gd name="connsiteX0" fmla="*/ 9144 w 6080760"/>
              <a:gd name="connsiteY0" fmla="*/ 2176272 h 4187952"/>
              <a:gd name="connsiteX1" fmla="*/ 0 w 6080760"/>
              <a:gd name="connsiteY1" fmla="*/ 2770632 h 4187952"/>
              <a:gd name="connsiteX2" fmla="*/ 493776 w 6080760"/>
              <a:gd name="connsiteY2" fmla="*/ 2788920 h 4187952"/>
              <a:gd name="connsiteX3" fmla="*/ 548640 w 6080760"/>
              <a:gd name="connsiteY3" fmla="*/ 3026664 h 4187952"/>
              <a:gd name="connsiteX4" fmla="*/ 475488 w 6080760"/>
              <a:gd name="connsiteY4" fmla="*/ 3136392 h 4187952"/>
              <a:gd name="connsiteX5" fmla="*/ 548640 w 6080760"/>
              <a:gd name="connsiteY5" fmla="*/ 4014216 h 4187952"/>
              <a:gd name="connsiteX6" fmla="*/ 676656 w 6080760"/>
              <a:gd name="connsiteY6" fmla="*/ 4041648 h 4187952"/>
              <a:gd name="connsiteX7" fmla="*/ 667512 w 6080760"/>
              <a:gd name="connsiteY7" fmla="*/ 4187952 h 4187952"/>
              <a:gd name="connsiteX8" fmla="*/ 1014984 w 6080760"/>
              <a:gd name="connsiteY8" fmla="*/ 4178808 h 4187952"/>
              <a:gd name="connsiteX9" fmla="*/ 960120 w 6080760"/>
              <a:gd name="connsiteY9" fmla="*/ 3557016 h 4187952"/>
              <a:gd name="connsiteX10" fmla="*/ 1051560 w 6080760"/>
              <a:gd name="connsiteY10" fmla="*/ 3438144 h 4187952"/>
              <a:gd name="connsiteX11" fmla="*/ 987552 w 6080760"/>
              <a:gd name="connsiteY11" fmla="*/ 3392424 h 4187952"/>
              <a:gd name="connsiteX12" fmla="*/ 1005840 w 6080760"/>
              <a:gd name="connsiteY12" fmla="*/ 2816352 h 4187952"/>
              <a:gd name="connsiteX13" fmla="*/ 1371600 w 6080760"/>
              <a:gd name="connsiteY13" fmla="*/ 2825496 h 4187952"/>
              <a:gd name="connsiteX14" fmla="*/ 1380744 w 6080760"/>
              <a:gd name="connsiteY14" fmla="*/ 4041648 h 4187952"/>
              <a:gd name="connsiteX15" fmla="*/ 3172968 w 6080760"/>
              <a:gd name="connsiteY15" fmla="*/ 4005072 h 4187952"/>
              <a:gd name="connsiteX16" fmla="*/ 4937760 w 6080760"/>
              <a:gd name="connsiteY16" fmla="*/ 4014216 h 4187952"/>
              <a:gd name="connsiteX17" fmla="*/ 4928616 w 6080760"/>
              <a:gd name="connsiteY17" fmla="*/ 3721608 h 4187952"/>
              <a:gd name="connsiteX18" fmla="*/ 4873752 w 6080760"/>
              <a:gd name="connsiteY18" fmla="*/ 3657600 h 4187952"/>
              <a:gd name="connsiteX19" fmla="*/ 4864608 w 6080760"/>
              <a:gd name="connsiteY19" fmla="*/ 2414016 h 4187952"/>
              <a:gd name="connsiteX20" fmla="*/ 4946904 w 6080760"/>
              <a:gd name="connsiteY20" fmla="*/ 2350008 h 4187952"/>
              <a:gd name="connsiteX21" fmla="*/ 4910328 w 6080760"/>
              <a:gd name="connsiteY21" fmla="*/ 1216152 h 4187952"/>
              <a:gd name="connsiteX22" fmla="*/ 5020056 w 6080760"/>
              <a:gd name="connsiteY22" fmla="*/ 1133856 h 4187952"/>
              <a:gd name="connsiteX23" fmla="*/ 5020056 w 6080760"/>
              <a:gd name="connsiteY23" fmla="*/ 1133856 h 4187952"/>
              <a:gd name="connsiteX24" fmla="*/ 5148072 w 6080760"/>
              <a:gd name="connsiteY24" fmla="*/ 1152144 h 4187952"/>
              <a:gd name="connsiteX25" fmla="*/ 5294376 w 6080760"/>
              <a:gd name="connsiteY25" fmla="*/ 1335024 h 4187952"/>
              <a:gd name="connsiteX26" fmla="*/ 5285232 w 6080760"/>
              <a:gd name="connsiteY26" fmla="*/ 1453896 h 4187952"/>
              <a:gd name="connsiteX27" fmla="*/ 5212080 w 6080760"/>
              <a:gd name="connsiteY27" fmla="*/ 1499616 h 4187952"/>
              <a:gd name="connsiteX28" fmla="*/ 5230368 w 6080760"/>
              <a:gd name="connsiteY28" fmla="*/ 1965960 h 4187952"/>
              <a:gd name="connsiteX29" fmla="*/ 6080760 w 6080760"/>
              <a:gd name="connsiteY29" fmla="*/ 1965960 h 4187952"/>
              <a:gd name="connsiteX30" fmla="*/ 6071616 w 6080760"/>
              <a:gd name="connsiteY30" fmla="*/ 0 h 4187952"/>
              <a:gd name="connsiteX31" fmla="*/ 5312664 w 6080760"/>
              <a:gd name="connsiteY31" fmla="*/ 18288 h 4187952"/>
              <a:gd name="connsiteX32" fmla="*/ 5193792 w 6080760"/>
              <a:gd name="connsiteY32" fmla="*/ 146304 h 4187952"/>
              <a:gd name="connsiteX33" fmla="*/ 5285232 w 6080760"/>
              <a:gd name="connsiteY33" fmla="*/ 640080 h 4187952"/>
              <a:gd name="connsiteX34" fmla="*/ 5020056 w 6080760"/>
              <a:gd name="connsiteY34" fmla="*/ 859536 h 4187952"/>
              <a:gd name="connsiteX35" fmla="*/ 4855464 w 6080760"/>
              <a:gd name="connsiteY35" fmla="*/ 749808 h 4187952"/>
              <a:gd name="connsiteX36" fmla="*/ 4910328 w 6080760"/>
              <a:gd name="connsiteY36" fmla="*/ 347472 h 4187952"/>
              <a:gd name="connsiteX37" fmla="*/ 4828032 w 6080760"/>
              <a:gd name="connsiteY37" fmla="*/ 301752 h 4187952"/>
              <a:gd name="connsiteX38" fmla="*/ 4828032 w 6080760"/>
              <a:gd name="connsiteY38" fmla="*/ 73152 h 4187952"/>
              <a:gd name="connsiteX39" fmla="*/ 3054096 w 6080760"/>
              <a:gd name="connsiteY39" fmla="*/ 91440 h 4187952"/>
              <a:gd name="connsiteX40" fmla="*/ 3072384 w 6080760"/>
              <a:gd name="connsiteY40" fmla="*/ 384048 h 4187952"/>
              <a:gd name="connsiteX41" fmla="*/ 3017520 w 6080760"/>
              <a:gd name="connsiteY41" fmla="*/ 493776 h 4187952"/>
              <a:gd name="connsiteX42" fmla="*/ 1371600 w 6080760"/>
              <a:gd name="connsiteY42" fmla="*/ 502920 h 4187952"/>
              <a:gd name="connsiteX43" fmla="*/ 1280160 w 6080760"/>
              <a:gd name="connsiteY43" fmla="*/ 630936 h 4187952"/>
              <a:gd name="connsiteX44" fmla="*/ 1024128 w 6080760"/>
              <a:gd name="connsiteY44" fmla="*/ 576072 h 4187952"/>
              <a:gd name="connsiteX45" fmla="*/ 1042416 w 6080760"/>
              <a:gd name="connsiteY45" fmla="*/ 73152 h 4187952"/>
              <a:gd name="connsiteX46" fmla="*/ 557784 w 6080760"/>
              <a:gd name="connsiteY46" fmla="*/ 82296 h 4187952"/>
              <a:gd name="connsiteX47" fmla="*/ 548640 w 6080760"/>
              <a:gd name="connsiteY47" fmla="*/ 502920 h 4187952"/>
              <a:gd name="connsiteX48" fmla="*/ 292608 w 6080760"/>
              <a:gd name="connsiteY48" fmla="*/ 548640 h 4187952"/>
              <a:gd name="connsiteX49" fmla="*/ 310896 w 6080760"/>
              <a:gd name="connsiteY49" fmla="*/ 1453896 h 4187952"/>
              <a:gd name="connsiteX50" fmla="*/ 1060704 w 6080760"/>
              <a:gd name="connsiteY50" fmla="*/ 1453896 h 4187952"/>
              <a:gd name="connsiteX51" fmla="*/ 1005840 w 6080760"/>
              <a:gd name="connsiteY51" fmla="*/ 960120 h 4187952"/>
              <a:gd name="connsiteX52" fmla="*/ 1170432 w 6080760"/>
              <a:gd name="connsiteY52" fmla="*/ 886968 h 4187952"/>
              <a:gd name="connsiteX53" fmla="*/ 1481328 w 6080760"/>
              <a:gd name="connsiteY53" fmla="*/ 987552 h 4187952"/>
              <a:gd name="connsiteX54" fmla="*/ 1828800 w 6080760"/>
              <a:gd name="connsiteY54" fmla="*/ 905256 h 4187952"/>
              <a:gd name="connsiteX55" fmla="*/ 1920240 w 6080760"/>
              <a:gd name="connsiteY55" fmla="*/ 1042416 h 4187952"/>
              <a:gd name="connsiteX56" fmla="*/ 2029968 w 6080760"/>
              <a:gd name="connsiteY56" fmla="*/ 978408 h 4187952"/>
              <a:gd name="connsiteX57" fmla="*/ 2633472 w 6080760"/>
              <a:gd name="connsiteY57" fmla="*/ 978408 h 4187952"/>
              <a:gd name="connsiteX58" fmla="*/ 2761488 w 6080760"/>
              <a:gd name="connsiteY58" fmla="*/ 1033272 h 4187952"/>
              <a:gd name="connsiteX59" fmla="*/ 3063240 w 6080760"/>
              <a:gd name="connsiteY59" fmla="*/ 1060704 h 4187952"/>
              <a:gd name="connsiteX60" fmla="*/ 3081528 w 6080760"/>
              <a:gd name="connsiteY60" fmla="*/ 1453896 h 4187952"/>
              <a:gd name="connsiteX61" fmla="*/ 3136392 w 6080760"/>
              <a:gd name="connsiteY61" fmla="*/ 1499616 h 4187952"/>
              <a:gd name="connsiteX62" fmla="*/ 3118104 w 6080760"/>
              <a:gd name="connsiteY62" fmla="*/ 1682496 h 4187952"/>
              <a:gd name="connsiteX63" fmla="*/ 1353312 w 6080760"/>
              <a:gd name="connsiteY63" fmla="*/ 1719072 h 4187952"/>
              <a:gd name="connsiteX64" fmla="*/ 1344168 w 6080760"/>
              <a:gd name="connsiteY64" fmla="*/ 2130552 h 4187952"/>
              <a:gd name="connsiteX65" fmla="*/ 1143000 w 6080760"/>
              <a:gd name="connsiteY65" fmla="*/ 2212848 h 4187952"/>
              <a:gd name="connsiteX66" fmla="*/ 621792 w 6080760"/>
              <a:gd name="connsiteY66" fmla="*/ 2139696 h 4187952"/>
              <a:gd name="connsiteX67" fmla="*/ 9144 w 6080760"/>
              <a:gd name="connsiteY67" fmla="*/ 2176272 h 418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80760" h="4187952">
                <a:moveTo>
                  <a:pt x="9144" y="2176272"/>
                </a:moveTo>
                <a:lnTo>
                  <a:pt x="0" y="2770632"/>
                </a:lnTo>
                <a:lnTo>
                  <a:pt x="493776" y="2788920"/>
                </a:lnTo>
                <a:lnTo>
                  <a:pt x="548640" y="3026664"/>
                </a:lnTo>
                <a:lnTo>
                  <a:pt x="475488" y="3136392"/>
                </a:lnTo>
                <a:lnTo>
                  <a:pt x="548640" y="4014216"/>
                </a:lnTo>
                <a:lnTo>
                  <a:pt x="676656" y="4041648"/>
                </a:lnTo>
                <a:lnTo>
                  <a:pt x="667512" y="4187952"/>
                </a:lnTo>
                <a:lnTo>
                  <a:pt x="1014984" y="4178808"/>
                </a:lnTo>
                <a:lnTo>
                  <a:pt x="960120" y="3557016"/>
                </a:lnTo>
                <a:lnTo>
                  <a:pt x="1051560" y="3438144"/>
                </a:lnTo>
                <a:lnTo>
                  <a:pt x="987552" y="3392424"/>
                </a:lnTo>
                <a:lnTo>
                  <a:pt x="1005840" y="2816352"/>
                </a:lnTo>
                <a:lnTo>
                  <a:pt x="1371600" y="2825496"/>
                </a:lnTo>
                <a:lnTo>
                  <a:pt x="1380744" y="4041648"/>
                </a:lnTo>
                <a:lnTo>
                  <a:pt x="3172968" y="4005072"/>
                </a:lnTo>
                <a:lnTo>
                  <a:pt x="4937760" y="4014216"/>
                </a:lnTo>
                <a:lnTo>
                  <a:pt x="4928616" y="3721608"/>
                </a:lnTo>
                <a:lnTo>
                  <a:pt x="4873752" y="3657600"/>
                </a:lnTo>
                <a:lnTo>
                  <a:pt x="4864608" y="2414016"/>
                </a:lnTo>
                <a:lnTo>
                  <a:pt x="4946904" y="2350008"/>
                </a:lnTo>
                <a:lnTo>
                  <a:pt x="4910328" y="1216152"/>
                </a:lnTo>
                <a:lnTo>
                  <a:pt x="5020056" y="1133856"/>
                </a:lnTo>
                <a:lnTo>
                  <a:pt x="5020056" y="1133856"/>
                </a:lnTo>
                <a:lnTo>
                  <a:pt x="5148072" y="1152144"/>
                </a:lnTo>
                <a:lnTo>
                  <a:pt x="5294376" y="1335024"/>
                </a:lnTo>
                <a:lnTo>
                  <a:pt x="5285232" y="1453896"/>
                </a:lnTo>
                <a:lnTo>
                  <a:pt x="5212080" y="1499616"/>
                </a:lnTo>
                <a:lnTo>
                  <a:pt x="5230368" y="1965960"/>
                </a:lnTo>
                <a:lnTo>
                  <a:pt x="6080760" y="1965960"/>
                </a:lnTo>
                <a:lnTo>
                  <a:pt x="6071616" y="0"/>
                </a:lnTo>
                <a:lnTo>
                  <a:pt x="5312664" y="18288"/>
                </a:lnTo>
                <a:lnTo>
                  <a:pt x="5193792" y="146304"/>
                </a:lnTo>
                <a:lnTo>
                  <a:pt x="5285232" y="640080"/>
                </a:lnTo>
                <a:lnTo>
                  <a:pt x="5020056" y="859536"/>
                </a:lnTo>
                <a:lnTo>
                  <a:pt x="4855464" y="749808"/>
                </a:lnTo>
                <a:lnTo>
                  <a:pt x="4910328" y="347472"/>
                </a:lnTo>
                <a:lnTo>
                  <a:pt x="4828032" y="301752"/>
                </a:lnTo>
                <a:lnTo>
                  <a:pt x="4828032" y="73152"/>
                </a:lnTo>
                <a:lnTo>
                  <a:pt x="3054096" y="91440"/>
                </a:lnTo>
                <a:lnTo>
                  <a:pt x="3072384" y="384048"/>
                </a:lnTo>
                <a:lnTo>
                  <a:pt x="3017520" y="493776"/>
                </a:lnTo>
                <a:lnTo>
                  <a:pt x="1371600" y="502920"/>
                </a:lnTo>
                <a:lnTo>
                  <a:pt x="1280160" y="630936"/>
                </a:lnTo>
                <a:lnTo>
                  <a:pt x="1024128" y="576072"/>
                </a:lnTo>
                <a:lnTo>
                  <a:pt x="1042416" y="73152"/>
                </a:lnTo>
                <a:lnTo>
                  <a:pt x="557784" y="82296"/>
                </a:lnTo>
                <a:lnTo>
                  <a:pt x="548640" y="502920"/>
                </a:lnTo>
                <a:lnTo>
                  <a:pt x="292608" y="548640"/>
                </a:lnTo>
                <a:lnTo>
                  <a:pt x="310896" y="1453896"/>
                </a:lnTo>
                <a:lnTo>
                  <a:pt x="1060704" y="1453896"/>
                </a:lnTo>
                <a:lnTo>
                  <a:pt x="1005840" y="960120"/>
                </a:lnTo>
                <a:lnTo>
                  <a:pt x="1170432" y="886968"/>
                </a:lnTo>
                <a:lnTo>
                  <a:pt x="1481328" y="987552"/>
                </a:lnTo>
                <a:lnTo>
                  <a:pt x="1828800" y="905256"/>
                </a:lnTo>
                <a:lnTo>
                  <a:pt x="1920240" y="1042416"/>
                </a:lnTo>
                <a:lnTo>
                  <a:pt x="2029968" y="978408"/>
                </a:lnTo>
                <a:lnTo>
                  <a:pt x="2633472" y="978408"/>
                </a:lnTo>
                <a:lnTo>
                  <a:pt x="2761488" y="1033272"/>
                </a:lnTo>
                <a:lnTo>
                  <a:pt x="3063240" y="1060704"/>
                </a:lnTo>
                <a:lnTo>
                  <a:pt x="3081528" y="1453896"/>
                </a:lnTo>
                <a:lnTo>
                  <a:pt x="3136392" y="1499616"/>
                </a:lnTo>
                <a:lnTo>
                  <a:pt x="3118104" y="1682496"/>
                </a:lnTo>
                <a:lnTo>
                  <a:pt x="1353312" y="1719072"/>
                </a:lnTo>
                <a:lnTo>
                  <a:pt x="1344168" y="2130552"/>
                </a:lnTo>
                <a:lnTo>
                  <a:pt x="1143000" y="2212848"/>
                </a:lnTo>
                <a:lnTo>
                  <a:pt x="621792" y="2139696"/>
                </a:lnTo>
                <a:lnTo>
                  <a:pt x="9144" y="2176272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 rot="2700000">
            <a:off x="1867372" y="4415156"/>
            <a:ext cx="342900" cy="342900"/>
            <a:chOff x="4781961" y="3611574"/>
            <a:chExt cx="342900" cy="342900"/>
          </a:xfrm>
        </p:grpSpPr>
        <p:sp>
          <p:nvSpPr>
            <p:cNvPr id="36" name="Oval 3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iangle 3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0806" y="1796716"/>
            <a:ext cx="296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2D Free-Space Map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2113" y="5197642"/>
            <a:ext cx="1839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3 DOF Pose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40" name="Curved Connector 39"/>
          <p:cNvCxnSpPr>
            <a:stCxn id="39" idx="0"/>
            <a:endCxn id="36" idx="7"/>
          </p:cNvCxnSpPr>
          <p:nvPr/>
        </p:nvCxnSpPr>
        <p:spPr>
          <a:xfrm rot="16200000" flipV="1">
            <a:off x="2190480" y="4606397"/>
            <a:ext cx="611036" cy="57145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>
            <a:off x="4780002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438143" y="2379946"/>
            <a:ext cx="1616076" cy="2640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Planning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415988" y="350787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97468" y="1187415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9" name="Elbow Connector 15"/>
          <p:cNvCxnSpPr>
            <a:stCxn id="18" idx="2"/>
            <a:endCxn id="16" idx="0"/>
          </p:cNvCxnSpPr>
          <p:nvPr/>
        </p:nvCxnSpPr>
        <p:spPr>
          <a:xfrm>
            <a:off x="6246181" y="1649080"/>
            <a:ext cx="0" cy="73086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8732078" y="2717800"/>
            <a:ext cx="2362200" cy="1778000"/>
          </a:xfrm>
          <a:custGeom>
            <a:avLst/>
            <a:gdLst>
              <a:gd name="connsiteX0" fmla="*/ 0 w 2362200"/>
              <a:gd name="connsiteY0" fmla="*/ 1778000 h 1778000"/>
              <a:gd name="connsiteX1" fmla="*/ 800100 w 2362200"/>
              <a:gd name="connsiteY1" fmla="*/ 1206500 h 1778000"/>
              <a:gd name="connsiteX2" fmla="*/ 2082800 w 2362200"/>
              <a:gd name="connsiteY2" fmla="*/ 1130300 h 1778000"/>
              <a:gd name="connsiteX3" fmla="*/ 2362200 w 2362200"/>
              <a:gd name="connsiteY3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0" h="1778000">
                <a:moveTo>
                  <a:pt x="0" y="1778000"/>
                </a:moveTo>
                <a:cubicBezTo>
                  <a:pt x="226483" y="1546225"/>
                  <a:pt x="452967" y="1314450"/>
                  <a:pt x="800100" y="1206500"/>
                </a:cubicBezTo>
                <a:cubicBezTo>
                  <a:pt x="1147233" y="1098550"/>
                  <a:pt x="1822450" y="1331383"/>
                  <a:pt x="2082800" y="1130300"/>
                </a:cubicBezTo>
                <a:cubicBezTo>
                  <a:pt x="2343150" y="929217"/>
                  <a:pt x="2362200" y="0"/>
                  <a:pt x="2362200" y="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972693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 rot="2700000">
            <a:off x="8463191" y="4420437"/>
            <a:ext cx="342900" cy="342900"/>
            <a:chOff x="4781961" y="3611574"/>
            <a:chExt cx="342900" cy="342900"/>
          </a:xfrm>
        </p:grpSpPr>
        <p:sp>
          <p:nvSpPr>
            <p:cNvPr id="27" name="Oval 2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27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9519897" y="1802042"/>
            <a:ext cx="78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Path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3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55374" y="781879"/>
            <a:ext cx="11031242" cy="5579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Planning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062358" y="1640407"/>
            <a:ext cx="4869816" cy="3353948"/>
          </a:xfrm>
          <a:custGeom>
            <a:avLst/>
            <a:gdLst>
              <a:gd name="connsiteX0" fmla="*/ 9144 w 6080760"/>
              <a:gd name="connsiteY0" fmla="*/ 2176272 h 4187952"/>
              <a:gd name="connsiteX1" fmla="*/ 0 w 6080760"/>
              <a:gd name="connsiteY1" fmla="*/ 2770632 h 4187952"/>
              <a:gd name="connsiteX2" fmla="*/ 493776 w 6080760"/>
              <a:gd name="connsiteY2" fmla="*/ 2788920 h 4187952"/>
              <a:gd name="connsiteX3" fmla="*/ 548640 w 6080760"/>
              <a:gd name="connsiteY3" fmla="*/ 3026664 h 4187952"/>
              <a:gd name="connsiteX4" fmla="*/ 475488 w 6080760"/>
              <a:gd name="connsiteY4" fmla="*/ 3136392 h 4187952"/>
              <a:gd name="connsiteX5" fmla="*/ 548640 w 6080760"/>
              <a:gd name="connsiteY5" fmla="*/ 4014216 h 4187952"/>
              <a:gd name="connsiteX6" fmla="*/ 676656 w 6080760"/>
              <a:gd name="connsiteY6" fmla="*/ 4041648 h 4187952"/>
              <a:gd name="connsiteX7" fmla="*/ 667512 w 6080760"/>
              <a:gd name="connsiteY7" fmla="*/ 4187952 h 4187952"/>
              <a:gd name="connsiteX8" fmla="*/ 1014984 w 6080760"/>
              <a:gd name="connsiteY8" fmla="*/ 4178808 h 4187952"/>
              <a:gd name="connsiteX9" fmla="*/ 960120 w 6080760"/>
              <a:gd name="connsiteY9" fmla="*/ 3557016 h 4187952"/>
              <a:gd name="connsiteX10" fmla="*/ 1051560 w 6080760"/>
              <a:gd name="connsiteY10" fmla="*/ 3438144 h 4187952"/>
              <a:gd name="connsiteX11" fmla="*/ 987552 w 6080760"/>
              <a:gd name="connsiteY11" fmla="*/ 3392424 h 4187952"/>
              <a:gd name="connsiteX12" fmla="*/ 1005840 w 6080760"/>
              <a:gd name="connsiteY12" fmla="*/ 2816352 h 4187952"/>
              <a:gd name="connsiteX13" fmla="*/ 1371600 w 6080760"/>
              <a:gd name="connsiteY13" fmla="*/ 2825496 h 4187952"/>
              <a:gd name="connsiteX14" fmla="*/ 1380744 w 6080760"/>
              <a:gd name="connsiteY14" fmla="*/ 4041648 h 4187952"/>
              <a:gd name="connsiteX15" fmla="*/ 3172968 w 6080760"/>
              <a:gd name="connsiteY15" fmla="*/ 4005072 h 4187952"/>
              <a:gd name="connsiteX16" fmla="*/ 4937760 w 6080760"/>
              <a:gd name="connsiteY16" fmla="*/ 4014216 h 4187952"/>
              <a:gd name="connsiteX17" fmla="*/ 4928616 w 6080760"/>
              <a:gd name="connsiteY17" fmla="*/ 3721608 h 4187952"/>
              <a:gd name="connsiteX18" fmla="*/ 4873752 w 6080760"/>
              <a:gd name="connsiteY18" fmla="*/ 3657600 h 4187952"/>
              <a:gd name="connsiteX19" fmla="*/ 4864608 w 6080760"/>
              <a:gd name="connsiteY19" fmla="*/ 2414016 h 4187952"/>
              <a:gd name="connsiteX20" fmla="*/ 4946904 w 6080760"/>
              <a:gd name="connsiteY20" fmla="*/ 2350008 h 4187952"/>
              <a:gd name="connsiteX21" fmla="*/ 4910328 w 6080760"/>
              <a:gd name="connsiteY21" fmla="*/ 1216152 h 4187952"/>
              <a:gd name="connsiteX22" fmla="*/ 5020056 w 6080760"/>
              <a:gd name="connsiteY22" fmla="*/ 1133856 h 4187952"/>
              <a:gd name="connsiteX23" fmla="*/ 5020056 w 6080760"/>
              <a:gd name="connsiteY23" fmla="*/ 1133856 h 4187952"/>
              <a:gd name="connsiteX24" fmla="*/ 5148072 w 6080760"/>
              <a:gd name="connsiteY24" fmla="*/ 1152144 h 4187952"/>
              <a:gd name="connsiteX25" fmla="*/ 5294376 w 6080760"/>
              <a:gd name="connsiteY25" fmla="*/ 1335024 h 4187952"/>
              <a:gd name="connsiteX26" fmla="*/ 5285232 w 6080760"/>
              <a:gd name="connsiteY26" fmla="*/ 1453896 h 4187952"/>
              <a:gd name="connsiteX27" fmla="*/ 5212080 w 6080760"/>
              <a:gd name="connsiteY27" fmla="*/ 1499616 h 4187952"/>
              <a:gd name="connsiteX28" fmla="*/ 5230368 w 6080760"/>
              <a:gd name="connsiteY28" fmla="*/ 1965960 h 4187952"/>
              <a:gd name="connsiteX29" fmla="*/ 6080760 w 6080760"/>
              <a:gd name="connsiteY29" fmla="*/ 1965960 h 4187952"/>
              <a:gd name="connsiteX30" fmla="*/ 6071616 w 6080760"/>
              <a:gd name="connsiteY30" fmla="*/ 0 h 4187952"/>
              <a:gd name="connsiteX31" fmla="*/ 5312664 w 6080760"/>
              <a:gd name="connsiteY31" fmla="*/ 18288 h 4187952"/>
              <a:gd name="connsiteX32" fmla="*/ 5193792 w 6080760"/>
              <a:gd name="connsiteY32" fmla="*/ 146304 h 4187952"/>
              <a:gd name="connsiteX33" fmla="*/ 5285232 w 6080760"/>
              <a:gd name="connsiteY33" fmla="*/ 640080 h 4187952"/>
              <a:gd name="connsiteX34" fmla="*/ 5020056 w 6080760"/>
              <a:gd name="connsiteY34" fmla="*/ 859536 h 4187952"/>
              <a:gd name="connsiteX35" fmla="*/ 4855464 w 6080760"/>
              <a:gd name="connsiteY35" fmla="*/ 749808 h 4187952"/>
              <a:gd name="connsiteX36" fmla="*/ 4910328 w 6080760"/>
              <a:gd name="connsiteY36" fmla="*/ 347472 h 4187952"/>
              <a:gd name="connsiteX37" fmla="*/ 4828032 w 6080760"/>
              <a:gd name="connsiteY37" fmla="*/ 301752 h 4187952"/>
              <a:gd name="connsiteX38" fmla="*/ 4828032 w 6080760"/>
              <a:gd name="connsiteY38" fmla="*/ 73152 h 4187952"/>
              <a:gd name="connsiteX39" fmla="*/ 3054096 w 6080760"/>
              <a:gd name="connsiteY39" fmla="*/ 91440 h 4187952"/>
              <a:gd name="connsiteX40" fmla="*/ 3072384 w 6080760"/>
              <a:gd name="connsiteY40" fmla="*/ 384048 h 4187952"/>
              <a:gd name="connsiteX41" fmla="*/ 3017520 w 6080760"/>
              <a:gd name="connsiteY41" fmla="*/ 493776 h 4187952"/>
              <a:gd name="connsiteX42" fmla="*/ 1371600 w 6080760"/>
              <a:gd name="connsiteY42" fmla="*/ 502920 h 4187952"/>
              <a:gd name="connsiteX43" fmla="*/ 1280160 w 6080760"/>
              <a:gd name="connsiteY43" fmla="*/ 630936 h 4187952"/>
              <a:gd name="connsiteX44" fmla="*/ 1024128 w 6080760"/>
              <a:gd name="connsiteY44" fmla="*/ 576072 h 4187952"/>
              <a:gd name="connsiteX45" fmla="*/ 1042416 w 6080760"/>
              <a:gd name="connsiteY45" fmla="*/ 73152 h 4187952"/>
              <a:gd name="connsiteX46" fmla="*/ 557784 w 6080760"/>
              <a:gd name="connsiteY46" fmla="*/ 82296 h 4187952"/>
              <a:gd name="connsiteX47" fmla="*/ 548640 w 6080760"/>
              <a:gd name="connsiteY47" fmla="*/ 502920 h 4187952"/>
              <a:gd name="connsiteX48" fmla="*/ 292608 w 6080760"/>
              <a:gd name="connsiteY48" fmla="*/ 548640 h 4187952"/>
              <a:gd name="connsiteX49" fmla="*/ 310896 w 6080760"/>
              <a:gd name="connsiteY49" fmla="*/ 1453896 h 4187952"/>
              <a:gd name="connsiteX50" fmla="*/ 1060704 w 6080760"/>
              <a:gd name="connsiteY50" fmla="*/ 1453896 h 4187952"/>
              <a:gd name="connsiteX51" fmla="*/ 1005840 w 6080760"/>
              <a:gd name="connsiteY51" fmla="*/ 960120 h 4187952"/>
              <a:gd name="connsiteX52" fmla="*/ 1170432 w 6080760"/>
              <a:gd name="connsiteY52" fmla="*/ 886968 h 4187952"/>
              <a:gd name="connsiteX53" fmla="*/ 1481328 w 6080760"/>
              <a:gd name="connsiteY53" fmla="*/ 987552 h 4187952"/>
              <a:gd name="connsiteX54" fmla="*/ 1828800 w 6080760"/>
              <a:gd name="connsiteY54" fmla="*/ 905256 h 4187952"/>
              <a:gd name="connsiteX55" fmla="*/ 1920240 w 6080760"/>
              <a:gd name="connsiteY55" fmla="*/ 1042416 h 4187952"/>
              <a:gd name="connsiteX56" fmla="*/ 2029968 w 6080760"/>
              <a:gd name="connsiteY56" fmla="*/ 978408 h 4187952"/>
              <a:gd name="connsiteX57" fmla="*/ 2633472 w 6080760"/>
              <a:gd name="connsiteY57" fmla="*/ 978408 h 4187952"/>
              <a:gd name="connsiteX58" fmla="*/ 2761488 w 6080760"/>
              <a:gd name="connsiteY58" fmla="*/ 1033272 h 4187952"/>
              <a:gd name="connsiteX59" fmla="*/ 3063240 w 6080760"/>
              <a:gd name="connsiteY59" fmla="*/ 1060704 h 4187952"/>
              <a:gd name="connsiteX60" fmla="*/ 3081528 w 6080760"/>
              <a:gd name="connsiteY60" fmla="*/ 1453896 h 4187952"/>
              <a:gd name="connsiteX61" fmla="*/ 3136392 w 6080760"/>
              <a:gd name="connsiteY61" fmla="*/ 1499616 h 4187952"/>
              <a:gd name="connsiteX62" fmla="*/ 3118104 w 6080760"/>
              <a:gd name="connsiteY62" fmla="*/ 1682496 h 4187952"/>
              <a:gd name="connsiteX63" fmla="*/ 1353312 w 6080760"/>
              <a:gd name="connsiteY63" fmla="*/ 1719072 h 4187952"/>
              <a:gd name="connsiteX64" fmla="*/ 1344168 w 6080760"/>
              <a:gd name="connsiteY64" fmla="*/ 2130552 h 4187952"/>
              <a:gd name="connsiteX65" fmla="*/ 1143000 w 6080760"/>
              <a:gd name="connsiteY65" fmla="*/ 2212848 h 4187952"/>
              <a:gd name="connsiteX66" fmla="*/ 621792 w 6080760"/>
              <a:gd name="connsiteY66" fmla="*/ 2139696 h 4187952"/>
              <a:gd name="connsiteX67" fmla="*/ 9144 w 6080760"/>
              <a:gd name="connsiteY67" fmla="*/ 2176272 h 418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80760" h="4187952">
                <a:moveTo>
                  <a:pt x="9144" y="2176272"/>
                </a:moveTo>
                <a:lnTo>
                  <a:pt x="0" y="2770632"/>
                </a:lnTo>
                <a:lnTo>
                  <a:pt x="493776" y="2788920"/>
                </a:lnTo>
                <a:lnTo>
                  <a:pt x="548640" y="3026664"/>
                </a:lnTo>
                <a:lnTo>
                  <a:pt x="475488" y="3136392"/>
                </a:lnTo>
                <a:lnTo>
                  <a:pt x="548640" y="4014216"/>
                </a:lnTo>
                <a:lnTo>
                  <a:pt x="676656" y="4041648"/>
                </a:lnTo>
                <a:lnTo>
                  <a:pt x="667512" y="4187952"/>
                </a:lnTo>
                <a:lnTo>
                  <a:pt x="1014984" y="4178808"/>
                </a:lnTo>
                <a:lnTo>
                  <a:pt x="960120" y="3557016"/>
                </a:lnTo>
                <a:lnTo>
                  <a:pt x="1051560" y="3438144"/>
                </a:lnTo>
                <a:lnTo>
                  <a:pt x="987552" y="3392424"/>
                </a:lnTo>
                <a:lnTo>
                  <a:pt x="1005840" y="2816352"/>
                </a:lnTo>
                <a:lnTo>
                  <a:pt x="1371600" y="2825496"/>
                </a:lnTo>
                <a:lnTo>
                  <a:pt x="1380744" y="4041648"/>
                </a:lnTo>
                <a:lnTo>
                  <a:pt x="3172968" y="4005072"/>
                </a:lnTo>
                <a:lnTo>
                  <a:pt x="4937760" y="4014216"/>
                </a:lnTo>
                <a:lnTo>
                  <a:pt x="4928616" y="3721608"/>
                </a:lnTo>
                <a:lnTo>
                  <a:pt x="4873752" y="3657600"/>
                </a:lnTo>
                <a:lnTo>
                  <a:pt x="4864608" y="2414016"/>
                </a:lnTo>
                <a:lnTo>
                  <a:pt x="4946904" y="2350008"/>
                </a:lnTo>
                <a:lnTo>
                  <a:pt x="4910328" y="1216152"/>
                </a:lnTo>
                <a:lnTo>
                  <a:pt x="5020056" y="1133856"/>
                </a:lnTo>
                <a:lnTo>
                  <a:pt x="5020056" y="1133856"/>
                </a:lnTo>
                <a:lnTo>
                  <a:pt x="5148072" y="1152144"/>
                </a:lnTo>
                <a:lnTo>
                  <a:pt x="5294376" y="1335024"/>
                </a:lnTo>
                <a:lnTo>
                  <a:pt x="5285232" y="1453896"/>
                </a:lnTo>
                <a:lnTo>
                  <a:pt x="5212080" y="1499616"/>
                </a:lnTo>
                <a:lnTo>
                  <a:pt x="5230368" y="1965960"/>
                </a:lnTo>
                <a:lnTo>
                  <a:pt x="6080760" y="1965960"/>
                </a:lnTo>
                <a:lnTo>
                  <a:pt x="6071616" y="0"/>
                </a:lnTo>
                <a:lnTo>
                  <a:pt x="5312664" y="18288"/>
                </a:lnTo>
                <a:lnTo>
                  <a:pt x="5193792" y="146304"/>
                </a:lnTo>
                <a:lnTo>
                  <a:pt x="5285232" y="640080"/>
                </a:lnTo>
                <a:lnTo>
                  <a:pt x="5020056" y="859536"/>
                </a:lnTo>
                <a:lnTo>
                  <a:pt x="4855464" y="749808"/>
                </a:lnTo>
                <a:lnTo>
                  <a:pt x="4910328" y="347472"/>
                </a:lnTo>
                <a:lnTo>
                  <a:pt x="4828032" y="301752"/>
                </a:lnTo>
                <a:lnTo>
                  <a:pt x="4828032" y="73152"/>
                </a:lnTo>
                <a:lnTo>
                  <a:pt x="3054096" y="91440"/>
                </a:lnTo>
                <a:lnTo>
                  <a:pt x="3072384" y="384048"/>
                </a:lnTo>
                <a:lnTo>
                  <a:pt x="3017520" y="493776"/>
                </a:lnTo>
                <a:lnTo>
                  <a:pt x="1371600" y="502920"/>
                </a:lnTo>
                <a:lnTo>
                  <a:pt x="1280160" y="630936"/>
                </a:lnTo>
                <a:lnTo>
                  <a:pt x="1024128" y="576072"/>
                </a:lnTo>
                <a:lnTo>
                  <a:pt x="1042416" y="73152"/>
                </a:lnTo>
                <a:lnTo>
                  <a:pt x="557784" y="82296"/>
                </a:lnTo>
                <a:lnTo>
                  <a:pt x="548640" y="502920"/>
                </a:lnTo>
                <a:lnTo>
                  <a:pt x="292608" y="548640"/>
                </a:lnTo>
                <a:lnTo>
                  <a:pt x="310896" y="1453896"/>
                </a:lnTo>
                <a:lnTo>
                  <a:pt x="1060704" y="1453896"/>
                </a:lnTo>
                <a:lnTo>
                  <a:pt x="1005840" y="960120"/>
                </a:lnTo>
                <a:lnTo>
                  <a:pt x="1170432" y="886968"/>
                </a:lnTo>
                <a:lnTo>
                  <a:pt x="1481328" y="987552"/>
                </a:lnTo>
                <a:lnTo>
                  <a:pt x="1828800" y="905256"/>
                </a:lnTo>
                <a:lnTo>
                  <a:pt x="1920240" y="1042416"/>
                </a:lnTo>
                <a:lnTo>
                  <a:pt x="2029968" y="978408"/>
                </a:lnTo>
                <a:lnTo>
                  <a:pt x="2633472" y="978408"/>
                </a:lnTo>
                <a:lnTo>
                  <a:pt x="2761488" y="1033272"/>
                </a:lnTo>
                <a:lnTo>
                  <a:pt x="3063240" y="1060704"/>
                </a:lnTo>
                <a:lnTo>
                  <a:pt x="3081528" y="1453896"/>
                </a:lnTo>
                <a:lnTo>
                  <a:pt x="3136392" y="1499616"/>
                </a:lnTo>
                <a:lnTo>
                  <a:pt x="3118104" y="1682496"/>
                </a:lnTo>
                <a:lnTo>
                  <a:pt x="1353312" y="1719072"/>
                </a:lnTo>
                <a:lnTo>
                  <a:pt x="1344168" y="2130552"/>
                </a:lnTo>
                <a:lnTo>
                  <a:pt x="1143000" y="2212848"/>
                </a:lnTo>
                <a:lnTo>
                  <a:pt x="621792" y="2139696"/>
                </a:lnTo>
                <a:lnTo>
                  <a:pt x="9144" y="2176272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18092" y="2037711"/>
            <a:ext cx="2881814" cy="2348762"/>
          </a:xfrm>
          <a:custGeom>
            <a:avLst/>
            <a:gdLst>
              <a:gd name="connsiteX0" fmla="*/ 0 w 2292626"/>
              <a:gd name="connsiteY0" fmla="*/ 1868557 h 1868557"/>
              <a:gd name="connsiteX1" fmla="*/ 1060174 w 2292626"/>
              <a:gd name="connsiteY1" fmla="*/ 477079 h 1868557"/>
              <a:gd name="connsiteX2" fmla="*/ 2080591 w 2292626"/>
              <a:gd name="connsiteY2" fmla="*/ 291548 h 1868557"/>
              <a:gd name="connsiteX3" fmla="*/ 2292626 w 2292626"/>
              <a:gd name="connsiteY3" fmla="*/ 0 h 186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626" h="1868557">
                <a:moveTo>
                  <a:pt x="0" y="1868557"/>
                </a:moveTo>
                <a:cubicBezTo>
                  <a:pt x="356704" y="1304235"/>
                  <a:pt x="713409" y="739914"/>
                  <a:pt x="1060174" y="477079"/>
                </a:cubicBezTo>
                <a:cubicBezTo>
                  <a:pt x="1406939" y="214244"/>
                  <a:pt x="1875182" y="371061"/>
                  <a:pt x="2080591" y="291548"/>
                </a:cubicBezTo>
                <a:cubicBezTo>
                  <a:pt x="2286000" y="212035"/>
                  <a:pt x="2292626" y="0"/>
                  <a:pt x="2292626" y="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2235230">
            <a:off x="2477788" y="4291582"/>
            <a:ext cx="431023" cy="431023"/>
            <a:chOff x="4781961" y="3611574"/>
            <a:chExt cx="342900" cy="342900"/>
          </a:xfrm>
        </p:grpSpPr>
        <p:sp>
          <p:nvSpPr>
            <p:cNvPr id="32" name="Oval 31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5509633" y="1978448"/>
            <a:ext cx="275309" cy="275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98574" y="968854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9" name="Elbow Connector 15"/>
          <p:cNvCxnSpPr>
            <a:stCxn id="18" idx="2"/>
            <a:endCxn id="41" idx="0"/>
          </p:cNvCxnSpPr>
          <p:nvPr/>
        </p:nvCxnSpPr>
        <p:spPr>
          <a:xfrm>
            <a:off x="5647287" y="1430519"/>
            <a:ext cx="1" cy="547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https://miro.medium.com/max/210/1*HppvOLfDxXqQRFn0Cv2dHQ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69" y="1509538"/>
            <a:ext cx="3615686" cy="361568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08506" y="1047873"/>
            <a:ext cx="2521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A* Path Planning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6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55374" y="781879"/>
            <a:ext cx="11031242" cy="55791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Planning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062358" y="1640407"/>
            <a:ext cx="4869816" cy="3353948"/>
          </a:xfrm>
          <a:custGeom>
            <a:avLst/>
            <a:gdLst>
              <a:gd name="connsiteX0" fmla="*/ 9144 w 6080760"/>
              <a:gd name="connsiteY0" fmla="*/ 2176272 h 4187952"/>
              <a:gd name="connsiteX1" fmla="*/ 0 w 6080760"/>
              <a:gd name="connsiteY1" fmla="*/ 2770632 h 4187952"/>
              <a:gd name="connsiteX2" fmla="*/ 493776 w 6080760"/>
              <a:gd name="connsiteY2" fmla="*/ 2788920 h 4187952"/>
              <a:gd name="connsiteX3" fmla="*/ 548640 w 6080760"/>
              <a:gd name="connsiteY3" fmla="*/ 3026664 h 4187952"/>
              <a:gd name="connsiteX4" fmla="*/ 475488 w 6080760"/>
              <a:gd name="connsiteY4" fmla="*/ 3136392 h 4187952"/>
              <a:gd name="connsiteX5" fmla="*/ 548640 w 6080760"/>
              <a:gd name="connsiteY5" fmla="*/ 4014216 h 4187952"/>
              <a:gd name="connsiteX6" fmla="*/ 676656 w 6080760"/>
              <a:gd name="connsiteY6" fmla="*/ 4041648 h 4187952"/>
              <a:gd name="connsiteX7" fmla="*/ 667512 w 6080760"/>
              <a:gd name="connsiteY7" fmla="*/ 4187952 h 4187952"/>
              <a:gd name="connsiteX8" fmla="*/ 1014984 w 6080760"/>
              <a:gd name="connsiteY8" fmla="*/ 4178808 h 4187952"/>
              <a:gd name="connsiteX9" fmla="*/ 960120 w 6080760"/>
              <a:gd name="connsiteY9" fmla="*/ 3557016 h 4187952"/>
              <a:gd name="connsiteX10" fmla="*/ 1051560 w 6080760"/>
              <a:gd name="connsiteY10" fmla="*/ 3438144 h 4187952"/>
              <a:gd name="connsiteX11" fmla="*/ 987552 w 6080760"/>
              <a:gd name="connsiteY11" fmla="*/ 3392424 h 4187952"/>
              <a:gd name="connsiteX12" fmla="*/ 1005840 w 6080760"/>
              <a:gd name="connsiteY12" fmla="*/ 2816352 h 4187952"/>
              <a:gd name="connsiteX13" fmla="*/ 1371600 w 6080760"/>
              <a:gd name="connsiteY13" fmla="*/ 2825496 h 4187952"/>
              <a:gd name="connsiteX14" fmla="*/ 1380744 w 6080760"/>
              <a:gd name="connsiteY14" fmla="*/ 4041648 h 4187952"/>
              <a:gd name="connsiteX15" fmla="*/ 3172968 w 6080760"/>
              <a:gd name="connsiteY15" fmla="*/ 4005072 h 4187952"/>
              <a:gd name="connsiteX16" fmla="*/ 4937760 w 6080760"/>
              <a:gd name="connsiteY16" fmla="*/ 4014216 h 4187952"/>
              <a:gd name="connsiteX17" fmla="*/ 4928616 w 6080760"/>
              <a:gd name="connsiteY17" fmla="*/ 3721608 h 4187952"/>
              <a:gd name="connsiteX18" fmla="*/ 4873752 w 6080760"/>
              <a:gd name="connsiteY18" fmla="*/ 3657600 h 4187952"/>
              <a:gd name="connsiteX19" fmla="*/ 4864608 w 6080760"/>
              <a:gd name="connsiteY19" fmla="*/ 2414016 h 4187952"/>
              <a:gd name="connsiteX20" fmla="*/ 4946904 w 6080760"/>
              <a:gd name="connsiteY20" fmla="*/ 2350008 h 4187952"/>
              <a:gd name="connsiteX21" fmla="*/ 4910328 w 6080760"/>
              <a:gd name="connsiteY21" fmla="*/ 1216152 h 4187952"/>
              <a:gd name="connsiteX22" fmla="*/ 5020056 w 6080760"/>
              <a:gd name="connsiteY22" fmla="*/ 1133856 h 4187952"/>
              <a:gd name="connsiteX23" fmla="*/ 5020056 w 6080760"/>
              <a:gd name="connsiteY23" fmla="*/ 1133856 h 4187952"/>
              <a:gd name="connsiteX24" fmla="*/ 5148072 w 6080760"/>
              <a:gd name="connsiteY24" fmla="*/ 1152144 h 4187952"/>
              <a:gd name="connsiteX25" fmla="*/ 5294376 w 6080760"/>
              <a:gd name="connsiteY25" fmla="*/ 1335024 h 4187952"/>
              <a:gd name="connsiteX26" fmla="*/ 5285232 w 6080760"/>
              <a:gd name="connsiteY26" fmla="*/ 1453896 h 4187952"/>
              <a:gd name="connsiteX27" fmla="*/ 5212080 w 6080760"/>
              <a:gd name="connsiteY27" fmla="*/ 1499616 h 4187952"/>
              <a:gd name="connsiteX28" fmla="*/ 5230368 w 6080760"/>
              <a:gd name="connsiteY28" fmla="*/ 1965960 h 4187952"/>
              <a:gd name="connsiteX29" fmla="*/ 6080760 w 6080760"/>
              <a:gd name="connsiteY29" fmla="*/ 1965960 h 4187952"/>
              <a:gd name="connsiteX30" fmla="*/ 6071616 w 6080760"/>
              <a:gd name="connsiteY30" fmla="*/ 0 h 4187952"/>
              <a:gd name="connsiteX31" fmla="*/ 5312664 w 6080760"/>
              <a:gd name="connsiteY31" fmla="*/ 18288 h 4187952"/>
              <a:gd name="connsiteX32" fmla="*/ 5193792 w 6080760"/>
              <a:gd name="connsiteY32" fmla="*/ 146304 h 4187952"/>
              <a:gd name="connsiteX33" fmla="*/ 5285232 w 6080760"/>
              <a:gd name="connsiteY33" fmla="*/ 640080 h 4187952"/>
              <a:gd name="connsiteX34" fmla="*/ 5020056 w 6080760"/>
              <a:gd name="connsiteY34" fmla="*/ 859536 h 4187952"/>
              <a:gd name="connsiteX35" fmla="*/ 4855464 w 6080760"/>
              <a:gd name="connsiteY35" fmla="*/ 749808 h 4187952"/>
              <a:gd name="connsiteX36" fmla="*/ 4910328 w 6080760"/>
              <a:gd name="connsiteY36" fmla="*/ 347472 h 4187952"/>
              <a:gd name="connsiteX37" fmla="*/ 4828032 w 6080760"/>
              <a:gd name="connsiteY37" fmla="*/ 301752 h 4187952"/>
              <a:gd name="connsiteX38" fmla="*/ 4828032 w 6080760"/>
              <a:gd name="connsiteY38" fmla="*/ 73152 h 4187952"/>
              <a:gd name="connsiteX39" fmla="*/ 3054096 w 6080760"/>
              <a:gd name="connsiteY39" fmla="*/ 91440 h 4187952"/>
              <a:gd name="connsiteX40" fmla="*/ 3072384 w 6080760"/>
              <a:gd name="connsiteY40" fmla="*/ 384048 h 4187952"/>
              <a:gd name="connsiteX41" fmla="*/ 3017520 w 6080760"/>
              <a:gd name="connsiteY41" fmla="*/ 493776 h 4187952"/>
              <a:gd name="connsiteX42" fmla="*/ 1371600 w 6080760"/>
              <a:gd name="connsiteY42" fmla="*/ 502920 h 4187952"/>
              <a:gd name="connsiteX43" fmla="*/ 1280160 w 6080760"/>
              <a:gd name="connsiteY43" fmla="*/ 630936 h 4187952"/>
              <a:gd name="connsiteX44" fmla="*/ 1024128 w 6080760"/>
              <a:gd name="connsiteY44" fmla="*/ 576072 h 4187952"/>
              <a:gd name="connsiteX45" fmla="*/ 1042416 w 6080760"/>
              <a:gd name="connsiteY45" fmla="*/ 73152 h 4187952"/>
              <a:gd name="connsiteX46" fmla="*/ 557784 w 6080760"/>
              <a:gd name="connsiteY46" fmla="*/ 82296 h 4187952"/>
              <a:gd name="connsiteX47" fmla="*/ 548640 w 6080760"/>
              <a:gd name="connsiteY47" fmla="*/ 502920 h 4187952"/>
              <a:gd name="connsiteX48" fmla="*/ 292608 w 6080760"/>
              <a:gd name="connsiteY48" fmla="*/ 548640 h 4187952"/>
              <a:gd name="connsiteX49" fmla="*/ 310896 w 6080760"/>
              <a:gd name="connsiteY49" fmla="*/ 1453896 h 4187952"/>
              <a:gd name="connsiteX50" fmla="*/ 1060704 w 6080760"/>
              <a:gd name="connsiteY50" fmla="*/ 1453896 h 4187952"/>
              <a:gd name="connsiteX51" fmla="*/ 1005840 w 6080760"/>
              <a:gd name="connsiteY51" fmla="*/ 960120 h 4187952"/>
              <a:gd name="connsiteX52" fmla="*/ 1170432 w 6080760"/>
              <a:gd name="connsiteY52" fmla="*/ 886968 h 4187952"/>
              <a:gd name="connsiteX53" fmla="*/ 1481328 w 6080760"/>
              <a:gd name="connsiteY53" fmla="*/ 987552 h 4187952"/>
              <a:gd name="connsiteX54" fmla="*/ 1828800 w 6080760"/>
              <a:gd name="connsiteY54" fmla="*/ 905256 h 4187952"/>
              <a:gd name="connsiteX55" fmla="*/ 1920240 w 6080760"/>
              <a:gd name="connsiteY55" fmla="*/ 1042416 h 4187952"/>
              <a:gd name="connsiteX56" fmla="*/ 2029968 w 6080760"/>
              <a:gd name="connsiteY56" fmla="*/ 978408 h 4187952"/>
              <a:gd name="connsiteX57" fmla="*/ 2633472 w 6080760"/>
              <a:gd name="connsiteY57" fmla="*/ 978408 h 4187952"/>
              <a:gd name="connsiteX58" fmla="*/ 2761488 w 6080760"/>
              <a:gd name="connsiteY58" fmla="*/ 1033272 h 4187952"/>
              <a:gd name="connsiteX59" fmla="*/ 3063240 w 6080760"/>
              <a:gd name="connsiteY59" fmla="*/ 1060704 h 4187952"/>
              <a:gd name="connsiteX60" fmla="*/ 3081528 w 6080760"/>
              <a:gd name="connsiteY60" fmla="*/ 1453896 h 4187952"/>
              <a:gd name="connsiteX61" fmla="*/ 3136392 w 6080760"/>
              <a:gd name="connsiteY61" fmla="*/ 1499616 h 4187952"/>
              <a:gd name="connsiteX62" fmla="*/ 3118104 w 6080760"/>
              <a:gd name="connsiteY62" fmla="*/ 1682496 h 4187952"/>
              <a:gd name="connsiteX63" fmla="*/ 1353312 w 6080760"/>
              <a:gd name="connsiteY63" fmla="*/ 1719072 h 4187952"/>
              <a:gd name="connsiteX64" fmla="*/ 1344168 w 6080760"/>
              <a:gd name="connsiteY64" fmla="*/ 2130552 h 4187952"/>
              <a:gd name="connsiteX65" fmla="*/ 1143000 w 6080760"/>
              <a:gd name="connsiteY65" fmla="*/ 2212848 h 4187952"/>
              <a:gd name="connsiteX66" fmla="*/ 621792 w 6080760"/>
              <a:gd name="connsiteY66" fmla="*/ 2139696 h 4187952"/>
              <a:gd name="connsiteX67" fmla="*/ 9144 w 6080760"/>
              <a:gd name="connsiteY67" fmla="*/ 2176272 h 418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80760" h="4187952">
                <a:moveTo>
                  <a:pt x="9144" y="2176272"/>
                </a:moveTo>
                <a:lnTo>
                  <a:pt x="0" y="2770632"/>
                </a:lnTo>
                <a:lnTo>
                  <a:pt x="493776" y="2788920"/>
                </a:lnTo>
                <a:lnTo>
                  <a:pt x="548640" y="3026664"/>
                </a:lnTo>
                <a:lnTo>
                  <a:pt x="475488" y="3136392"/>
                </a:lnTo>
                <a:lnTo>
                  <a:pt x="548640" y="4014216"/>
                </a:lnTo>
                <a:lnTo>
                  <a:pt x="676656" y="4041648"/>
                </a:lnTo>
                <a:lnTo>
                  <a:pt x="667512" y="4187952"/>
                </a:lnTo>
                <a:lnTo>
                  <a:pt x="1014984" y="4178808"/>
                </a:lnTo>
                <a:lnTo>
                  <a:pt x="960120" y="3557016"/>
                </a:lnTo>
                <a:lnTo>
                  <a:pt x="1051560" y="3438144"/>
                </a:lnTo>
                <a:lnTo>
                  <a:pt x="987552" y="3392424"/>
                </a:lnTo>
                <a:lnTo>
                  <a:pt x="1005840" y="2816352"/>
                </a:lnTo>
                <a:lnTo>
                  <a:pt x="1371600" y="2825496"/>
                </a:lnTo>
                <a:lnTo>
                  <a:pt x="1380744" y="4041648"/>
                </a:lnTo>
                <a:lnTo>
                  <a:pt x="3172968" y="4005072"/>
                </a:lnTo>
                <a:lnTo>
                  <a:pt x="4937760" y="4014216"/>
                </a:lnTo>
                <a:lnTo>
                  <a:pt x="4928616" y="3721608"/>
                </a:lnTo>
                <a:lnTo>
                  <a:pt x="4873752" y="3657600"/>
                </a:lnTo>
                <a:lnTo>
                  <a:pt x="4864608" y="2414016"/>
                </a:lnTo>
                <a:lnTo>
                  <a:pt x="4946904" y="2350008"/>
                </a:lnTo>
                <a:lnTo>
                  <a:pt x="4910328" y="1216152"/>
                </a:lnTo>
                <a:lnTo>
                  <a:pt x="5020056" y="1133856"/>
                </a:lnTo>
                <a:lnTo>
                  <a:pt x="5020056" y="1133856"/>
                </a:lnTo>
                <a:lnTo>
                  <a:pt x="5148072" y="1152144"/>
                </a:lnTo>
                <a:lnTo>
                  <a:pt x="5294376" y="1335024"/>
                </a:lnTo>
                <a:lnTo>
                  <a:pt x="5285232" y="1453896"/>
                </a:lnTo>
                <a:lnTo>
                  <a:pt x="5212080" y="1499616"/>
                </a:lnTo>
                <a:lnTo>
                  <a:pt x="5230368" y="1965960"/>
                </a:lnTo>
                <a:lnTo>
                  <a:pt x="6080760" y="1965960"/>
                </a:lnTo>
                <a:lnTo>
                  <a:pt x="6071616" y="0"/>
                </a:lnTo>
                <a:lnTo>
                  <a:pt x="5312664" y="18288"/>
                </a:lnTo>
                <a:lnTo>
                  <a:pt x="5193792" y="146304"/>
                </a:lnTo>
                <a:lnTo>
                  <a:pt x="5285232" y="640080"/>
                </a:lnTo>
                <a:lnTo>
                  <a:pt x="5020056" y="859536"/>
                </a:lnTo>
                <a:lnTo>
                  <a:pt x="4855464" y="749808"/>
                </a:lnTo>
                <a:lnTo>
                  <a:pt x="4910328" y="347472"/>
                </a:lnTo>
                <a:lnTo>
                  <a:pt x="4828032" y="301752"/>
                </a:lnTo>
                <a:lnTo>
                  <a:pt x="4828032" y="73152"/>
                </a:lnTo>
                <a:lnTo>
                  <a:pt x="3054096" y="91440"/>
                </a:lnTo>
                <a:lnTo>
                  <a:pt x="3072384" y="384048"/>
                </a:lnTo>
                <a:lnTo>
                  <a:pt x="3017520" y="493776"/>
                </a:lnTo>
                <a:lnTo>
                  <a:pt x="1371600" y="502920"/>
                </a:lnTo>
                <a:lnTo>
                  <a:pt x="1280160" y="630936"/>
                </a:lnTo>
                <a:lnTo>
                  <a:pt x="1024128" y="576072"/>
                </a:lnTo>
                <a:lnTo>
                  <a:pt x="1042416" y="73152"/>
                </a:lnTo>
                <a:lnTo>
                  <a:pt x="557784" y="82296"/>
                </a:lnTo>
                <a:lnTo>
                  <a:pt x="548640" y="502920"/>
                </a:lnTo>
                <a:lnTo>
                  <a:pt x="292608" y="548640"/>
                </a:lnTo>
                <a:lnTo>
                  <a:pt x="310896" y="1453896"/>
                </a:lnTo>
                <a:lnTo>
                  <a:pt x="1060704" y="1453896"/>
                </a:lnTo>
                <a:lnTo>
                  <a:pt x="1005840" y="960120"/>
                </a:lnTo>
                <a:lnTo>
                  <a:pt x="1170432" y="886968"/>
                </a:lnTo>
                <a:lnTo>
                  <a:pt x="1481328" y="987552"/>
                </a:lnTo>
                <a:lnTo>
                  <a:pt x="1828800" y="905256"/>
                </a:lnTo>
                <a:lnTo>
                  <a:pt x="1920240" y="1042416"/>
                </a:lnTo>
                <a:lnTo>
                  <a:pt x="2029968" y="978408"/>
                </a:lnTo>
                <a:lnTo>
                  <a:pt x="2633472" y="978408"/>
                </a:lnTo>
                <a:lnTo>
                  <a:pt x="2761488" y="1033272"/>
                </a:lnTo>
                <a:lnTo>
                  <a:pt x="3063240" y="1060704"/>
                </a:lnTo>
                <a:lnTo>
                  <a:pt x="3081528" y="1453896"/>
                </a:lnTo>
                <a:lnTo>
                  <a:pt x="3136392" y="1499616"/>
                </a:lnTo>
                <a:lnTo>
                  <a:pt x="3118104" y="1682496"/>
                </a:lnTo>
                <a:lnTo>
                  <a:pt x="1353312" y="1719072"/>
                </a:lnTo>
                <a:lnTo>
                  <a:pt x="1344168" y="2130552"/>
                </a:lnTo>
                <a:lnTo>
                  <a:pt x="1143000" y="2212848"/>
                </a:lnTo>
                <a:lnTo>
                  <a:pt x="621792" y="2139696"/>
                </a:lnTo>
                <a:lnTo>
                  <a:pt x="9144" y="2176272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18092" y="2037711"/>
            <a:ext cx="2881814" cy="2348762"/>
          </a:xfrm>
          <a:custGeom>
            <a:avLst/>
            <a:gdLst>
              <a:gd name="connsiteX0" fmla="*/ 0 w 2292626"/>
              <a:gd name="connsiteY0" fmla="*/ 1868557 h 1868557"/>
              <a:gd name="connsiteX1" fmla="*/ 1060174 w 2292626"/>
              <a:gd name="connsiteY1" fmla="*/ 477079 h 1868557"/>
              <a:gd name="connsiteX2" fmla="*/ 2080591 w 2292626"/>
              <a:gd name="connsiteY2" fmla="*/ 291548 h 1868557"/>
              <a:gd name="connsiteX3" fmla="*/ 2292626 w 2292626"/>
              <a:gd name="connsiteY3" fmla="*/ 0 h 186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626" h="1868557">
                <a:moveTo>
                  <a:pt x="0" y="1868557"/>
                </a:moveTo>
                <a:cubicBezTo>
                  <a:pt x="356704" y="1304235"/>
                  <a:pt x="713409" y="739914"/>
                  <a:pt x="1060174" y="477079"/>
                </a:cubicBezTo>
                <a:cubicBezTo>
                  <a:pt x="1406939" y="214244"/>
                  <a:pt x="1875182" y="371061"/>
                  <a:pt x="2080591" y="291548"/>
                </a:cubicBezTo>
                <a:cubicBezTo>
                  <a:pt x="2286000" y="212035"/>
                  <a:pt x="2292626" y="0"/>
                  <a:pt x="2292626" y="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2235230">
            <a:off x="2477788" y="4291582"/>
            <a:ext cx="431023" cy="431023"/>
            <a:chOff x="4781961" y="3611574"/>
            <a:chExt cx="342900" cy="342900"/>
          </a:xfrm>
        </p:grpSpPr>
        <p:sp>
          <p:nvSpPr>
            <p:cNvPr id="32" name="Oval 31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5509633" y="1978448"/>
            <a:ext cx="275309" cy="2753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198574" y="968854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9" name="Elbow Connector 15"/>
          <p:cNvCxnSpPr>
            <a:stCxn id="18" idx="2"/>
            <a:endCxn id="41" idx="0"/>
          </p:cNvCxnSpPr>
          <p:nvPr/>
        </p:nvCxnSpPr>
        <p:spPr>
          <a:xfrm>
            <a:off x="5647287" y="1430519"/>
            <a:ext cx="1" cy="547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46058" y="1047873"/>
            <a:ext cx="2845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venir Next" charset="0"/>
                <a:ea typeface="Avenir Next" charset="0"/>
                <a:cs typeface="Avenir Next" charset="0"/>
              </a:rPr>
              <a:t>RRT*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Path Planning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28674" name="Picture 2" descr="crop output image]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975" y="1509538"/>
            <a:ext cx="3611880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05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2569817" y="2598530"/>
            <a:ext cx="2362200" cy="1778000"/>
          </a:xfrm>
          <a:custGeom>
            <a:avLst/>
            <a:gdLst>
              <a:gd name="connsiteX0" fmla="*/ 0 w 2362200"/>
              <a:gd name="connsiteY0" fmla="*/ 1778000 h 1778000"/>
              <a:gd name="connsiteX1" fmla="*/ 800100 w 2362200"/>
              <a:gd name="connsiteY1" fmla="*/ 1206500 h 1778000"/>
              <a:gd name="connsiteX2" fmla="*/ 2082800 w 2362200"/>
              <a:gd name="connsiteY2" fmla="*/ 1130300 h 1778000"/>
              <a:gd name="connsiteX3" fmla="*/ 2362200 w 2362200"/>
              <a:gd name="connsiteY3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0" h="1778000">
                <a:moveTo>
                  <a:pt x="0" y="1778000"/>
                </a:moveTo>
                <a:cubicBezTo>
                  <a:pt x="226483" y="1546225"/>
                  <a:pt x="452967" y="1314450"/>
                  <a:pt x="800100" y="1206500"/>
                </a:cubicBezTo>
                <a:cubicBezTo>
                  <a:pt x="1147233" y="1098550"/>
                  <a:pt x="1822450" y="1331383"/>
                  <a:pt x="2082800" y="1130300"/>
                </a:cubicBezTo>
                <a:cubicBezTo>
                  <a:pt x="2343150" y="929217"/>
                  <a:pt x="2362200" y="0"/>
                  <a:pt x="2362200" y="0"/>
                </a:cubicBezTo>
              </a:path>
            </a:pathLst>
          </a:custGeom>
          <a:noFill/>
          <a:ln w="57150">
            <a:solidFill>
              <a:srgbClr val="3100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810432" y="247319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 rot="2700000">
            <a:off x="2300930" y="4301167"/>
            <a:ext cx="342900" cy="342900"/>
            <a:chOff x="4781961" y="3611574"/>
            <a:chExt cx="342900" cy="342900"/>
          </a:xfrm>
        </p:grpSpPr>
        <p:sp>
          <p:nvSpPr>
            <p:cNvPr id="27" name="Oval 2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iangle 27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357636" y="1682772"/>
            <a:ext cx="78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rPr>
              <a:t>Path</a:t>
            </a:r>
            <a:endParaRPr lang="en-US" sz="2400" dirty="0">
              <a:solidFill>
                <a:srgbClr val="FF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11261" y="2260676"/>
            <a:ext cx="1590537" cy="26401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</a:rPr>
              <a:t>Locomotion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408209" y="338860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884161" y="338860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547029" y="3388601"/>
            <a:ext cx="107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merican Typewriter" charset="0"/>
                <a:ea typeface="American Typewriter" charset="0"/>
                <a:cs typeface="American Typewriter" charset="0"/>
              </a:rPr>
              <a:t>forward</a:t>
            </a: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6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170713" y="2379947"/>
            <a:ext cx="1960088" cy="26401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SLAM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53" y="2533802"/>
            <a:ext cx="2328905" cy="23368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848960" y="2379946"/>
            <a:ext cx="1616076" cy="2640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Planning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90634" y="2379946"/>
            <a:ext cx="1590537" cy="26401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</a:rPr>
              <a:t>Locomotion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13092" y="1702857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1" name="Elbow Connector 15"/>
          <p:cNvCxnSpPr>
            <a:stCxn id="54" idx="3"/>
            <a:endCxn id="20" idx="0"/>
          </p:cNvCxnSpPr>
          <p:nvPr/>
        </p:nvCxnSpPr>
        <p:spPr>
          <a:xfrm>
            <a:off x="2010518" y="1933690"/>
            <a:ext cx="4646480" cy="446256"/>
          </a:xfrm>
          <a:prstGeom prst="bentConnector2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ight Arrow 50"/>
          <p:cNvSpPr/>
          <p:nvPr/>
        </p:nvSpPr>
        <p:spPr>
          <a:xfrm>
            <a:off x="2808233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5353347" y="3507872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7687582" y="350787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/>
          <p:cNvSpPr/>
          <p:nvPr/>
        </p:nvSpPr>
        <p:spPr>
          <a:xfrm>
            <a:off x="10163534" y="3507871"/>
            <a:ext cx="280505" cy="3843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0826402" y="3507871"/>
            <a:ext cx="107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merican Typewriter" charset="0"/>
                <a:ea typeface="American Typewriter" charset="0"/>
                <a:cs typeface="American Typewriter" charset="0"/>
              </a:rPr>
              <a:t>forward</a:t>
            </a: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0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>
          <a:xfrm>
            <a:off x="796636" y="0"/>
            <a:ext cx="5299364" cy="6334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>
          <a:xfrm>
            <a:off x="6396226" y="0"/>
            <a:ext cx="5299364" cy="633453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57413" y="1071563"/>
            <a:ext cx="10429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29180" y="1049822"/>
            <a:ext cx="1478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96636" y="728870"/>
            <a:ext cx="5047573" cy="56056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5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66605" y="2012560"/>
            <a:ext cx="2521303" cy="38259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Custom Heuristic</a:t>
            </a:r>
            <a:endParaRPr lang="en-US" b="1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756426" y="2012561"/>
            <a:ext cx="1875846" cy="38259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D* Lite</a:t>
            </a:r>
            <a:endParaRPr lang="en-US" b="1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70712" y="2012560"/>
            <a:ext cx="2113807" cy="38259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OrbSLAM</a:t>
            </a:r>
            <a:r>
              <a:rPr lang="en-US" b="1" dirty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53" y="2533802"/>
            <a:ext cx="2328905" cy="23368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24703" y="2256649"/>
            <a:ext cx="1806097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Mapping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24703" y="4123006"/>
            <a:ext cx="1806097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Localization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87053" y="3160279"/>
            <a:ext cx="1616076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Planning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2687" y="3160279"/>
            <a:ext cx="2298700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Locomotion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6" name="Elbow Connector 15"/>
          <p:cNvCxnSpPr>
            <a:stCxn id="10" idx="3"/>
            <a:endCxn id="11" idx="1"/>
          </p:cNvCxnSpPr>
          <p:nvPr/>
        </p:nvCxnSpPr>
        <p:spPr>
          <a:xfrm flipV="1">
            <a:off x="2726258" y="2796399"/>
            <a:ext cx="598445" cy="905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15"/>
          <p:cNvCxnSpPr>
            <a:stCxn id="10" idx="3"/>
            <a:endCxn id="19" idx="1"/>
          </p:cNvCxnSpPr>
          <p:nvPr/>
        </p:nvCxnSpPr>
        <p:spPr>
          <a:xfrm>
            <a:off x="2726258" y="3702202"/>
            <a:ext cx="598445" cy="96055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15"/>
          <p:cNvCxnSpPr>
            <a:stCxn id="19" idx="0"/>
            <a:endCxn id="11" idx="2"/>
          </p:cNvCxnSpPr>
          <p:nvPr/>
        </p:nvCxnSpPr>
        <p:spPr>
          <a:xfrm flipV="1">
            <a:off x="4227752" y="3336149"/>
            <a:ext cx="0" cy="786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15"/>
          <p:cNvCxnSpPr>
            <a:stCxn id="11" idx="3"/>
            <a:endCxn id="20" idx="1"/>
          </p:cNvCxnSpPr>
          <p:nvPr/>
        </p:nvCxnSpPr>
        <p:spPr>
          <a:xfrm>
            <a:off x="5130800" y="2796399"/>
            <a:ext cx="1756253" cy="903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15"/>
          <p:cNvCxnSpPr>
            <a:stCxn id="19" idx="3"/>
            <a:endCxn id="20" idx="1"/>
          </p:cNvCxnSpPr>
          <p:nvPr/>
        </p:nvCxnSpPr>
        <p:spPr>
          <a:xfrm flipV="1">
            <a:off x="5130800" y="3700029"/>
            <a:ext cx="1756253" cy="962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15"/>
          <p:cNvCxnSpPr>
            <a:stCxn id="20" idx="3"/>
            <a:endCxn id="21" idx="1"/>
          </p:cNvCxnSpPr>
          <p:nvPr/>
        </p:nvCxnSpPr>
        <p:spPr>
          <a:xfrm>
            <a:off x="8503129" y="3700029"/>
            <a:ext cx="7895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15"/>
          <p:cNvCxnSpPr>
            <a:stCxn id="19" idx="3"/>
          </p:cNvCxnSpPr>
          <p:nvPr/>
        </p:nvCxnSpPr>
        <p:spPr>
          <a:xfrm flipV="1">
            <a:off x="5130800" y="3938616"/>
            <a:ext cx="4161887" cy="724140"/>
          </a:xfrm>
          <a:prstGeom prst="bentConnector3">
            <a:avLst>
              <a:gd name="adj1" fmla="val 90585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49089" y="3440856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6-DOF</a:t>
            </a:r>
          </a:p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46378" y="1550895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9859648">
            <a:off x="5159905" y="3841038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2-DOF 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645820" y="4685936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-DOF 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79263" y="3348532"/>
            <a:ext cx="63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Path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15177">
            <a:off x="5675287" y="294877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2D Map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1" name="Elbow Connector 15"/>
          <p:cNvCxnSpPr>
            <a:stCxn id="54" idx="2"/>
            <a:endCxn id="20" idx="0"/>
          </p:cNvCxnSpPr>
          <p:nvPr/>
        </p:nvCxnSpPr>
        <p:spPr>
          <a:xfrm>
            <a:off x="7695091" y="2012560"/>
            <a:ext cx="0" cy="1147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1" idx="2"/>
          </p:cNvCxnSpPr>
          <p:nvPr/>
        </p:nvCxnSpPr>
        <p:spPr>
          <a:xfrm>
            <a:off x="10442037" y="4239779"/>
            <a:ext cx="0" cy="81548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0007463" y="5134613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Action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732" y="795130"/>
            <a:ext cx="1090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Benchmarking Classic and Learned Navigation in Complex 3D Environments</a:t>
            </a:r>
          </a:p>
        </p:txBody>
      </p:sp>
    </p:spTree>
    <p:extLst>
      <p:ext uri="{BB962C8B-B14F-4D97-AF65-F5344CB8AC3E}">
        <p14:creationId xmlns:p14="http://schemas.microsoft.com/office/powerpoint/2010/main" val="160044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 --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153223" y="108775"/>
            <a:ext cx="2817797" cy="816844"/>
            <a:chOff x="1046922" y="1290481"/>
            <a:chExt cx="3723861" cy="1079500"/>
          </a:xfrm>
        </p:grpSpPr>
        <p:sp>
          <p:nvSpPr>
            <p:cNvPr id="47" name="Rounded Rectangle 46"/>
            <p:cNvSpPr/>
            <p:nvPr/>
          </p:nvSpPr>
          <p:spPr>
            <a:xfrm>
              <a:off x="1046922" y="1290481"/>
              <a:ext cx="1340678" cy="10795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ysClr val="windowText" lastClr="000000"/>
                  </a:solidFill>
                </a:rPr>
                <a:t>Mapping</a:t>
              </a:r>
              <a:endParaRPr lang="en-US" sz="120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601433" y="1290481"/>
              <a:ext cx="1169350" cy="10795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</a:rPr>
                <a:t>Planning</a:t>
              </a:r>
              <a:endParaRPr lang="en-US" sz="12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9" name="Elbow Connector 15"/>
            <p:cNvCxnSpPr>
              <a:stCxn id="47" idx="3"/>
              <a:endCxn id="48" idx="1"/>
            </p:cNvCxnSpPr>
            <p:nvPr/>
          </p:nvCxnSpPr>
          <p:spPr>
            <a:xfrm>
              <a:off x="2387600" y="1830231"/>
              <a:ext cx="121383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481888" y="1460899"/>
              <a:ext cx="985503" cy="366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smtClean="0">
                  <a:latin typeface="Avenir Next" charset="0"/>
                  <a:ea typeface="Avenir Next" charset="0"/>
                  <a:cs typeface="Avenir Next" charset="0"/>
                </a:rPr>
                <a:t>2D Map</a:t>
              </a:r>
              <a:endParaRPr lang="en-US" sz="1200" dirty="0">
                <a:latin typeface="Avenir Next" charset="0"/>
                <a:ea typeface="Avenir Next" charset="0"/>
                <a:cs typeface="Avenir Next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61781" y="1334041"/>
            <a:ext cx="10668438" cy="3613444"/>
            <a:chOff x="550843" y="716862"/>
            <a:chExt cx="10668438" cy="361344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737851" y="3868641"/>
                  <a:ext cx="15183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charset="0"/>
                          </a:rPr>
                          <m:t>[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𝑦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,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𝑧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, </m:t>
                        </m:r>
                        <m:r>
                          <a:rPr lang="en-US" sz="2400" i="1" dirty="0" smtClean="0">
                            <a:latin typeface="Cambria Math" charset="0"/>
                          </a:rPr>
                          <m:t>𝑅</m:t>
                        </m:r>
                        <m:r>
                          <a:rPr lang="en-US" sz="2400" b="0" i="1" dirty="0" smtClean="0">
                            <a:latin typeface="Cambria Math" charset="0"/>
                          </a:rPr>
                          <m:t>]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7851" y="3868641"/>
                  <a:ext cx="1518364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803" r="-1205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9" r="4791"/>
            <a:stretch/>
          </p:blipFill>
          <p:spPr>
            <a:xfrm>
              <a:off x="550843" y="1086194"/>
              <a:ext cx="3892379" cy="270939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30" r="5523" b="10764"/>
            <a:stretch/>
          </p:blipFill>
          <p:spPr>
            <a:xfrm>
              <a:off x="6939186" y="955616"/>
              <a:ext cx="4280095" cy="31856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4999328" y="1779372"/>
              <a:ext cx="1240211" cy="967081"/>
              <a:chOff x="4999328" y="2681416"/>
              <a:chExt cx="1240211" cy="967081"/>
            </a:xfrm>
          </p:grpSpPr>
          <p:sp>
            <p:nvSpPr>
              <p:cNvPr id="64" name="Right Arrow 63"/>
              <p:cNvSpPr/>
              <p:nvPr/>
            </p:nvSpPr>
            <p:spPr>
              <a:xfrm>
                <a:off x="5142869" y="2995621"/>
                <a:ext cx="953131" cy="652876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999328" y="2681416"/>
                <a:ext cx="1240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Next" charset="0"/>
                    <a:ea typeface="Avenir Next" charset="0"/>
                    <a:cs typeface="Avenir Next" charset="0"/>
                  </a:rPr>
                  <a:t>Projection</a:t>
                </a:r>
                <a:endParaRPr lang="en-US" dirty="0">
                  <a:latin typeface="Avenir Next" charset="0"/>
                  <a:ea typeface="Avenir Next" charset="0"/>
                  <a:cs typeface="Avenir Next" charset="0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50843" y="716862"/>
              <a:ext cx="3892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latin typeface="Avenir Next" charset="0"/>
                  <a:ea typeface="Avenir Next" charset="0"/>
                  <a:cs typeface="Avenir Next" charset="0"/>
                </a:rPr>
                <a:t>RGB-D Image</a:t>
              </a:r>
              <a:endParaRPr lang="en-US" dirty="0"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39185" y="716862"/>
              <a:ext cx="428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venir Next" charset="0"/>
                  <a:ea typeface="Avenir Next" charset="0"/>
                  <a:cs typeface="Avenir Next" charset="0"/>
                </a:rPr>
                <a:t>Projected </a:t>
              </a:r>
              <a:r>
                <a:rPr lang="en-US" dirty="0" err="1" smtClean="0">
                  <a:latin typeface="Avenir Next" charset="0"/>
                  <a:ea typeface="Avenir Next" charset="0"/>
                  <a:cs typeface="Avenir Next" charset="0"/>
                </a:rPr>
                <a:t>Pointcloud</a:t>
              </a:r>
              <a:endParaRPr lang="en-US" dirty="0">
                <a:latin typeface="Avenir Next" charset="0"/>
                <a:ea typeface="Avenir Next" charset="0"/>
                <a:cs typeface="Avenir Next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2667000" y="5256881"/>
            <a:ext cx="6858000" cy="96232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Discretize the XY map plane. Count number of points over certain height. </a:t>
            </a:r>
            <a:endParaRPr lang="en-US" sz="2800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53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9166605" y="2012560"/>
            <a:ext cx="2521303" cy="38259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Custom Heuristic</a:t>
            </a:r>
            <a:endParaRPr lang="en-US" b="1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756426" y="2012561"/>
            <a:ext cx="1875846" cy="38259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D* Lite</a:t>
            </a:r>
            <a:endParaRPr lang="en-US" b="1" dirty="0">
              <a:solidFill>
                <a:sysClr val="windowText" lastClr="00000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70712" y="2012560"/>
            <a:ext cx="2113807" cy="38259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OrbSLAM</a:t>
            </a:r>
            <a:r>
              <a:rPr lang="en-US" b="1" dirty="0">
                <a:solidFill>
                  <a:sysClr val="windowText" lastClr="000000"/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53" y="2533802"/>
            <a:ext cx="2328905" cy="23368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24703" y="2256649"/>
            <a:ext cx="1806097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Mapping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24703" y="4123006"/>
            <a:ext cx="1806097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Localization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87053" y="3160279"/>
            <a:ext cx="1616076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Planning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2687" y="3160279"/>
            <a:ext cx="2298700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Locomotion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6" name="Elbow Connector 15"/>
          <p:cNvCxnSpPr>
            <a:stCxn id="10" idx="3"/>
            <a:endCxn id="11" idx="1"/>
          </p:cNvCxnSpPr>
          <p:nvPr/>
        </p:nvCxnSpPr>
        <p:spPr>
          <a:xfrm flipV="1">
            <a:off x="2726258" y="2796399"/>
            <a:ext cx="598445" cy="905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15"/>
          <p:cNvCxnSpPr>
            <a:stCxn id="10" idx="3"/>
            <a:endCxn id="19" idx="1"/>
          </p:cNvCxnSpPr>
          <p:nvPr/>
        </p:nvCxnSpPr>
        <p:spPr>
          <a:xfrm>
            <a:off x="2726258" y="3702202"/>
            <a:ext cx="598445" cy="96055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15"/>
          <p:cNvCxnSpPr>
            <a:stCxn id="19" idx="0"/>
            <a:endCxn id="11" idx="2"/>
          </p:cNvCxnSpPr>
          <p:nvPr/>
        </p:nvCxnSpPr>
        <p:spPr>
          <a:xfrm flipV="1">
            <a:off x="4227752" y="3336149"/>
            <a:ext cx="0" cy="786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15"/>
          <p:cNvCxnSpPr>
            <a:stCxn id="11" idx="3"/>
            <a:endCxn id="20" idx="1"/>
          </p:cNvCxnSpPr>
          <p:nvPr/>
        </p:nvCxnSpPr>
        <p:spPr>
          <a:xfrm>
            <a:off x="5130800" y="2796399"/>
            <a:ext cx="1756253" cy="9036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15"/>
          <p:cNvCxnSpPr>
            <a:stCxn id="19" idx="3"/>
            <a:endCxn id="20" idx="1"/>
          </p:cNvCxnSpPr>
          <p:nvPr/>
        </p:nvCxnSpPr>
        <p:spPr>
          <a:xfrm flipV="1">
            <a:off x="5130800" y="3700029"/>
            <a:ext cx="1756253" cy="962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15"/>
          <p:cNvCxnSpPr>
            <a:stCxn id="20" idx="3"/>
            <a:endCxn id="21" idx="1"/>
          </p:cNvCxnSpPr>
          <p:nvPr/>
        </p:nvCxnSpPr>
        <p:spPr>
          <a:xfrm>
            <a:off x="8503129" y="3700029"/>
            <a:ext cx="7895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15"/>
          <p:cNvCxnSpPr>
            <a:stCxn id="19" idx="3"/>
          </p:cNvCxnSpPr>
          <p:nvPr/>
        </p:nvCxnSpPr>
        <p:spPr>
          <a:xfrm flipV="1">
            <a:off x="5130800" y="3938616"/>
            <a:ext cx="4161887" cy="724140"/>
          </a:xfrm>
          <a:prstGeom prst="bentConnector3">
            <a:avLst>
              <a:gd name="adj1" fmla="val 90585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349089" y="3440856"/>
            <a:ext cx="89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6-DOF</a:t>
            </a:r>
          </a:p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46378" y="1550895"/>
            <a:ext cx="89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[X, Y]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9859648">
            <a:off x="5159905" y="3841038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2-DOF 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73975" y="4685936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charset="0"/>
                <a:ea typeface="Avenir Next" charset="0"/>
                <a:cs typeface="Avenir Next" charset="0"/>
              </a:rPr>
              <a:t>3</a:t>
            </a:r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-DOF 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79263" y="3348532"/>
            <a:ext cx="63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Path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1615177">
            <a:off x="5675287" y="294877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latin typeface="Avenir Next" charset="0"/>
                <a:ea typeface="Avenir Next" charset="0"/>
                <a:cs typeface="Avenir Next" charset="0"/>
              </a:rPr>
              <a:t>2D Map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71" name="Elbow Connector 15"/>
          <p:cNvCxnSpPr>
            <a:stCxn id="54" idx="2"/>
            <a:endCxn id="20" idx="0"/>
          </p:cNvCxnSpPr>
          <p:nvPr/>
        </p:nvCxnSpPr>
        <p:spPr>
          <a:xfrm>
            <a:off x="7695091" y="2012560"/>
            <a:ext cx="0" cy="1147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1" idx="2"/>
          </p:cNvCxnSpPr>
          <p:nvPr/>
        </p:nvCxnSpPr>
        <p:spPr>
          <a:xfrm>
            <a:off x="10442037" y="4239779"/>
            <a:ext cx="0" cy="81548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0007463" y="5134613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Action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732" y="795130"/>
            <a:ext cx="1090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Benchmarking Classic and Learned Navigation in Complex 3D Environments</a:t>
            </a:r>
          </a:p>
        </p:txBody>
      </p:sp>
    </p:spTree>
    <p:extLst>
      <p:ext uri="{BB962C8B-B14F-4D97-AF65-F5344CB8AC3E}">
        <p14:creationId xmlns:p14="http://schemas.microsoft.com/office/powerpoint/2010/main" val="14363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riangle 5"/>
          <p:cNvSpPr/>
          <p:nvPr/>
        </p:nvSpPr>
        <p:spPr>
          <a:xfrm rot="13641591">
            <a:off x="3688333" y="3563348"/>
            <a:ext cx="1459621" cy="1022969"/>
          </a:xfrm>
          <a:prstGeom prst="triangle">
            <a:avLst>
              <a:gd name="adj" fmla="val 4722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821841" y="3758153"/>
            <a:ext cx="3451820" cy="945976"/>
            <a:chOff x="-1108372" y="1449338"/>
            <a:chExt cx="3451820" cy="945976"/>
          </a:xfrm>
        </p:grpSpPr>
        <p:sp>
          <p:nvSpPr>
            <p:cNvPr id="22" name="TextBox 21"/>
            <p:cNvSpPr txBox="1"/>
            <p:nvPr/>
          </p:nvSpPr>
          <p:spPr>
            <a:xfrm>
              <a:off x="290514" y="1933649"/>
              <a:ext cx="2052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  <a:latin typeface="Avenir Next" charset="0"/>
                  <a:ea typeface="Avenir Next" charset="0"/>
                  <a:cs typeface="Avenir Next" charset="0"/>
                </a:rPr>
                <a:t>Camera FOV</a:t>
              </a:r>
              <a:endParaRPr lang="en-US" sz="2400" b="1" dirty="0">
                <a:solidFill>
                  <a:srgbClr val="FF0000"/>
                </a:solidFill>
                <a:latin typeface="Avenir Next" charset="0"/>
                <a:ea typeface="Avenir Next" charset="0"/>
                <a:cs typeface="Avenir Next" charset="0"/>
              </a:endParaRPr>
            </a:p>
          </p:txBody>
        </p:sp>
        <p:cxnSp>
          <p:nvCxnSpPr>
            <p:cNvPr id="23" name="Curved Connector 22"/>
            <p:cNvCxnSpPr>
              <a:stCxn id="22" idx="1"/>
              <a:endCxn id="6" idx="3"/>
            </p:cNvCxnSpPr>
            <p:nvPr/>
          </p:nvCxnSpPr>
          <p:spPr>
            <a:xfrm rot="10800000">
              <a:off x="-1108372" y="1449338"/>
              <a:ext cx="1398887" cy="71514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6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4732" y="795130"/>
            <a:ext cx="1090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Benchmarking Classic and Learned Navigation in Complex 3D Environments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55" y="1881809"/>
            <a:ext cx="10948761" cy="34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12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Approach to Visual Navigation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3643"/>
            <a:ext cx="12192000" cy="19455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8" b="76799"/>
          <a:stretch/>
        </p:blipFill>
        <p:spPr>
          <a:xfrm>
            <a:off x="293103" y="967409"/>
            <a:ext cx="11898897" cy="17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6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iccv_exp_anim_gibson_v2">
            <a:hlinkClick r:id="" action="ppaction://media"/>
            <a:extLst>
              <a:ext uri="{FF2B5EF4-FFF2-40B4-BE49-F238E27FC236}">
                <a16:creationId xmlns="" xmlns:a16="http://schemas.microsoft.com/office/drawing/2014/main" id="{EF00E6D8-FA71-154D-86BE-CCC98D843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2" y="1588"/>
            <a:ext cx="12192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92696" y="1351722"/>
            <a:ext cx="849464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025270" y="4485861"/>
            <a:ext cx="56321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27027" y="4301195"/>
            <a:ext cx="992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SLAM </a:t>
            </a:r>
          </a:p>
          <a:p>
            <a:r>
              <a:rPr lang="en-US" dirty="0" smtClean="0">
                <a:latin typeface="Avenir Next" charset="0"/>
                <a:ea typeface="Avenir Next" charset="0"/>
                <a:cs typeface="Avenir Next" charset="0"/>
              </a:rPr>
              <a:t>w/ Pose</a:t>
            </a:r>
            <a:endParaRPr lang="en-US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93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00" y="4049943"/>
            <a:ext cx="4355416" cy="167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Navigation: Evaluation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46628" y="947040"/>
            <a:ext cx="78764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venir Medium" charset="0"/>
                <a:ea typeface="Avenir Medium" charset="0"/>
                <a:cs typeface="Avenir Medium" charset="0"/>
              </a:rPr>
              <a:t>Success Rate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Percentage of episodes where agents actually reach the goal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”reach” is typically defined as epsilon meters away (~0.2m)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6628" y="2581184"/>
            <a:ext cx="6521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venir Medium" charset="0"/>
                <a:ea typeface="Avenir Medium" charset="0"/>
                <a:cs typeface="Avenir Medium" charset="0"/>
              </a:rPr>
              <a:t>Success weighted by Path Length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Cares not only about success, but also efficiency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27261" y="3830494"/>
            <a:ext cx="3490353" cy="531515"/>
            <a:chOff x="5438879" y="2188811"/>
            <a:chExt cx="3490353" cy="531515"/>
          </a:xfrm>
        </p:grpSpPr>
        <p:cxnSp>
          <p:nvCxnSpPr>
            <p:cNvPr id="22" name="Curved Connector 21"/>
            <p:cNvCxnSpPr/>
            <p:nvPr/>
          </p:nvCxnSpPr>
          <p:spPr>
            <a:xfrm rot="10800000" flipV="1">
              <a:off x="5438879" y="2448604"/>
              <a:ext cx="356162" cy="271722"/>
            </a:xfrm>
            <a:prstGeom prst="curvedConnector2">
              <a:avLst/>
            </a:prstGeom>
            <a:ln w="28575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795041" y="2188811"/>
              <a:ext cx="3134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Avenir Medium" charset="0"/>
                  <a:ea typeface="Avenir Medium" charset="0"/>
                  <a:cs typeface="Avenir Medium" charset="0"/>
                </a:rPr>
                <a:t>Shortest Path Length</a:t>
              </a:r>
              <a:endParaRPr lang="en-US" sz="24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24472" y="3915534"/>
            <a:ext cx="2516544" cy="607419"/>
            <a:chOff x="5795041" y="2188811"/>
            <a:chExt cx="2516544" cy="607419"/>
          </a:xfrm>
        </p:grpSpPr>
        <p:cxnSp>
          <p:nvCxnSpPr>
            <p:cNvPr id="25" name="Curved Connector 24"/>
            <p:cNvCxnSpPr/>
            <p:nvPr/>
          </p:nvCxnSpPr>
          <p:spPr>
            <a:xfrm rot="10800000" flipH="1" flipV="1">
              <a:off x="7955423" y="2524508"/>
              <a:ext cx="356162" cy="271722"/>
            </a:xfrm>
            <a:prstGeom prst="curvedConnector2">
              <a:avLst/>
            </a:prstGeom>
            <a:ln w="28575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795041" y="2188811"/>
              <a:ext cx="2222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venir Medium" charset="0"/>
                  <a:ea typeface="Avenir Medium" charset="0"/>
                  <a:cs typeface="Avenir Medium" charset="0"/>
                </a:rPr>
                <a:t>Binary Success</a:t>
              </a:r>
              <a:endParaRPr lang="en-US" sz="24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05341" y="5481516"/>
            <a:ext cx="3176165" cy="509671"/>
            <a:chOff x="5438879" y="2140805"/>
            <a:chExt cx="3176165" cy="509671"/>
          </a:xfrm>
        </p:grpSpPr>
        <p:cxnSp>
          <p:nvCxnSpPr>
            <p:cNvPr id="28" name="Curved Connector 27"/>
            <p:cNvCxnSpPr/>
            <p:nvPr/>
          </p:nvCxnSpPr>
          <p:spPr>
            <a:xfrm rot="10800000">
              <a:off x="5438879" y="2140805"/>
              <a:ext cx="356162" cy="271722"/>
            </a:xfrm>
            <a:prstGeom prst="curvedConnector2">
              <a:avLst/>
            </a:prstGeom>
            <a:ln w="28575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95041" y="2188811"/>
              <a:ext cx="2820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Avenir Medium" charset="0"/>
                  <a:ea typeface="Avenir Medium" charset="0"/>
                  <a:cs typeface="Avenir Medium" charset="0"/>
                </a:rPr>
                <a:t>Agent Path Length</a:t>
              </a:r>
              <a:endParaRPr lang="en-US" sz="24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2014" y="5384467"/>
            <a:ext cx="3793611" cy="509671"/>
            <a:chOff x="2122309" y="2140805"/>
            <a:chExt cx="3793611" cy="509671"/>
          </a:xfrm>
        </p:grpSpPr>
        <p:cxnSp>
          <p:nvCxnSpPr>
            <p:cNvPr id="34" name="Curved Connector 33"/>
            <p:cNvCxnSpPr/>
            <p:nvPr/>
          </p:nvCxnSpPr>
          <p:spPr>
            <a:xfrm rot="10800000" flipH="1">
              <a:off x="5559758" y="2140805"/>
              <a:ext cx="356162" cy="271722"/>
            </a:xfrm>
            <a:prstGeom prst="curvedConnector2">
              <a:avLst/>
            </a:prstGeom>
            <a:ln w="28575">
              <a:solidFill>
                <a:srgbClr val="FF00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122309" y="2188811"/>
              <a:ext cx="3482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  <a:latin typeface="Avenir Medium" charset="0"/>
                  <a:ea typeface="Avenir Medium" charset="0"/>
                  <a:cs typeface="Avenir Medium" charset="0"/>
                </a:rPr>
                <a:t>Average Over Episodes</a:t>
              </a:r>
              <a:endParaRPr lang="en-US" sz="24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0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268" y="1122363"/>
            <a:ext cx="10909465" cy="2387600"/>
          </a:xfrm>
        </p:spPr>
        <p:txBody>
          <a:bodyPr/>
          <a:lstStyle/>
          <a:p>
            <a:r>
              <a:rPr lang="en-US" sz="4800" dirty="0" smtClean="0"/>
              <a:t>Papers for this Module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72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732" y="1561307"/>
            <a:ext cx="1202681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Learning to Navigate in Complex Environments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  <a:hlinkClick r:id="rId2"/>
              </a:rPr>
              <a:t>arxiv.org/pdf/1611.03673.pdf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Research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  <a:hlinkClick r:id="rId3"/>
              </a:rPr>
              <a:t>arxiv.org/pdf/1904.01201.pdf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Semi-parametric Topological Memory for Navigation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  <a:hlinkClick r:id="rId4"/>
              </a:rPr>
              <a:t>arxiv.org/pdf/1803.00653.pdf</a:t>
            </a:r>
            <a:endParaRPr lang="en-US" sz="2400" dirty="0" smtClean="0">
              <a:latin typeface="Avenir Next" charset="0"/>
              <a:ea typeface="Avenir Next" charset="0"/>
              <a:cs typeface="Avenir Next" charset="0"/>
            </a:endParaRP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 </a:t>
            </a:r>
            <a:r>
              <a:rPr lang="en-US" sz="2400" dirty="0" smtClean="0">
                <a:latin typeface="Avenir Next" charset="0"/>
                <a:ea typeface="Avenir Next" charset="0"/>
                <a:cs typeface="Avenir Next" charset="0"/>
                <a:hlinkClick r:id="rId5"/>
              </a:rPr>
              <a:t>arxiv.org/pdf/1702.03920.pdf</a:t>
            </a:r>
            <a:endParaRPr lang="en-US" sz="24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706" y="1099642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Why these papers?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Environment Quality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6260" y="1044973"/>
            <a:ext cx="371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Synthetic Environments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2744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2744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5537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5537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9586" y="1044973"/>
            <a:ext cx="3569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Realistic Environments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57461" y="912451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2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Environment Exposure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3086" y="1044973"/>
            <a:ext cx="371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Seen </a:t>
            </a:r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Test Environments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2744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2744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5537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5537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5122" y="1044973"/>
            <a:ext cx="4098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Unseen Test 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Environments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57461" y="912451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4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Environment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684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755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684" y="3622418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1714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015411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11733" y="867348"/>
            <a:ext cx="1501502" cy="473656"/>
            <a:chOff x="6037199" y="4169624"/>
            <a:chExt cx="1501502" cy="567119"/>
          </a:xfrm>
        </p:grpSpPr>
        <p:sp>
          <p:nvSpPr>
            <p:cNvPr id="15" name="Rounded Rectangle 14"/>
            <p:cNvSpPr/>
            <p:nvPr/>
          </p:nvSpPr>
          <p:spPr>
            <a:xfrm>
              <a:off x="6037199" y="4169624"/>
              <a:ext cx="1501502" cy="567119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Unstructured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43422" y="4267618"/>
              <a:ext cx="1089056" cy="182880"/>
              <a:chOff x="4736619" y="2100057"/>
              <a:chExt cx="1089056" cy="1828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3661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1785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9908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8032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6155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642795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334804" y="765836"/>
            <a:ext cx="1501502" cy="676681"/>
            <a:chOff x="4519638" y="1824203"/>
            <a:chExt cx="1501502" cy="676681"/>
          </a:xfrm>
        </p:grpSpPr>
        <p:sp>
          <p:nvSpPr>
            <p:cNvPr id="24" name="Rounded Rectangle 23"/>
            <p:cNvSpPr/>
            <p:nvPr/>
          </p:nvSpPr>
          <p:spPr>
            <a:xfrm>
              <a:off x="4519638" y="1842519"/>
              <a:ext cx="1501502" cy="658365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Topological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 rot="1204163">
              <a:off x="4716775" y="1824203"/>
              <a:ext cx="1124441" cy="529184"/>
              <a:chOff x="4398978" y="2930574"/>
              <a:chExt cx="1305236" cy="6142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398978" y="3316030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674765" y="312371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12165" y="339340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015525" y="3141035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272265" y="2930574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52778" y="3077847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4528237" y="3252977"/>
                <a:ext cx="168705" cy="852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20616308" flipH="1">
                <a:off x="4768393" y="3258111"/>
                <a:ext cx="55121" cy="1301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26201" y="3199436"/>
                <a:ext cx="189324" cy="173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20616308" flipV="1">
                <a:off x="4824911" y="3300948"/>
                <a:ext cx="229304" cy="839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20395837" flipV="1">
                <a:off x="5131590" y="3088650"/>
                <a:ext cx="176046" cy="45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20395837" flipH="1" flipV="1">
                <a:off x="5413686" y="3031296"/>
                <a:ext cx="149108" cy="972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9339763" y="710830"/>
            <a:ext cx="1501502" cy="786692"/>
            <a:chOff x="4519638" y="2412472"/>
            <a:chExt cx="1501502" cy="786692"/>
          </a:xfrm>
        </p:grpSpPr>
        <p:sp>
          <p:nvSpPr>
            <p:cNvPr id="39" name="Rounded Rectangle 38"/>
            <p:cNvSpPr/>
            <p:nvPr/>
          </p:nvSpPr>
          <p:spPr>
            <a:xfrm>
              <a:off x="4519638" y="2571721"/>
              <a:ext cx="1501502" cy="627443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Spatial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40" name="Picture 2" descr="mage result for spatial gri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7" r="30835"/>
            <a:stretch/>
          </p:blipFill>
          <p:spPr bwMode="auto">
            <a:xfrm>
              <a:off x="4883539" y="2412472"/>
              <a:ext cx="796466" cy="7592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1" name="Straight Connector 40"/>
          <p:cNvCxnSpPr/>
          <p:nvPr/>
        </p:nvCxnSpPr>
        <p:spPr>
          <a:xfrm>
            <a:off x="8087140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1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Environment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684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755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684" y="3622418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1714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015411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11733" y="867348"/>
            <a:ext cx="1501502" cy="473656"/>
            <a:chOff x="6037199" y="4169624"/>
            <a:chExt cx="1501502" cy="567119"/>
          </a:xfrm>
        </p:grpSpPr>
        <p:sp>
          <p:nvSpPr>
            <p:cNvPr id="15" name="Rounded Rectangle 14"/>
            <p:cNvSpPr/>
            <p:nvPr/>
          </p:nvSpPr>
          <p:spPr>
            <a:xfrm>
              <a:off x="6037199" y="4169624"/>
              <a:ext cx="1501502" cy="567119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Unstructured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43422" y="4267618"/>
              <a:ext cx="1089056" cy="182880"/>
              <a:chOff x="4736619" y="2100057"/>
              <a:chExt cx="1089056" cy="1828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3661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1785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9908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8032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6155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642795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334804" y="765836"/>
            <a:ext cx="1501502" cy="676681"/>
            <a:chOff x="4519638" y="1824203"/>
            <a:chExt cx="1501502" cy="676681"/>
          </a:xfrm>
        </p:grpSpPr>
        <p:sp>
          <p:nvSpPr>
            <p:cNvPr id="24" name="Rounded Rectangle 23"/>
            <p:cNvSpPr/>
            <p:nvPr/>
          </p:nvSpPr>
          <p:spPr>
            <a:xfrm>
              <a:off x="4519638" y="1842519"/>
              <a:ext cx="1501502" cy="658365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Topological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 rot="1204163">
              <a:off x="4716775" y="1824203"/>
              <a:ext cx="1124441" cy="529184"/>
              <a:chOff x="4398978" y="2930574"/>
              <a:chExt cx="1305236" cy="6142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398978" y="3316030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674765" y="312371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12165" y="339340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015525" y="3141035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272265" y="2930574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52778" y="3077847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4528237" y="3252977"/>
                <a:ext cx="168705" cy="852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20616308" flipH="1">
                <a:off x="4768393" y="3258111"/>
                <a:ext cx="55121" cy="1301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26201" y="3199436"/>
                <a:ext cx="189324" cy="173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20616308" flipV="1">
                <a:off x="4824911" y="3300948"/>
                <a:ext cx="229304" cy="839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20395837" flipV="1">
                <a:off x="5131590" y="3088650"/>
                <a:ext cx="176046" cy="45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20395837" flipH="1" flipV="1">
                <a:off x="5413686" y="3031296"/>
                <a:ext cx="149108" cy="972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9339763" y="710830"/>
            <a:ext cx="1501502" cy="786692"/>
            <a:chOff x="4519638" y="2412472"/>
            <a:chExt cx="1501502" cy="786692"/>
          </a:xfrm>
        </p:grpSpPr>
        <p:sp>
          <p:nvSpPr>
            <p:cNvPr id="39" name="Rounded Rectangle 38"/>
            <p:cNvSpPr/>
            <p:nvPr/>
          </p:nvSpPr>
          <p:spPr>
            <a:xfrm>
              <a:off x="4519638" y="2571721"/>
              <a:ext cx="1501502" cy="627443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Spatial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40" name="Picture 2" descr="mage result for spatial gri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7" r="30835"/>
            <a:stretch/>
          </p:blipFill>
          <p:spPr bwMode="auto">
            <a:xfrm>
              <a:off x="4883539" y="2412472"/>
              <a:ext cx="796466" cy="7592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1" name="Straight Connector 40"/>
          <p:cNvCxnSpPr/>
          <p:nvPr/>
        </p:nvCxnSpPr>
        <p:spPr>
          <a:xfrm>
            <a:off x="8087140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r="2825"/>
          <a:stretch/>
        </p:blipFill>
        <p:spPr>
          <a:xfrm>
            <a:off x="236335" y="1772009"/>
            <a:ext cx="11734685" cy="3567363"/>
          </a:xfrm>
          <a:prstGeom prst="roundRect">
            <a:avLst>
              <a:gd name="adj" fmla="val 8563"/>
            </a:avLst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5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-51" t="-1797" r="39535" b="46032"/>
          <a:stretch/>
        </p:blipFill>
        <p:spPr>
          <a:xfrm rot="16200000">
            <a:off x="3377784" y="2909385"/>
            <a:ext cx="2520847" cy="3399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12" name="Freeform 11"/>
          <p:cNvSpPr/>
          <p:nvPr/>
        </p:nvSpPr>
        <p:spPr>
          <a:xfrm>
            <a:off x="3081600" y="3384000"/>
            <a:ext cx="1324800" cy="2484000"/>
          </a:xfrm>
          <a:custGeom>
            <a:avLst/>
            <a:gdLst>
              <a:gd name="connsiteX0" fmla="*/ 1317600 w 1324800"/>
              <a:gd name="connsiteY0" fmla="*/ 0 h 2484000"/>
              <a:gd name="connsiteX1" fmla="*/ 1324800 w 1324800"/>
              <a:gd name="connsiteY1" fmla="*/ 410400 h 2484000"/>
              <a:gd name="connsiteX2" fmla="*/ 1130400 w 1324800"/>
              <a:gd name="connsiteY2" fmla="*/ 489600 h 2484000"/>
              <a:gd name="connsiteX3" fmla="*/ 453600 w 1324800"/>
              <a:gd name="connsiteY3" fmla="*/ 424800 h 2484000"/>
              <a:gd name="connsiteX4" fmla="*/ 0 w 1324800"/>
              <a:gd name="connsiteY4" fmla="*/ 446400 h 2484000"/>
              <a:gd name="connsiteX5" fmla="*/ 7200 w 1324800"/>
              <a:gd name="connsiteY5" fmla="*/ 1044000 h 2484000"/>
              <a:gd name="connsiteX6" fmla="*/ 475200 w 1324800"/>
              <a:gd name="connsiteY6" fmla="*/ 1080000 h 2484000"/>
              <a:gd name="connsiteX7" fmla="*/ 540000 w 1324800"/>
              <a:gd name="connsiteY7" fmla="*/ 1339200 h 2484000"/>
              <a:gd name="connsiteX8" fmla="*/ 432000 w 1324800"/>
              <a:gd name="connsiteY8" fmla="*/ 1476000 h 2484000"/>
              <a:gd name="connsiteX9" fmla="*/ 525600 w 1324800"/>
              <a:gd name="connsiteY9" fmla="*/ 2332800 h 2484000"/>
              <a:gd name="connsiteX10" fmla="*/ 640800 w 1324800"/>
              <a:gd name="connsiteY10" fmla="*/ 2354400 h 2484000"/>
              <a:gd name="connsiteX11" fmla="*/ 640800 w 1324800"/>
              <a:gd name="connsiteY11" fmla="*/ 2462400 h 2484000"/>
              <a:gd name="connsiteX12" fmla="*/ 1022400 w 1324800"/>
              <a:gd name="connsiteY12" fmla="*/ 2484000 h 2484000"/>
              <a:gd name="connsiteX13" fmla="*/ 928800 w 1324800"/>
              <a:gd name="connsiteY13" fmla="*/ 1872000 h 2484000"/>
              <a:gd name="connsiteX14" fmla="*/ 1029600 w 1324800"/>
              <a:gd name="connsiteY14" fmla="*/ 1735200 h 2484000"/>
              <a:gd name="connsiteX15" fmla="*/ 950400 w 1324800"/>
              <a:gd name="connsiteY15" fmla="*/ 1684800 h 2484000"/>
              <a:gd name="connsiteX16" fmla="*/ 964800 w 1324800"/>
              <a:gd name="connsiteY16" fmla="*/ 11088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24800" h="2484000">
                <a:moveTo>
                  <a:pt x="1317600" y="0"/>
                </a:moveTo>
                <a:lnTo>
                  <a:pt x="1324800" y="410400"/>
                </a:lnTo>
                <a:lnTo>
                  <a:pt x="1130400" y="489600"/>
                </a:lnTo>
                <a:lnTo>
                  <a:pt x="453600" y="424800"/>
                </a:lnTo>
                <a:lnTo>
                  <a:pt x="0" y="446400"/>
                </a:lnTo>
                <a:lnTo>
                  <a:pt x="7200" y="1044000"/>
                </a:lnTo>
                <a:lnTo>
                  <a:pt x="475200" y="1080000"/>
                </a:lnTo>
                <a:lnTo>
                  <a:pt x="540000" y="1339200"/>
                </a:lnTo>
                <a:lnTo>
                  <a:pt x="432000" y="1476000"/>
                </a:lnTo>
                <a:lnTo>
                  <a:pt x="525600" y="2332800"/>
                </a:lnTo>
                <a:lnTo>
                  <a:pt x="640800" y="2354400"/>
                </a:lnTo>
                <a:lnTo>
                  <a:pt x="640800" y="2462400"/>
                </a:lnTo>
                <a:lnTo>
                  <a:pt x="1022400" y="2484000"/>
                </a:lnTo>
                <a:lnTo>
                  <a:pt x="928800" y="1872000"/>
                </a:lnTo>
                <a:lnTo>
                  <a:pt x="1029600" y="1735200"/>
                </a:lnTo>
                <a:lnTo>
                  <a:pt x="950400" y="1684800"/>
                </a:lnTo>
                <a:lnTo>
                  <a:pt x="964800" y="11088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riangle 5"/>
          <p:cNvSpPr/>
          <p:nvPr/>
        </p:nvSpPr>
        <p:spPr>
          <a:xfrm rot="13641591">
            <a:off x="3688333" y="3563348"/>
            <a:ext cx="1459621" cy="1022969"/>
          </a:xfrm>
          <a:prstGeom prst="triangle">
            <a:avLst>
              <a:gd name="adj" fmla="val 47225"/>
            </a:avLst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3643592">
            <a:off x="4334032" y="3196077"/>
            <a:ext cx="3119270" cy="1384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263778">
            <a:off x="4272350" y="4202845"/>
            <a:ext cx="3119270" cy="163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Environment Representation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684" y="179342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6755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684" y="3622418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1714" y="175797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015411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11733" y="867348"/>
            <a:ext cx="1501502" cy="473656"/>
            <a:chOff x="6037199" y="4169624"/>
            <a:chExt cx="1501502" cy="567119"/>
          </a:xfrm>
        </p:grpSpPr>
        <p:sp>
          <p:nvSpPr>
            <p:cNvPr id="15" name="Rounded Rectangle 14"/>
            <p:cNvSpPr/>
            <p:nvPr/>
          </p:nvSpPr>
          <p:spPr>
            <a:xfrm>
              <a:off x="6037199" y="4169624"/>
              <a:ext cx="1501502" cy="567119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Unstructured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43422" y="4267618"/>
              <a:ext cx="1089056" cy="182880"/>
              <a:chOff x="4736619" y="2100057"/>
              <a:chExt cx="1089056" cy="1828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3661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91785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09908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280324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61559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642795" y="2100057"/>
                <a:ext cx="182880" cy="1828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334804" y="765836"/>
            <a:ext cx="1501502" cy="676681"/>
            <a:chOff x="4519638" y="1824203"/>
            <a:chExt cx="1501502" cy="676681"/>
          </a:xfrm>
        </p:grpSpPr>
        <p:sp>
          <p:nvSpPr>
            <p:cNvPr id="24" name="Rounded Rectangle 23"/>
            <p:cNvSpPr/>
            <p:nvPr/>
          </p:nvSpPr>
          <p:spPr>
            <a:xfrm>
              <a:off x="4519638" y="1842519"/>
              <a:ext cx="1501502" cy="658365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Topological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 rot="1204163">
              <a:off x="4716775" y="1824203"/>
              <a:ext cx="1124441" cy="529184"/>
              <a:chOff x="4398978" y="2930574"/>
              <a:chExt cx="1305236" cy="6142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398978" y="3316030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674765" y="312371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12165" y="3393408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015525" y="3141035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272265" y="2930574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552778" y="3077847"/>
                <a:ext cx="151436" cy="15143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Roboto" charset="0"/>
                  <a:ea typeface="Roboto" charset="0"/>
                  <a:cs typeface="Roboto" charset="0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4528237" y="3252977"/>
                <a:ext cx="168705" cy="852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20616308" flipH="1">
                <a:off x="4768393" y="3258111"/>
                <a:ext cx="55121" cy="1301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826201" y="3199436"/>
                <a:ext cx="189324" cy="1731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20616308" flipV="1">
                <a:off x="4824911" y="3300948"/>
                <a:ext cx="229304" cy="839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20395837" flipV="1">
                <a:off x="5131590" y="3088650"/>
                <a:ext cx="176046" cy="45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20395837" flipH="1" flipV="1">
                <a:off x="5413686" y="3031296"/>
                <a:ext cx="149108" cy="9726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/>
          <p:cNvGrpSpPr/>
          <p:nvPr/>
        </p:nvGrpSpPr>
        <p:grpSpPr>
          <a:xfrm>
            <a:off x="9339763" y="710830"/>
            <a:ext cx="1501502" cy="786692"/>
            <a:chOff x="4519638" y="2412472"/>
            <a:chExt cx="1501502" cy="786692"/>
          </a:xfrm>
        </p:grpSpPr>
        <p:sp>
          <p:nvSpPr>
            <p:cNvPr id="39" name="Rounded Rectangle 38"/>
            <p:cNvSpPr/>
            <p:nvPr/>
          </p:nvSpPr>
          <p:spPr>
            <a:xfrm>
              <a:off x="4519638" y="2571721"/>
              <a:ext cx="1501502" cy="627443"/>
            </a:xfrm>
            <a:prstGeom prst="roundRect">
              <a:avLst>
                <a:gd name="adj" fmla="val 439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200" dirty="0" smtClean="0">
                  <a:solidFill>
                    <a:sysClr val="windowText" lastClr="000000"/>
                  </a:solidFill>
                  <a:latin typeface="Roboto" charset="0"/>
                  <a:ea typeface="Roboto" charset="0"/>
                  <a:cs typeface="Roboto" charset="0"/>
                </a:rPr>
                <a:t>Spatial</a:t>
              </a:r>
              <a:endParaRPr lang="en-US" sz="1200" dirty="0">
                <a:solidFill>
                  <a:sysClr val="windowText" lastClr="000000"/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40" name="Picture 2" descr="mage result for spatial gri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7" r="30835"/>
            <a:stretch/>
          </p:blipFill>
          <p:spPr bwMode="auto">
            <a:xfrm>
              <a:off x="4883539" y="2412472"/>
              <a:ext cx="796466" cy="7592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scene3d>
              <a:camera prst="isometricOffAxis2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1" name="Straight Connector 40"/>
          <p:cNvCxnSpPr/>
          <p:nvPr/>
        </p:nvCxnSpPr>
        <p:spPr>
          <a:xfrm>
            <a:off x="8087140" y="997789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48" y="1217571"/>
            <a:ext cx="11775903" cy="4825420"/>
          </a:xfrm>
          <a:prstGeom prst="roundRect">
            <a:avLst>
              <a:gd name="adj" fmla="val 8563"/>
            </a:avLst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1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How to train?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0036" y="1044973"/>
            <a:ext cx="376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Reinforcement Learning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54220" y="176498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3103" y="176498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54220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03103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72561" y="1044973"/>
            <a:ext cx="2918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Imitation Learning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57461" y="912451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326683" y="389613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62291" y="3896139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DAGGER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8120" y="2266116"/>
            <a:ext cx="10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Behavior</a:t>
            </a:r>
          </a:p>
          <a:p>
            <a:pPr algn="ctr"/>
            <a:r>
              <a:rPr lang="en-US" dirty="0" smtClean="0"/>
              <a:t>Cloning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26683" y="2266116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A3C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To Plan or Not to Plan?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0044" y="1044973"/>
            <a:ext cx="2088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Purely Policy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5537" y="176498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4420" y="1764982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5537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4420" y="335990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2529" y="1044973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Explicit Planning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198778" y="912451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3608" y="3722541"/>
            <a:ext cx="990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Value</a:t>
            </a:r>
          </a:p>
          <a:p>
            <a:pPr algn="ctr"/>
            <a:r>
              <a:rPr lang="en-US" dirty="0" smtClean="0"/>
              <a:t>Iteration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55032" y="2266116"/>
            <a:ext cx="88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Dijkstra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Navigation Target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80156" y="899201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venir Next" charset="0"/>
                <a:ea typeface="Avenir Next" charset="0"/>
                <a:cs typeface="Avenir Next" charset="0"/>
              </a:rPr>
              <a:t>PointNav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286" y="1647651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8373419" y="1647651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286" y="3225141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98373" y="1647651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081669" y="899201"/>
            <a:ext cx="0" cy="54892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69228" y="899201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venir Next" charset="0"/>
                <a:ea typeface="Avenir Next" charset="0"/>
                <a:cs typeface="Avenir Next" charset="0"/>
              </a:rPr>
              <a:t>ObjectNav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17646" y="861826"/>
            <a:ext cx="2631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venir Next" charset="0"/>
                <a:ea typeface="Avenir Next" charset="0"/>
                <a:cs typeface="Avenir Next" charset="0"/>
              </a:rPr>
              <a:t>AreaNav</a:t>
            </a:r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 (visual)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5286" y="4762085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160026" y="899201"/>
            <a:ext cx="0" cy="54892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for this Module </a:t>
            </a:r>
            <a:r>
              <a:rPr lang="mr-IN" dirty="0" smtClean="0"/>
              <a:t>–</a:t>
            </a:r>
            <a:r>
              <a:rPr lang="en-US" dirty="0" smtClean="0"/>
              <a:t> Goals Specification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0044" y="713669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Implicit Goals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5537" y="126872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Learning to Navigate in Complex Environments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4420" y="2854103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Semi-parametric Topological Memory for Navigation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4420" y="1268727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Habitat: A Platform for Embodied AI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4420" y="4449028"/>
            <a:ext cx="3657600" cy="1371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>
                <a:latin typeface="Avenir Next" charset="0"/>
                <a:ea typeface="Avenir Next" charset="0"/>
                <a:cs typeface="Avenir Next" charset="0"/>
              </a:rPr>
              <a:t>Cognitive Mapping and Planning for Visual 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2980" y="713669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Next" charset="0"/>
                <a:ea typeface="Avenir Next" charset="0"/>
                <a:cs typeface="Avenir Next" charset="0"/>
              </a:rPr>
              <a:t>Explicit Goals</a:t>
            </a:r>
            <a:endParaRPr lang="en-US" sz="240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198778" y="912451"/>
            <a:ext cx="0" cy="42956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8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rot="10800000">
            <a:off x="2755556" y="1780204"/>
            <a:ext cx="6833285" cy="4262250"/>
          </a:xfrm>
          <a:prstGeom prst="rect">
            <a:avLst/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How to get to the red point without a map?</a:t>
            </a:r>
            <a:endParaRPr lang="en-US" sz="3000" dirty="0"/>
          </a:p>
        </p:txBody>
      </p:sp>
      <p:sp>
        <p:nvSpPr>
          <p:cNvPr id="11" name="Freeform 10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081600" y="3384000"/>
            <a:ext cx="1324800" cy="2484000"/>
          </a:xfrm>
          <a:custGeom>
            <a:avLst/>
            <a:gdLst>
              <a:gd name="connsiteX0" fmla="*/ 1317600 w 1324800"/>
              <a:gd name="connsiteY0" fmla="*/ 0 h 2484000"/>
              <a:gd name="connsiteX1" fmla="*/ 1324800 w 1324800"/>
              <a:gd name="connsiteY1" fmla="*/ 410400 h 2484000"/>
              <a:gd name="connsiteX2" fmla="*/ 1130400 w 1324800"/>
              <a:gd name="connsiteY2" fmla="*/ 489600 h 2484000"/>
              <a:gd name="connsiteX3" fmla="*/ 453600 w 1324800"/>
              <a:gd name="connsiteY3" fmla="*/ 424800 h 2484000"/>
              <a:gd name="connsiteX4" fmla="*/ 0 w 1324800"/>
              <a:gd name="connsiteY4" fmla="*/ 446400 h 2484000"/>
              <a:gd name="connsiteX5" fmla="*/ 7200 w 1324800"/>
              <a:gd name="connsiteY5" fmla="*/ 1044000 h 2484000"/>
              <a:gd name="connsiteX6" fmla="*/ 475200 w 1324800"/>
              <a:gd name="connsiteY6" fmla="*/ 1080000 h 2484000"/>
              <a:gd name="connsiteX7" fmla="*/ 540000 w 1324800"/>
              <a:gd name="connsiteY7" fmla="*/ 1339200 h 2484000"/>
              <a:gd name="connsiteX8" fmla="*/ 432000 w 1324800"/>
              <a:gd name="connsiteY8" fmla="*/ 1476000 h 2484000"/>
              <a:gd name="connsiteX9" fmla="*/ 525600 w 1324800"/>
              <a:gd name="connsiteY9" fmla="*/ 2332800 h 2484000"/>
              <a:gd name="connsiteX10" fmla="*/ 640800 w 1324800"/>
              <a:gd name="connsiteY10" fmla="*/ 2354400 h 2484000"/>
              <a:gd name="connsiteX11" fmla="*/ 640800 w 1324800"/>
              <a:gd name="connsiteY11" fmla="*/ 2462400 h 2484000"/>
              <a:gd name="connsiteX12" fmla="*/ 1022400 w 1324800"/>
              <a:gd name="connsiteY12" fmla="*/ 2484000 h 2484000"/>
              <a:gd name="connsiteX13" fmla="*/ 928800 w 1324800"/>
              <a:gd name="connsiteY13" fmla="*/ 1872000 h 2484000"/>
              <a:gd name="connsiteX14" fmla="*/ 1029600 w 1324800"/>
              <a:gd name="connsiteY14" fmla="*/ 1735200 h 2484000"/>
              <a:gd name="connsiteX15" fmla="*/ 950400 w 1324800"/>
              <a:gd name="connsiteY15" fmla="*/ 1684800 h 2484000"/>
              <a:gd name="connsiteX16" fmla="*/ 964800 w 1324800"/>
              <a:gd name="connsiteY16" fmla="*/ 11088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24800" h="2484000">
                <a:moveTo>
                  <a:pt x="1317600" y="0"/>
                </a:moveTo>
                <a:lnTo>
                  <a:pt x="1324800" y="410400"/>
                </a:lnTo>
                <a:lnTo>
                  <a:pt x="1130400" y="489600"/>
                </a:lnTo>
                <a:lnTo>
                  <a:pt x="453600" y="424800"/>
                </a:lnTo>
                <a:lnTo>
                  <a:pt x="0" y="446400"/>
                </a:lnTo>
                <a:lnTo>
                  <a:pt x="7200" y="1044000"/>
                </a:lnTo>
                <a:lnTo>
                  <a:pt x="475200" y="1080000"/>
                </a:lnTo>
                <a:lnTo>
                  <a:pt x="540000" y="1339200"/>
                </a:lnTo>
                <a:lnTo>
                  <a:pt x="432000" y="1476000"/>
                </a:lnTo>
                <a:lnTo>
                  <a:pt x="525600" y="2332800"/>
                </a:lnTo>
                <a:lnTo>
                  <a:pt x="640800" y="2354400"/>
                </a:lnTo>
                <a:lnTo>
                  <a:pt x="640800" y="2462400"/>
                </a:lnTo>
                <a:lnTo>
                  <a:pt x="1022400" y="2484000"/>
                </a:lnTo>
                <a:lnTo>
                  <a:pt x="928800" y="1872000"/>
                </a:lnTo>
                <a:lnTo>
                  <a:pt x="1029600" y="1735200"/>
                </a:lnTo>
                <a:lnTo>
                  <a:pt x="950400" y="1684800"/>
                </a:lnTo>
                <a:lnTo>
                  <a:pt x="964800" y="1108800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ChangeAspect="1"/>
            <a:stCxn id="6" idx="0"/>
          </p:cNvCxnSpPr>
          <p:nvPr/>
        </p:nvCxnSpPr>
        <p:spPr>
          <a:xfrm flipV="1">
            <a:off x="4069321" y="2687648"/>
            <a:ext cx="2302685" cy="1763456"/>
          </a:xfrm>
          <a:prstGeom prst="line">
            <a:avLst/>
          </a:prstGeom>
          <a:ln w="76200">
            <a:solidFill>
              <a:srgbClr val="310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7" name="Oval 6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iangle 8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riangle 5"/>
          <p:cNvSpPr/>
          <p:nvPr/>
        </p:nvSpPr>
        <p:spPr>
          <a:xfrm rot="13641591">
            <a:off x="3688333" y="3563348"/>
            <a:ext cx="1459621" cy="1022969"/>
          </a:xfrm>
          <a:prstGeom prst="triangle">
            <a:avLst>
              <a:gd name="adj" fmla="val 47225"/>
            </a:avLst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614442" y="3495829"/>
            <a:ext cx="224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100BB"/>
                </a:solidFill>
                <a:latin typeface="Avenir Next" charset="0"/>
                <a:ea typeface="Avenir Next" charset="0"/>
                <a:cs typeface="Avenir Next" charset="0"/>
              </a:rPr>
              <a:t>Path Planning</a:t>
            </a:r>
          </a:p>
          <a:p>
            <a:pPr algn="ctr"/>
            <a:r>
              <a:rPr lang="en-US" sz="2400" b="1" dirty="0" smtClean="0">
                <a:solidFill>
                  <a:srgbClr val="3100BB"/>
                </a:solidFill>
                <a:latin typeface="Avenir Next" charset="0"/>
                <a:ea typeface="Avenir Next" charset="0"/>
                <a:cs typeface="Avenir Next" charset="0"/>
              </a:rPr>
              <a:t>A* / RRT </a:t>
            </a:r>
            <a:endParaRPr lang="en-US" sz="2400" b="1" dirty="0">
              <a:solidFill>
                <a:srgbClr val="3100BB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0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3200" y="736600"/>
            <a:ext cx="4165600" cy="6096000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ChangeAspect="1"/>
          </p:cNvCxnSpPr>
          <p:nvPr/>
        </p:nvCxnSpPr>
        <p:spPr>
          <a:xfrm flipV="1">
            <a:off x="4069321" y="2687648"/>
            <a:ext cx="2302685" cy="1763456"/>
          </a:xfrm>
          <a:prstGeom prst="line">
            <a:avLst/>
          </a:prstGeom>
          <a:ln w="76200">
            <a:solidFill>
              <a:srgbClr val="310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smtClean="0"/>
              <a:t>How to get to the red point?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riangle 9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27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Ablations of this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Fall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91FA35-6F5C-024C-BA55-01A105EB73A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3200" y="736600"/>
            <a:ext cx="4165600" cy="6096000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ChangeAspect="1"/>
          </p:cNvCxnSpPr>
          <p:nvPr/>
        </p:nvCxnSpPr>
        <p:spPr>
          <a:xfrm flipV="1">
            <a:off x="4069321" y="2687648"/>
            <a:ext cx="2302685" cy="1763456"/>
          </a:xfrm>
          <a:prstGeom prst="line">
            <a:avLst/>
          </a:prstGeom>
          <a:ln w="76200">
            <a:solidFill>
              <a:srgbClr val="3100B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7">
            <a:extLst>
              <a:ext uri="{FF2B5EF4-FFF2-40B4-BE49-F238E27FC236}">
                <a16:creationId xmlns="" xmlns:a16="http://schemas.microsoft.com/office/drawing/2014/main" id="{1F1B92E8-75B9-354A-BF35-D8C07E7881B4}"/>
              </a:ext>
            </a:extLst>
          </p:cNvPr>
          <p:cNvSpPr txBox="1">
            <a:spLocks/>
          </p:cNvSpPr>
          <p:nvPr/>
        </p:nvSpPr>
        <p:spPr>
          <a:xfrm>
            <a:off x="609600" y="788054"/>
            <a:ext cx="10972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smtClean="0"/>
              <a:t>How to get to the red point?</a:t>
            </a:r>
            <a:endParaRPr lang="en-US" sz="3000" dirty="0"/>
          </a:p>
        </p:txBody>
      </p:sp>
      <p:sp>
        <p:nvSpPr>
          <p:cNvPr id="82" name="Rectangle 81"/>
          <p:cNvSpPr/>
          <p:nvPr/>
        </p:nvSpPr>
        <p:spPr>
          <a:xfrm>
            <a:off x="6228415" y="2592467"/>
            <a:ext cx="219022" cy="2190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789625" y="4526025"/>
            <a:ext cx="245995" cy="1343503"/>
          </a:xfrm>
          <a:custGeom>
            <a:avLst/>
            <a:gdLst>
              <a:gd name="connsiteX0" fmla="*/ 174478 w 245995"/>
              <a:gd name="connsiteY0" fmla="*/ 0 h 1343503"/>
              <a:gd name="connsiteX1" fmla="*/ 21226 w 245995"/>
              <a:gd name="connsiteY1" fmla="*/ 245202 h 1343503"/>
              <a:gd name="connsiteX2" fmla="*/ 793 w 245995"/>
              <a:gd name="connsiteY2" fmla="*/ 454645 h 1343503"/>
              <a:gd name="connsiteX3" fmla="*/ 16118 w 245995"/>
              <a:gd name="connsiteY3" fmla="*/ 648764 h 1343503"/>
              <a:gd name="connsiteX4" fmla="*/ 41660 w 245995"/>
              <a:gd name="connsiteY4" fmla="*/ 827557 h 1343503"/>
              <a:gd name="connsiteX5" fmla="*/ 102960 w 245995"/>
              <a:gd name="connsiteY5" fmla="*/ 1021676 h 1343503"/>
              <a:gd name="connsiteX6" fmla="*/ 245995 w 245995"/>
              <a:gd name="connsiteY6" fmla="*/ 1343503 h 1343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995" h="1343503">
                <a:moveTo>
                  <a:pt x="174478" y="0"/>
                </a:moveTo>
                <a:cubicBezTo>
                  <a:pt x="112325" y="84714"/>
                  <a:pt x="50173" y="169428"/>
                  <a:pt x="21226" y="245202"/>
                </a:cubicBezTo>
                <a:cubicBezTo>
                  <a:pt x="-7722" y="320976"/>
                  <a:pt x="1644" y="387385"/>
                  <a:pt x="793" y="454645"/>
                </a:cubicBezTo>
                <a:cubicBezTo>
                  <a:pt x="-58" y="521905"/>
                  <a:pt x="9307" y="586612"/>
                  <a:pt x="16118" y="648764"/>
                </a:cubicBezTo>
                <a:cubicBezTo>
                  <a:pt x="22929" y="710916"/>
                  <a:pt x="27186" y="765405"/>
                  <a:pt x="41660" y="827557"/>
                </a:cubicBezTo>
                <a:cubicBezTo>
                  <a:pt x="56134" y="889709"/>
                  <a:pt x="68904" y="935685"/>
                  <a:pt x="102960" y="1021676"/>
                </a:cubicBezTo>
                <a:cubicBezTo>
                  <a:pt x="137016" y="1107667"/>
                  <a:pt x="245995" y="1343503"/>
                  <a:pt x="245995" y="1343503"/>
                </a:cubicBezTo>
              </a:path>
            </a:pathLst>
          </a:custGeom>
          <a:noFill/>
          <a:ln w="76200">
            <a:solidFill>
              <a:srgbClr val="3100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 rot="2700000">
            <a:off x="3814667" y="4354575"/>
            <a:ext cx="342900" cy="342900"/>
            <a:chOff x="4781961" y="3611574"/>
            <a:chExt cx="342900" cy="342900"/>
          </a:xfrm>
        </p:grpSpPr>
        <p:sp>
          <p:nvSpPr>
            <p:cNvPr id="96" name="Oval 95"/>
            <p:cNvSpPr/>
            <p:nvPr/>
          </p:nvSpPr>
          <p:spPr>
            <a:xfrm>
              <a:off x="4781961" y="3611574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riangle 96"/>
            <p:cNvSpPr>
              <a:spLocks noChangeAspect="1"/>
            </p:cNvSpPr>
            <p:nvPr/>
          </p:nvSpPr>
          <p:spPr>
            <a:xfrm>
              <a:off x="4861971" y="3647349"/>
              <a:ext cx="182880" cy="233090"/>
            </a:xfrm>
            <a:prstGeom prst="triangle">
              <a:avLst/>
            </a:prstGeom>
            <a:solidFill>
              <a:srgbClr val="310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20" name="Picture 4" descr="mage result for run into wall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70" y="3835344"/>
            <a:ext cx="4762500" cy="2190750"/>
          </a:xfrm>
          <a:prstGeom prst="rect">
            <a:avLst/>
          </a:prstGeom>
          <a:noFill/>
          <a:ln w="38100">
            <a:solidFill>
              <a:srgbClr val="FF000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20663" y="3177372"/>
            <a:ext cx="392004" cy="392004"/>
          </a:xfrm>
          <a:prstGeom prst="rect">
            <a:avLst/>
          </a:prstGeom>
          <a:noFill/>
          <a:ln w="28575">
            <a:solidFill>
              <a:srgbClr val="FF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endCxn id="9220" idx="0"/>
          </p:cNvCxnSpPr>
          <p:nvPr/>
        </p:nvCxnSpPr>
        <p:spPr>
          <a:xfrm>
            <a:off x="5627077" y="3341077"/>
            <a:ext cx="2920243" cy="494267"/>
          </a:xfrm>
          <a:prstGeom prst="line">
            <a:avLst/>
          </a:prstGeom>
          <a:ln w="38100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" idx="2"/>
            <a:endCxn id="9220" idx="1"/>
          </p:cNvCxnSpPr>
          <p:nvPr/>
        </p:nvCxnSpPr>
        <p:spPr>
          <a:xfrm>
            <a:off x="5416665" y="3569376"/>
            <a:ext cx="749405" cy="1361343"/>
          </a:xfrm>
          <a:prstGeom prst="line">
            <a:avLst/>
          </a:prstGeom>
          <a:ln w="38100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6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31529</TotalTime>
  <Words>1490</Words>
  <Application>Microsoft Macintosh PowerPoint</Application>
  <PresentationFormat>Widescreen</PresentationFormat>
  <Paragraphs>450</Paragraphs>
  <Slides>64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American Typewriter</vt:lpstr>
      <vt:lpstr>Avenir Book</vt:lpstr>
      <vt:lpstr>Avenir Heavy</vt:lpstr>
      <vt:lpstr>Avenir Medium</vt:lpstr>
      <vt:lpstr>Avenir Next</vt:lpstr>
      <vt:lpstr>Calibri</vt:lpstr>
      <vt:lpstr>Cambria Math</vt:lpstr>
      <vt:lpstr>Roboto</vt:lpstr>
      <vt:lpstr>Arial</vt:lpstr>
      <vt:lpstr>Office Theme</vt:lpstr>
      <vt:lpstr>Intro Visual Navigation</vt:lpstr>
      <vt:lpstr>Visual Navigation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Ablations of this Problem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Simultaneous Localization and Mapping (SLAM)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</vt:lpstr>
      <vt:lpstr>Classic Approach to Visual Navigation -- Mapping</vt:lpstr>
      <vt:lpstr>Classic Approach to Visual Navigation</vt:lpstr>
      <vt:lpstr>Classic Approach to Visual Navigation</vt:lpstr>
      <vt:lpstr>Classic Approach to Visual Navigation</vt:lpstr>
      <vt:lpstr>PowerPoint Presentation</vt:lpstr>
      <vt:lpstr>Visual Navigation: Evaluation</vt:lpstr>
      <vt:lpstr>Papers for this Module</vt:lpstr>
      <vt:lpstr>Papers for this Module</vt:lpstr>
      <vt:lpstr>Papers for this Module – Environment Quality</vt:lpstr>
      <vt:lpstr>Papers for this Module – Environment Exposure</vt:lpstr>
      <vt:lpstr>Papers for this Module – Environment Representation</vt:lpstr>
      <vt:lpstr>Papers for this Module – Environment Representation</vt:lpstr>
      <vt:lpstr>Papers for this Module – Environment Representation</vt:lpstr>
      <vt:lpstr>Papers for this Module – How to train?</vt:lpstr>
      <vt:lpstr>Papers for this Module – To Plan or Not to Plan?</vt:lpstr>
      <vt:lpstr>Papers for this Module – Navigation Target</vt:lpstr>
      <vt:lpstr>Papers for this Module – Goals Specification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Lee</dc:creator>
  <cp:lastModifiedBy>Stefan Lee</cp:lastModifiedBy>
  <cp:revision>414</cp:revision>
  <dcterms:created xsi:type="dcterms:W3CDTF">2019-09-10T17:53:43Z</dcterms:created>
  <dcterms:modified xsi:type="dcterms:W3CDTF">2019-10-11T19:26:17Z</dcterms:modified>
</cp:coreProperties>
</file>