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5.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26.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27.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notesSlides/notesSlide31.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notesSlides/notesSlide32.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notesSlides/notesSlide33.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notesSlides/notesSlide34.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35.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36.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notesSlides/notesSlide37.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455" r:id="rId3"/>
    <p:sldId id="459" r:id="rId4"/>
    <p:sldId id="458" r:id="rId5"/>
    <p:sldId id="460" r:id="rId6"/>
    <p:sldId id="464" r:id="rId7"/>
    <p:sldId id="466" r:id="rId8"/>
    <p:sldId id="471" r:id="rId9"/>
    <p:sldId id="467" r:id="rId10"/>
    <p:sldId id="468" r:id="rId11"/>
    <p:sldId id="469" r:id="rId12"/>
    <p:sldId id="470" r:id="rId13"/>
    <p:sldId id="622" r:id="rId14"/>
    <p:sldId id="472" r:id="rId15"/>
    <p:sldId id="473" r:id="rId16"/>
    <p:sldId id="479" r:id="rId17"/>
    <p:sldId id="475" r:id="rId18"/>
    <p:sldId id="477" r:id="rId19"/>
    <p:sldId id="478" r:id="rId20"/>
    <p:sldId id="631" r:id="rId21"/>
    <p:sldId id="626" r:id="rId22"/>
    <p:sldId id="560" r:id="rId23"/>
    <p:sldId id="561" r:id="rId24"/>
    <p:sldId id="562" r:id="rId25"/>
    <p:sldId id="563" r:id="rId26"/>
    <p:sldId id="565" r:id="rId27"/>
    <p:sldId id="566" r:id="rId28"/>
    <p:sldId id="564" r:id="rId29"/>
    <p:sldId id="567" r:id="rId30"/>
    <p:sldId id="493" r:id="rId31"/>
    <p:sldId id="385" r:id="rId32"/>
    <p:sldId id="494" r:id="rId33"/>
    <p:sldId id="495" r:id="rId34"/>
    <p:sldId id="401" r:id="rId35"/>
    <p:sldId id="497" r:id="rId36"/>
    <p:sldId id="496" r:id="rId37"/>
    <p:sldId id="498" r:id="rId38"/>
    <p:sldId id="599" r:id="rId39"/>
    <p:sldId id="629" r:id="rId40"/>
    <p:sldId id="601" r:id="rId41"/>
    <p:sldId id="410" r:id="rId42"/>
    <p:sldId id="509" r:id="rId43"/>
    <p:sldId id="512" r:id="rId44"/>
    <p:sldId id="521" r:id="rId45"/>
    <p:sldId id="515" r:id="rId46"/>
    <p:sldId id="522" r:id="rId47"/>
    <p:sldId id="642" r:id="rId48"/>
    <p:sldId id="643" r:id="rId49"/>
    <p:sldId id="644" r:id="rId50"/>
    <p:sldId id="645" r:id="rId51"/>
    <p:sldId id="646" r:id="rId52"/>
    <p:sldId id="647" r:id="rId53"/>
    <p:sldId id="648" r:id="rId54"/>
    <p:sldId id="649" r:id="rId55"/>
    <p:sldId id="650" r:id="rId56"/>
    <p:sldId id="651" r:id="rId57"/>
    <p:sldId id="518" r:id="rId58"/>
    <p:sldId id="607" r:id="rId59"/>
    <p:sldId id="519" r:id="rId60"/>
    <p:sldId id="636" r:id="rId61"/>
    <p:sldId id="641" r:id="rId62"/>
    <p:sldId id="640" r:id="rId63"/>
    <p:sldId id="639" r:id="rId64"/>
    <p:sldId id="638" r:id="rId65"/>
    <p:sldId id="637" r:id="rId66"/>
    <p:sldId id="632" r:id="rId67"/>
    <p:sldId id="634" r:id="rId68"/>
    <p:sldId id="633" r:id="rId69"/>
    <p:sldId id="620" r:id="rId70"/>
    <p:sldId id="609" r:id="rId71"/>
    <p:sldId id="625" r:id="rId72"/>
    <p:sldId id="546" r:id="rId73"/>
    <p:sldId id="663" r:id="rId74"/>
    <p:sldId id="54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BECA8C-13B3-A64D-95D9-50A09499B1F5}">
          <p14:sldIdLst>
            <p14:sldId id="256"/>
            <p14:sldId id="455"/>
            <p14:sldId id="459"/>
            <p14:sldId id="458"/>
            <p14:sldId id="460"/>
            <p14:sldId id="464"/>
            <p14:sldId id="466"/>
            <p14:sldId id="471"/>
            <p14:sldId id="467"/>
            <p14:sldId id="468"/>
            <p14:sldId id="469"/>
            <p14:sldId id="470"/>
            <p14:sldId id="622"/>
            <p14:sldId id="472"/>
            <p14:sldId id="473"/>
            <p14:sldId id="479"/>
            <p14:sldId id="475"/>
            <p14:sldId id="477"/>
            <p14:sldId id="478"/>
            <p14:sldId id="631"/>
            <p14:sldId id="626"/>
            <p14:sldId id="560"/>
            <p14:sldId id="561"/>
            <p14:sldId id="562"/>
            <p14:sldId id="563"/>
            <p14:sldId id="565"/>
            <p14:sldId id="566"/>
            <p14:sldId id="564"/>
            <p14:sldId id="567"/>
            <p14:sldId id="493"/>
            <p14:sldId id="385"/>
            <p14:sldId id="494"/>
            <p14:sldId id="495"/>
            <p14:sldId id="401"/>
            <p14:sldId id="497"/>
            <p14:sldId id="496"/>
            <p14:sldId id="498"/>
            <p14:sldId id="599"/>
            <p14:sldId id="629"/>
            <p14:sldId id="601"/>
            <p14:sldId id="410"/>
            <p14:sldId id="509"/>
            <p14:sldId id="512"/>
            <p14:sldId id="521"/>
            <p14:sldId id="515"/>
            <p14:sldId id="522"/>
            <p14:sldId id="642"/>
            <p14:sldId id="643"/>
            <p14:sldId id="644"/>
            <p14:sldId id="645"/>
            <p14:sldId id="646"/>
            <p14:sldId id="647"/>
            <p14:sldId id="648"/>
            <p14:sldId id="649"/>
            <p14:sldId id="650"/>
            <p14:sldId id="651"/>
            <p14:sldId id="518"/>
            <p14:sldId id="607"/>
            <p14:sldId id="519"/>
            <p14:sldId id="636"/>
            <p14:sldId id="641"/>
            <p14:sldId id="640"/>
            <p14:sldId id="639"/>
            <p14:sldId id="638"/>
            <p14:sldId id="637"/>
            <p14:sldId id="632"/>
            <p14:sldId id="634"/>
            <p14:sldId id="633"/>
            <p14:sldId id="620"/>
            <p14:sldId id="609"/>
            <p14:sldId id="625"/>
            <p14:sldId id="546"/>
            <p14:sldId id="663"/>
            <p14:sldId id="5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DC0"/>
    <a:srgbClr val="EE750E"/>
    <a:srgbClr val="9B9B9B"/>
    <a:srgbClr val="7030A0"/>
    <a:srgbClr val="EFB900"/>
    <a:srgbClr val="ECB811"/>
    <a:srgbClr val="426AC7"/>
    <a:srgbClr val="5F8BAF"/>
    <a:srgbClr val="73D9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16"/>
    <p:restoredTop sz="77389"/>
  </p:normalViewPr>
  <p:slideViewPr>
    <p:cSldViewPr snapToGrid="0" snapToObjects="1">
      <p:cViewPr>
        <p:scale>
          <a:sx n="85" d="100"/>
          <a:sy n="85" d="100"/>
        </p:scale>
        <p:origin x="368"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microsoft.com/office/2011/relationships/chartStyle" Target="style49.xml"/><Relationship Id="rId2" Type="http://schemas.microsoft.com/office/2011/relationships/chartColorStyle" Target="colors49.xml"/><Relationship Id="rId3"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microsoft.com/office/2011/relationships/chartStyle" Target="style50.xml"/><Relationship Id="rId2" Type="http://schemas.microsoft.com/office/2011/relationships/chartColorStyle" Target="colors50.xml"/><Relationship Id="rId3" Type="http://schemas.openxmlformats.org/officeDocument/2006/relationships/package" Target="../embeddings/Microsoft_Excel_Worksheet50.xlsx"/></Relationships>
</file>

<file path=ppt/charts/_rels/chart51.xml.rels><?xml version="1.0" encoding="UTF-8" standalone="yes"?>
<Relationships xmlns="http://schemas.openxmlformats.org/package/2006/relationships"><Relationship Id="rId1" Type="http://schemas.microsoft.com/office/2011/relationships/chartStyle" Target="style51.xml"/><Relationship Id="rId2" Type="http://schemas.microsoft.com/office/2011/relationships/chartColorStyle" Target="colors51.xml"/><Relationship Id="rId3" Type="http://schemas.openxmlformats.org/officeDocument/2006/relationships/package" Target="../embeddings/Microsoft_Excel_Worksheet51.xlsx"/></Relationships>
</file>

<file path=ppt/charts/_rels/chart52.xml.rels><?xml version="1.0" encoding="UTF-8" standalone="yes"?>
<Relationships xmlns="http://schemas.openxmlformats.org/package/2006/relationships"><Relationship Id="rId1" Type="http://schemas.microsoft.com/office/2011/relationships/chartStyle" Target="style52.xml"/><Relationship Id="rId2" Type="http://schemas.microsoft.com/office/2011/relationships/chartColorStyle" Target="colors52.xml"/><Relationship Id="rId3" Type="http://schemas.openxmlformats.org/officeDocument/2006/relationships/package" Target="../embeddings/Microsoft_Excel_Worksheet52.xlsx"/></Relationships>
</file>

<file path=ppt/charts/_rels/chart53.xml.rels><?xml version="1.0" encoding="UTF-8" standalone="yes"?>
<Relationships xmlns="http://schemas.openxmlformats.org/package/2006/relationships"><Relationship Id="rId1" Type="http://schemas.microsoft.com/office/2011/relationships/chartStyle" Target="style53.xml"/><Relationship Id="rId2" Type="http://schemas.microsoft.com/office/2011/relationships/chartColorStyle" Target="colors53.xml"/><Relationship Id="rId3" Type="http://schemas.openxmlformats.org/officeDocument/2006/relationships/package" Target="../embeddings/Microsoft_Excel_Worksheet53.xlsx"/></Relationships>
</file>

<file path=ppt/charts/_rels/chart54.xml.rels><?xml version="1.0" encoding="UTF-8" standalone="yes"?>
<Relationships xmlns="http://schemas.openxmlformats.org/package/2006/relationships"><Relationship Id="rId1" Type="http://schemas.microsoft.com/office/2011/relationships/chartStyle" Target="style54.xml"/><Relationship Id="rId2" Type="http://schemas.microsoft.com/office/2011/relationships/chartColorStyle" Target="colors54.xml"/><Relationship Id="rId3" Type="http://schemas.openxmlformats.org/officeDocument/2006/relationships/package" Target="../embeddings/Microsoft_Excel_Worksheet54.xlsx"/></Relationships>
</file>

<file path=ppt/charts/_rels/chart55.xml.rels><?xml version="1.0" encoding="UTF-8" standalone="yes"?>
<Relationships xmlns="http://schemas.openxmlformats.org/package/2006/relationships"><Relationship Id="rId1" Type="http://schemas.microsoft.com/office/2011/relationships/chartStyle" Target="style55.xml"/><Relationship Id="rId2" Type="http://schemas.microsoft.com/office/2011/relationships/chartColorStyle" Target="colors55.xml"/><Relationship Id="rId3" Type="http://schemas.openxmlformats.org/officeDocument/2006/relationships/package" Target="../embeddings/Microsoft_Excel_Worksheet55.xlsx"/></Relationships>
</file>

<file path=ppt/charts/_rels/chart56.xml.rels><?xml version="1.0" encoding="UTF-8" standalone="yes"?>
<Relationships xmlns="http://schemas.openxmlformats.org/package/2006/relationships"><Relationship Id="rId1" Type="http://schemas.microsoft.com/office/2011/relationships/chartStyle" Target="style56.xml"/><Relationship Id="rId2" Type="http://schemas.microsoft.com/office/2011/relationships/chartColorStyle" Target="colors56.xml"/><Relationship Id="rId3"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1" Type="http://schemas.microsoft.com/office/2011/relationships/chartStyle" Target="style57.xml"/><Relationship Id="rId2" Type="http://schemas.microsoft.com/office/2011/relationships/chartColorStyle" Target="colors57.xml"/><Relationship Id="rId3" Type="http://schemas.openxmlformats.org/officeDocument/2006/relationships/package" Target="../embeddings/Microsoft_Excel_Worksheet57.xlsx"/></Relationships>
</file>

<file path=ppt/charts/_rels/chart58.xml.rels><?xml version="1.0" encoding="UTF-8" standalone="yes"?>
<Relationships xmlns="http://schemas.openxmlformats.org/package/2006/relationships"><Relationship Id="rId1" Type="http://schemas.microsoft.com/office/2011/relationships/chartStyle" Target="style58.xml"/><Relationship Id="rId2" Type="http://schemas.microsoft.com/office/2011/relationships/chartColorStyle" Target="colors58.xml"/><Relationship Id="rId3" Type="http://schemas.openxmlformats.org/officeDocument/2006/relationships/package" Target="../embeddings/Microsoft_Excel_Worksheet58.xlsx"/></Relationships>
</file>

<file path=ppt/charts/_rels/chart59.xml.rels><?xml version="1.0" encoding="UTF-8" standalone="yes"?>
<Relationships xmlns="http://schemas.openxmlformats.org/package/2006/relationships"><Relationship Id="rId1" Type="http://schemas.microsoft.com/office/2011/relationships/chartStyle" Target="style59.xml"/><Relationship Id="rId2" Type="http://schemas.microsoft.com/office/2011/relationships/chartColorStyle" Target="colors59.xml"/><Relationship Id="rId3" Type="http://schemas.openxmlformats.org/officeDocument/2006/relationships/package" Target="../embeddings/Microsoft_Excel_Worksheet59.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1" Type="http://schemas.microsoft.com/office/2011/relationships/chartStyle" Target="style60.xml"/><Relationship Id="rId2" Type="http://schemas.microsoft.com/office/2011/relationships/chartColorStyle" Target="colors60.xml"/><Relationship Id="rId3" Type="http://schemas.openxmlformats.org/officeDocument/2006/relationships/package" Target="../embeddings/Microsoft_Excel_Worksheet60.xlsx"/></Relationships>
</file>

<file path=ppt/charts/_rels/chart61.xml.rels><?xml version="1.0" encoding="UTF-8" standalone="yes"?>
<Relationships xmlns="http://schemas.openxmlformats.org/package/2006/relationships"><Relationship Id="rId1" Type="http://schemas.microsoft.com/office/2011/relationships/chartStyle" Target="style61.xml"/><Relationship Id="rId2" Type="http://schemas.microsoft.com/office/2011/relationships/chartColorStyle" Target="colors61.xml"/><Relationship Id="rId3" Type="http://schemas.openxmlformats.org/officeDocument/2006/relationships/package" Target="../embeddings/Microsoft_Excel_Worksheet61.xlsx"/></Relationships>
</file>

<file path=ppt/charts/_rels/chart62.xml.rels><?xml version="1.0" encoding="UTF-8" standalone="yes"?>
<Relationships xmlns="http://schemas.openxmlformats.org/package/2006/relationships"><Relationship Id="rId1" Type="http://schemas.microsoft.com/office/2011/relationships/chartStyle" Target="style62.xml"/><Relationship Id="rId2" Type="http://schemas.microsoft.com/office/2011/relationships/chartColorStyle" Target="colors62.xml"/><Relationship Id="rId3" Type="http://schemas.openxmlformats.org/officeDocument/2006/relationships/package" Target="../embeddings/Microsoft_Excel_Worksheet62.xlsx"/></Relationships>
</file>

<file path=ppt/charts/_rels/chart63.xml.rels><?xml version="1.0" encoding="UTF-8" standalone="yes"?>
<Relationships xmlns="http://schemas.openxmlformats.org/package/2006/relationships"><Relationship Id="rId1" Type="http://schemas.microsoft.com/office/2011/relationships/chartStyle" Target="style63.xml"/><Relationship Id="rId2" Type="http://schemas.microsoft.com/office/2011/relationships/chartColorStyle" Target="colors63.xml"/><Relationship Id="rId3" Type="http://schemas.openxmlformats.org/officeDocument/2006/relationships/package" Target="../embeddings/Microsoft_Excel_Worksheet63.xlsx"/></Relationships>
</file>

<file path=ppt/charts/_rels/chart64.xml.rels><?xml version="1.0" encoding="UTF-8" standalone="yes"?>
<Relationships xmlns="http://schemas.openxmlformats.org/package/2006/relationships"><Relationship Id="rId1" Type="http://schemas.microsoft.com/office/2011/relationships/chartStyle" Target="style64.xml"/><Relationship Id="rId2" Type="http://schemas.microsoft.com/office/2011/relationships/chartColorStyle" Target="colors64.xml"/><Relationship Id="rId3" Type="http://schemas.openxmlformats.org/officeDocument/2006/relationships/package" Target="../embeddings/Microsoft_Excel_Worksheet64.xlsx"/></Relationships>
</file>

<file path=ppt/charts/_rels/chart65.xml.rels><?xml version="1.0" encoding="UTF-8" standalone="yes"?>
<Relationships xmlns="http://schemas.openxmlformats.org/package/2006/relationships"><Relationship Id="rId1" Type="http://schemas.microsoft.com/office/2011/relationships/chartStyle" Target="style65.xml"/><Relationship Id="rId2" Type="http://schemas.microsoft.com/office/2011/relationships/chartColorStyle" Target="colors65.xml"/><Relationship Id="rId3" Type="http://schemas.openxmlformats.org/officeDocument/2006/relationships/package" Target="../embeddings/Microsoft_Excel_Worksheet65.xlsx"/></Relationships>
</file>

<file path=ppt/charts/_rels/chart66.xml.rels><?xml version="1.0" encoding="UTF-8" standalone="yes"?>
<Relationships xmlns="http://schemas.openxmlformats.org/package/2006/relationships"><Relationship Id="rId1" Type="http://schemas.microsoft.com/office/2011/relationships/chartStyle" Target="style66.xml"/><Relationship Id="rId2" Type="http://schemas.microsoft.com/office/2011/relationships/chartColorStyle" Target="colors66.xml"/><Relationship Id="rId3" Type="http://schemas.openxmlformats.org/officeDocument/2006/relationships/package" Target="../embeddings/Microsoft_Excel_Worksheet66.xlsx"/></Relationships>
</file>

<file path=ppt/charts/_rels/chart67.xml.rels><?xml version="1.0" encoding="UTF-8" standalone="yes"?>
<Relationships xmlns="http://schemas.openxmlformats.org/package/2006/relationships"><Relationship Id="rId1" Type="http://schemas.microsoft.com/office/2011/relationships/chartStyle" Target="style67.xml"/><Relationship Id="rId2" Type="http://schemas.microsoft.com/office/2011/relationships/chartColorStyle" Target="colors67.xml"/><Relationship Id="rId3" Type="http://schemas.openxmlformats.org/officeDocument/2006/relationships/package" Target="../embeddings/Microsoft_Excel_Worksheet67.xlsx"/></Relationships>
</file>

<file path=ppt/charts/_rels/chart68.xml.rels><?xml version="1.0" encoding="UTF-8" standalone="yes"?>
<Relationships xmlns="http://schemas.openxmlformats.org/package/2006/relationships"><Relationship Id="rId1" Type="http://schemas.microsoft.com/office/2011/relationships/chartStyle" Target="style68.xml"/><Relationship Id="rId2" Type="http://schemas.microsoft.com/office/2011/relationships/chartColorStyle" Target="colors68.xml"/><Relationship Id="rId3" Type="http://schemas.openxmlformats.org/officeDocument/2006/relationships/package" Target="../embeddings/Microsoft_Excel_Worksheet68.xlsx"/></Relationships>
</file>

<file path=ppt/charts/_rels/chart69.xml.rels><?xml version="1.0" encoding="UTF-8" standalone="yes"?>
<Relationships xmlns="http://schemas.openxmlformats.org/package/2006/relationships"><Relationship Id="rId1" Type="http://schemas.microsoft.com/office/2011/relationships/chartStyle" Target="style69.xml"/><Relationship Id="rId2" Type="http://schemas.microsoft.com/office/2011/relationships/chartColorStyle" Target="colors69.xml"/><Relationship Id="rId3" Type="http://schemas.openxmlformats.org/officeDocument/2006/relationships/package" Target="../embeddings/Microsoft_Excel_Worksheet69.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Worksheet7.xlsx"/></Relationships>
</file>

<file path=ppt/charts/_rels/chart70.xml.rels><?xml version="1.0" encoding="UTF-8" standalone="yes"?>
<Relationships xmlns="http://schemas.openxmlformats.org/package/2006/relationships"><Relationship Id="rId1" Type="http://schemas.microsoft.com/office/2011/relationships/chartStyle" Target="style70.xml"/><Relationship Id="rId2" Type="http://schemas.microsoft.com/office/2011/relationships/chartColorStyle" Target="colors70.xml"/><Relationship Id="rId3" Type="http://schemas.openxmlformats.org/officeDocument/2006/relationships/package" Target="../embeddings/Microsoft_Excel_Worksheet70.xlsx"/></Relationships>
</file>

<file path=ppt/charts/_rels/chart71.xml.rels><?xml version="1.0" encoding="UTF-8" standalone="yes"?>
<Relationships xmlns="http://schemas.openxmlformats.org/package/2006/relationships"><Relationship Id="rId1" Type="http://schemas.microsoft.com/office/2011/relationships/chartStyle" Target="style71.xml"/><Relationship Id="rId2" Type="http://schemas.microsoft.com/office/2011/relationships/chartColorStyle" Target="colors71.xml"/><Relationship Id="rId3" Type="http://schemas.openxmlformats.org/officeDocument/2006/relationships/package" Target="../embeddings/Microsoft_Excel_Worksheet71.xlsx"/></Relationships>
</file>

<file path=ppt/charts/_rels/chart72.xml.rels><?xml version="1.0" encoding="UTF-8" standalone="yes"?>
<Relationships xmlns="http://schemas.openxmlformats.org/package/2006/relationships"><Relationship Id="rId1" Type="http://schemas.microsoft.com/office/2011/relationships/chartStyle" Target="style72.xml"/><Relationship Id="rId2" Type="http://schemas.microsoft.com/office/2011/relationships/chartColorStyle" Target="colors72.xml"/><Relationship Id="rId3" Type="http://schemas.openxmlformats.org/officeDocument/2006/relationships/package" Target="../embeddings/Microsoft_Excel_Worksheet72.xlsx"/></Relationships>
</file>

<file path=ppt/charts/_rels/chart73.xml.rels><?xml version="1.0" encoding="UTF-8" standalone="yes"?>
<Relationships xmlns="http://schemas.openxmlformats.org/package/2006/relationships"><Relationship Id="rId1" Type="http://schemas.microsoft.com/office/2011/relationships/chartStyle" Target="style73.xml"/><Relationship Id="rId2" Type="http://schemas.microsoft.com/office/2011/relationships/chartColorStyle" Target="colors73.xml"/><Relationship Id="rId3" Type="http://schemas.openxmlformats.org/officeDocument/2006/relationships/package" Target="../embeddings/Microsoft_Excel_Worksheet73.xlsx"/></Relationships>
</file>

<file path=ppt/charts/_rels/chart74.xml.rels><?xml version="1.0" encoding="UTF-8" standalone="yes"?>
<Relationships xmlns="http://schemas.openxmlformats.org/package/2006/relationships"><Relationship Id="rId1" Type="http://schemas.microsoft.com/office/2011/relationships/chartStyle" Target="style74.xml"/><Relationship Id="rId2" Type="http://schemas.microsoft.com/office/2011/relationships/chartColorStyle" Target="colors74.xml"/><Relationship Id="rId3" Type="http://schemas.openxmlformats.org/officeDocument/2006/relationships/package" Target="../embeddings/Microsoft_Excel_Worksheet74.xlsx"/></Relationships>
</file>

<file path=ppt/charts/_rels/chart75.xml.rels><?xml version="1.0" encoding="UTF-8" standalone="yes"?>
<Relationships xmlns="http://schemas.openxmlformats.org/package/2006/relationships"><Relationship Id="rId1" Type="http://schemas.microsoft.com/office/2011/relationships/chartStyle" Target="style75.xml"/><Relationship Id="rId2" Type="http://schemas.microsoft.com/office/2011/relationships/chartColorStyle" Target="colors75.xml"/><Relationship Id="rId3" Type="http://schemas.openxmlformats.org/officeDocument/2006/relationships/package" Target="../embeddings/Microsoft_Excel_Worksheet75.xlsx"/></Relationships>
</file>

<file path=ppt/charts/_rels/chart76.xml.rels><?xml version="1.0" encoding="UTF-8" standalone="yes"?>
<Relationships xmlns="http://schemas.openxmlformats.org/package/2006/relationships"><Relationship Id="rId1" Type="http://schemas.microsoft.com/office/2011/relationships/chartStyle" Target="style76.xml"/><Relationship Id="rId2" Type="http://schemas.microsoft.com/office/2011/relationships/chartColorStyle" Target="colors76.xml"/><Relationship Id="rId3" Type="http://schemas.openxmlformats.org/officeDocument/2006/relationships/package" Target="../embeddings/Microsoft_Excel_Worksheet76.xlsx"/></Relationships>
</file>

<file path=ppt/charts/_rels/chart77.xml.rels><?xml version="1.0" encoding="UTF-8" standalone="yes"?>
<Relationships xmlns="http://schemas.openxmlformats.org/package/2006/relationships"><Relationship Id="rId1" Type="http://schemas.microsoft.com/office/2011/relationships/chartStyle" Target="style77.xml"/><Relationship Id="rId2" Type="http://schemas.microsoft.com/office/2011/relationships/chartColorStyle" Target="colors77.xml"/><Relationship Id="rId3" Type="http://schemas.openxmlformats.org/officeDocument/2006/relationships/package" Target="../embeddings/Microsoft_Excel_Worksheet77.xlsx"/></Relationships>
</file>

<file path=ppt/charts/_rels/chart78.xml.rels><?xml version="1.0" encoding="UTF-8" standalone="yes"?>
<Relationships xmlns="http://schemas.openxmlformats.org/package/2006/relationships"><Relationship Id="rId1" Type="http://schemas.microsoft.com/office/2011/relationships/chartStyle" Target="style78.xml"/><Relationship Id="rId2" Type="http://schemas.microsoft.com/office/2011/relationships/chartColorStyle" Target="colors78.xml"/><Relationship Id="rId3" Type="http://schemas.openxmlformats.org/officeDocument/2006/relationships/package" Target="../embeddings/Microsoft_Excel_Worksheet78.xlsx"/></Relationships>
</file>

<file path=ppt/charts/_rels/chart79.xml.rels><?xml version="1.0" encoding="UTF-8" standalone="yes"?>
<Relationships xmlns="http://schemas.openxmlformats.org/package/2006/relationships"><Relationship Id="rId1" Type="http://schemas.microsoft.com/office/2011/relationships/chartStyle" Target="style79.xml"/><Relationship Id="rId2" Type="http://schemas.microsoft.com/office/2011/relationships/chartColorStyle" Target="colors79.xml"/><Relationship Id="rId3" Type="http://schemas.openxmlformats.org/officeDocument/2006/relationships/package" Target="../embeddings/Microsoft_Excel_Worksheet79.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8.xlsx"/></Relationships>
</file>

<file path=ppt/charts/_rels/chart80.xml.rels><?xml version="1.0" encoding="UTF-8" standalone="yes"?>
<Relationships xmlns="http://schemas.openxmlformats.org/package/2006/relationships"><Relationship Id="rId1" Type="http://schemas.microsoft.com/office/2011/relationships/chartStyle" Target="style80.xml"/><Relationship Id="rId2" Type="http://schemas.microsoft.com/office/2011/relationships/chartColorStyle" Target="colors80.xml"/><Relationship Id="rId3" Type="http://schemas.openxmlformats.org/officeDocument/2006/relationships/package" Target="../embeddings/Microsoft_Excel_Worksheet80.xlsx"/></Relationships>
</file>

<file path=ppt/charts/_rels/chart81.xml.rels><?xml version="1.0" encoding="UTF-8" standalone="yes"?>
<Relationships xmlns="http://schemas.openxmlformats.org/package/2006/relationships"><Relationship Id="rId1" Type="http://schemas.microsoft.com/office/2011/relationships/chartStyle" Target="style81.xml"/><Relationship Id="rId2" Type="http://schemas.microsoft.com/office/2011/relationships/chartColorStyle" Target="colors81.xml"/><Relationship Id="rId3" Type="http://schemas.openxmlformats.org/officeDocument/2006/relationships/package" Target="../embeddings/Microsoft_Excel_Worksheet81.xlsx"/></Relationships>
</file>

<file path=ppt/charts/_rels/chart82.xml.rels><?xml version="1.0" encoding="UTF-8" standalone="yes"?>
<Relationships xmlns="http://schemas.openxmlformats.org/package/2006/relationships"><Relationship Id="rId1" Type="http://schemas.microsoft.com/office/2011/relationships/chartStyle" Target="style82.xml"/><Relationship Id="rId2" Type="http://schemas.microsoft.com/office/2011/relationships/chartColorStyle" Target="colors82.xml"/><Relationship Id="rId3" Type="http://schemas.openxmlformats.org/officeDocument/2006/relationships/package" Target="../embeddings/Microsoft_Excel_Worksheet82.xlsx"/></Relationships>
</file>

<file path=ppt/charts/_rels/chart83.xml.rels><?xml version="1.0" encoding="UTF-8" standalone="yes"?>
<Relationships xmlns="http://schemas.openxmlformats.org/package/2006/relationships"><Relationship Id="rId1" Type="http://schemas.microsoft.com/office/2011/relationships/chartStyle" Target="style83.xml"/><Relationship Id="rId2" Type="http://schemas.microsoft.com/office/2011/relationships/chartColorStyle" Target="colors83.xml"/><Relationship Id="rId3" Type="http://schemas.openxmlformats.org/officeDocument/2006/relationships/package" Target="../embeddings/Microsoft_Excel_Worksheet83.xlsx"/></Relationships>
</file>

<file path=ppt/charts/_rels/chart84.xml.rels><?xml version="1.0" encoding="UTF-8" standalone="yes"?>
<Relationships xmlns="http://schemas.openxmlformats.org/package/2006/relationships"><Relationship Id="rId1" Type="http://schemas.microsoft.com/office/2011/relationships/chartStyle" Target="style84.xml"/><Relationship Id="rId2" Type="http://schemas.microsoft.com/office/2011/relationships/chartColorStyle" Target="colors84.xml"/><Relationship Id="rId3" Type="http://schemas.openxmlformats.org/officeDocument/2006/relationships/package" Target="../embeddings/Microsoft_Excel_Worksheet84.xlsx"/></Relationships>
</file>

<file path=ppt/charts/_rels/chart85.xml.rels><?xml version="1.0" encoding="UTF-8" standalone="yes"?>
<Relationships xmlns="http://schemas.openxmlformats.org/package/2006/relationships"><Relationship Id="rId1" Type="http://schemas.microsoft.com/office/2011/relationships/chartStyle" Target="style85.xml"/><Relationship Id="rId2" Type="http://schemas.microsoft.com/office/2011/relationships/chartColorStyle" Target="colors85.xml"/><Relationship Id="rId3" Type="http://schemas.openxmlformats.org/officeDocument/2006/relationships/package" Target="../embeddings/Microsoft_Excel_Worksheet85.xlsx"/></Relationships>
</file>

<file path=ppt/charts/_rels/chart86.xml.rels><?xml version="1.0" encoding="UTF-8" standalone="yes"?>
<Relationships xmlns="http://schemas.openxmlformats.org/package/2006/relationships"><Relationship Id="rId1" Type="http://schemas.microsoft.com/office/2011/relationships/chartStyle" Target="style86.xml"/><Relationship Id="rId2" Type="http://schemas.microsoft.com/office/2011/relationships/chartColorStyle" Target="colors86.xml"/><Relationship Id="rId3" Type="http://schemas.openxmlformats.org/officeDocument/2006/relationships/package" Target="../embeddings/Microsoft_Excel_Worksheet86.xlsx"/></Relationships>
</file>

<file path=ppt/charts/_rels/chart87.xml.rels><?xml version="1.0" encoding="UTF-8" standalone="yes"?>
<Relationships xmlns="http://schemas.openxmlformats.org/package/2006/relationships"><Relationship Id="rId1" Type="http://schemas.microsoft.com/office/2011/relationships/chartStyle" Target="style87.xml"/><Relationship Id="rId2" Type="http://schemas.microsoft.com/office/2011/relationships/chartColorStyle" Target="colors87.xml"/><Relationship Id="rId3" Type="http://schemas.openxmlformats.org/officeDocument/2006/relationships/package" Target="../embeddings/Microsoft_Excel_Worksheet87.xlsx"/></Relationships>
</file>

<file path=ppt/charts/_rels/chart88.xml.rels><?xml version="1.0" encoding="UTF-8" standalone="yes"?>
<Relationships xmlns="http://schemas.openxmlformats.org/package/2006/relationships"><Relationship Id="rId1" Type="http://schemas.microsoft.com/office/2011/relationships/chartStyle" Target="style88.xml"/><Relationship Id="rId2" Type="http://schemas.microsoft.com/office/2011/relationships/chartColorStyle" Target="colors88.xml"/><Relationship Id="rId3" Type="http://schemas.openxmlformats.org/officeDocument/2006/relationships/package" Target="../embeddings/Microsoft_Excel_Worksheet88.xlsx"/></Relationships>
</file>

<file path=ppt/charts/_rels/chart89.xml.rels><?xml version="1.0" encoding="UTF-8" standalone="yes"?>
<Relationships xmlns="http://schemas.openxmlformats.org/package/2006/relationships"><Relationship Id="rId1" Type="http://schemas.microsoft.com/office/2011/relationships/chartStyle" Target="style89.xml"/><Relationship Id="rId2" Type="http://schemas.microsoft.com/office/2011/relationships/chartColorStyle" Target="colors89.xml"/><Relationship Id="rId3" Type="http://schemas.openxmlformats.org/officeDocument/2006/relationships/package" Target="../embeddings/Microsoft_Excel_Worksheet89.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Worksheet9.xlsx"/></Relationships>
</file>

<file path=ppt/charts/_rels/chart90.xml.rels><?xml version="1.0" encoding="UTF-8" standalone="yes"?>
<Relationships xmlns="http://schemas.openxmlformats.org/package/2006/relationships"><Relationship Id="rId1" Type="http://schemas.microsoft.com/office/2011/relationships/chartStyle" Target="style90.xml"/><Relationship Id="rId2" Type="http://schemas.microsoft.com/office/2011/relationships/chartColorStyle" Target="colors90.xml"/><Relationship Id="rId3" Type="http://schemas.openxmlformats.org/officeDocument/2006/relationships/package" Target="../embeddings/Microsoft_Excel_Worksheet90.xlsx"/></Relationships>
</file>

<file path=ppt/charts/_rels/chart91.xml.rels><?xml version="1.0" encoding="UTF-8" standalone="yes"?>
<Relationships xmlns="http://schemas.openxmlformats.org/package/2006/relationships"><Relationship Id="rId1" Type="http://schemas.microsoft.com/office/2011/relationships/chartStyle" Target="style91.xml"/><Relationship Id="rId2" Type="http://schemas.microsoft.com/office/2011/relationships/chartColorStyle" Target="colors91.xml"/><Relationship Id="rId3" Type="http://schemas.openxmlformats.org/officeDocument/2006/relationships/package" Target="../embeddings/Microsoft_Excel_Worksheet9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0.4</c:v>
                </c:pt>
                <c:pt idx="1">
                  <c:v>0.2</c:v>
                </c:pt>
                <c:pt idx="2">
                  <c:v>0.1</c:v>
                </c:pt>
                <c:pt idx="3">
                  <c:v>0.15</c:v>
                </c:pt>
                <c:pt idx="4">
                  <c:v>0.1</c:v>
                </c:pt>
                <c:pt idx="5">
                  <c:v>0.05</c:v>
                </c:pt>
              </c:numCache>
            </c:numRef>
          </c:val>
          <c:extLst xmlns:c16r2="http://schemas.microsoft.com/office/drawing/2015/06/chart">
            <c:ext xmlns:c16="http://schemas.microsoft.com/office/drawing/2014/chart" uri="{C3380CC4-5D6E-409C-BE32-E72D297353CC}">
              <c16:uniqueId val="{00000000-964F-CC4A-9747-619732842B82}"/>
            </c:ext>
          </c:extLst>
        </c:ser>
        <c:dLbls>
          <c:dLblPos val="inEnd"/>
          <c:showLegendKey val="0"/>
          <c:showVal val="1"/>
          <c:showCatName val="0"/>
          <c:showSerName val="0"/>
          <c:showPercent val="0"/>
          <c:showBubbleSize val="0"/>
        </c:dLbls>
        <c:gapWidth val="0"/>
        <c:overlap val="-17"/>
        <c:axId val="2118874416"/>
        <c:axId val="2118861552"/>
      </c:barChart>
      <c:catAx>
        <c:axId val="2118874416"/>
        <c:scaling>
          <c:orientation val="minMax"/>
        </c:scaling>
        <c:delete val="1"/>
        <c:axPos val="b"/>
        <c:numFmt formatCode="General" sourceLinked="1"/>
        <c:majorTickMark val="none"/>
        <c:minorTickMark val="none"/>
        <c:tickLblPos val="nextTo"/>
        <c:crossAx val="2118861552"/>
        <c:crosses val="autoZero"/>
        <c:auto val="1"/>
        <c:lblAlgn val="ctr"/>
        <c:lblOffset val="100"/>
        <c:noMultiLvlLbl val="0"/>
      </c:catAx>
      <c:valAx>
        <c:axId val="21188615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8874416"/>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01C6-B044-84D3-3BAA6D8EDA55}"/>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0.4</c:v>
                </c:pt>
                <c:pt idx="3">
                  <c:v>0.1</c:v>
                </c:pt>
                <c:pt idx="4">
                  <c:v>0.1</c:v>
                </c:pt>
                <c:pt idx="5">
                  <c:v>0.2</c:v>
                </c:pt>
              </c:numCache>
            </c:numRef>
          </c:val>
          <c:extLst xmlns:c16r2="http://schemas.microsoft.com/office/drawing/2015/06/chart">
            <c:ext xmlns:c16="http://schemas.microsoft.com/office/drawing/2014/chart" uri="{C3380CC4-5D6E-409C-BE32-E72D297353CC}">
              <c16:uniqueId val="{00000002-01C6-B044-84D3-3BAA6D8EDA55}"/>
            </c:ext>
          </c:extLst>
        </c:ser>
        <c:dLbls>
          <c:dLblPos val="inEnd"/>
          <c:showLegendKey val="0"/>
          <c:showVal val="1"/>
          <c:showCatName val="0"/>
          <c:showSerName val="0"/>
          <c:showPercent val="0"/>
          <c:showBubbleSize val="0"/>
        </c:dLbls>
        <c:gapWidth val="0"/>
        <c:axId val="2126468704"/>
        <c:axId val="2126471568"/>
      </c:barChart>
      <c:catAx>
        <c:axId val="2126468704"/>
        <c:scaling>
          <c:orientation val="minMax"/>
        </c:scaling>
        <c:delete val="1"/>
        <c:axPos val="b"/>
        <c:numFmt formatCode="General" sourceLinked="1"/>
        <c:majorTickMark val="none"/>
        <c:minorTickMark val="none"/>
        <c:tickLblPos val="nextTo"/>
        <c:crossAx val="2126471568"/>
        <c:crosses val="autoZero"/>
        <c:auto val="1"/>
        <c:lblAlgn val="ctr"/>
        <c:lblOffset val="100"/>
        <c:noMultiLvlLbl val="0"/>
      </c:catAx>
      <c:valAx>
        <c:axId val="21264715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46870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0.3</c:v>
                </c:pt>
                <c:pt idx="2">
                  <c:v>0.15</c:v>
                </c:pt>
                <c:pt idx="3">
                  <c:v>0.35</c:v>
                </c:pt>
                <c:pt idx="4">
                  <c:v>0.2</c:v>
                </c:pt>
                <c:pt idx="5">
                  <c:v>0.15</c:v>
                </c:pt>
              </c:numCache>
            </c:numRef>
          </c:val>
          <c:extLst xmlns:c16r2="http://schemas.microsoft.com/office/drawing/2015/06/chart">
            <c:ext xmlns:c16="http://schemas.microsoft.com/office/drawing/2014/chart" uri="{C3380CC4-5D6E-409C-BE32-E72D297353CC}">
              <c16:uniqueId val="{00000000-96BD-3943-88E3-3362AED15BCF}"/>
            </c:ext>
          </c:extLst>
        </c:ser>
        <c:dLbls>
          <c:dLblPos val="inEnd"/>
          <c:showLegendKey val="0"/>
          <c:showVal val="1"/>
          <c:showCatName val="0"/>
          <c:showSerName val="0"/>
          <c:showPercent val="0"/>
          <c:showBubbleSize val="0"/>
        </c:dLbls>
        <c:gapWidth val="0"/>
        <c:overlap val="-17"/>
        <c:axId val="2119096144"/>
        <c:axId val="2119099232"/>
      </c:barChart>
      <c:catAx>
        <c:axId val="2119096144"/>
        <c:scaling>
          <c:orientation val="minMax"/>
        </c:scaling>
        <c:delete val="1"/>
        <c:axPos val="b"/>
        <c:numFmt formatCode="General" sourceLinked="1"/>
        <c:majorTickMark val="none"/>
        <c:minorTickMark val="none"/>
        <c:tickLblPos val="nextTo"/>
        <c:crossAx val="2119099232"/>
        <c:crosses val="autoZero"/>
        <c:auto val="1"/>
        <c:lblAlgn val="ctr"/>
        <c:lblOffset val="100"/>
        <c:noMultiLvlLbl val="0"/>
      </c:catAx>
      <c:valAx>
        <c:axId val="21190992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909614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3CDC-3840-BAA6-772EE37C2FB0}"/>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0.1</c:v>
                </c:pt>
                <c:pt idx="2">
                  <c:v>0.2</c:v>
                </c:pt>
                <c:pt idx="3">
                  <c:v>0.4</c:v>
                </c:pt>
                <c:pt idx="4">
                  <c:v>0.3</c:v>
                </c:pt>
                <c:pt idx="5">
                  <c:v>0.2</c:v>
                </c:pt>
              </c:numCache>
            </c:numRef>
          </c:val>
          <c:extLst xmlns:c16r2="http://schemas.microsoft.com/office/drawing/2015/06/chart">
            <c:ext xmlns:c16="http://schemas.microsoft.com/office/drawing/2014/chart" uri="{C3380CC4-5D6E-409C-BE32-E72D297353CC}">
              <c16:uniqueId val="{00000002-3CDC-3840-BAA6-772EE37C2FB0}"/>
            </c:ext>
          </c:extLst>
        </c:ser>
        <c:dLbls>
          <c:dLblPos val="inEnd"/>
          <c:showLegendKey val="0"/>
          <c:showVal val="1"/>
          <c:showCatName val="0"/>
          <c:showSerName val="0"/>
          <c:showPercent val="0"/>
          <c:showBubbleSize val="0"/>
        </c:dLbls>
        <c:gapWidth val="0"/>
        <c:axId val="2126870112"/>
        <c:axId val="2126873024"/>
      </c:barChart>
      <c:catAx>
        <c:axId val="2126870112"/>
        <c:scaling>
          <c:orientation val="minMax"/>
        </c:scaling>
        <c:delete val="1"/>
        <c:axPos val="b"/>
        <c:numFmt formatCode="General" sourceLinked="1"/>
        <c:majorTickMark val="none"/>
        <c:minorTickMark val="none"/>
        <c:tickLblPos val="nextTo"/>
        <c:crossAx val="2126873024"/>
        <c:crosses val="autoZero"/>
        <c:auto val="1"/>
        <c:lblAlgn val="ctr"/>
        <c:lblOffset val="100"/>
        <c:noMultiLvlLbl val="0"/>
      </c:catAx>
      <c:valAx>
        <c:axId val="21268730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87011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0.4</c:v>
                </c:pt>
                <c:pt idx="1">
                  <c:v>0.2</c:v>
                </c:pt>
                <c:pt idx="2">
                  <c:v>0.1</c:v>
                </c:pt>
                <c:pt idx="3">
                  <c:v>0.15</c:v>
                </c:pt>
                <c:pt idx="4">
                  <c:v>0.1</c:v>
                </c:pt>
                <c:pt idx="5">
                  <c:v>0.05</c:v>
                </c:pt>
              </c:numCache>
            </c:numRef>
          </c:val>
          <c:extLst xmlns:c16r2="http://schemas.microsoft.com/office/drawing/2015/06/chart">
            <c:ext xmlns:c16="http://schemas.microsoft.com/office/drawing/2014/chart" uri="{C3380CC4-5D6E-409C-BE32-E72D297353CC}">
              <c16:uniqueId val="{00000000-8750-7D4F-B405-B170AED463EE}"/>
            </c:ext>
          </c:extLst>
        </c:ser>
        <c:dLbls>
          <c:dLblPos val="inEnd"/>
          <c:showLegendKey val="0"/>
          <c:showVal val="1"/>
          <c:showCatName val="0"/>
          <c:showSerName val="0"/>
          <c:showPercent val="0"/>
          <c:showBubbleSize val="0"/>
        </c:dLbls>
        <c:gapWidth val="0"/>
        <c:overlap val="-17"/>
        <c:axId val="2124988288"/>
        <c:axId val="2117848992"/>
      </c:barChart>
      <c:catAx>
        <c:axId val="2124988288"/>
        <c:scaling>
          <c:orientation val="minMax"/>
        </c:scaling>
        <c:delete val="1"/>
        <c:axPos val="b"/>
        <c:numFmt formatCode="General" sourceLinked="1"/>
        <c:majorTickMark val="none"/>
        <c:minorTickMark val="none"/>
        <c:tickLblPos val="nextTo"/>
        <c:crossAx val="2117848992"/>
        <c:crosses val="autoZero"/>
        <c:auto val="1"/>
        <c:lblAlgn val="ctr"/>
        <c:lblOffset val="100"/>
        <c:noMultiLvlLbl val="0"/>
      </c:catAx>
      <c:valAx>
        <c:axId val="21178489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988288"/>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237261266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44EC-154F-9F34-A798BDC8DA4C}"/>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0.2</c:v>
                </c:pt>
                <c:pt idx="1">
                  <c:v>0.4</c:v>
                </c:pt>
                <c:pt idx="2">
                  <c:v>0.1</c:v>
                </c:pt>
                <c:pt idx="3">
                  <c:v>0.05</c:v>
                </c:pt>
                <c:pt idx="4">
                  <c:v>0.1</c:v>
                </c:pt>
                <c:pt idx="5">
                  <c:v>0.15</c:v>
                </c:pt>
              </c:numCache>
            </c:numRef>
          </c:val>
          <c:extLst xmlns:c16r2="http://schemas.microsoft.com/office/drawing/2015/06/chart">
            <c:ext xmlns:c16="http://schemas.microsoft.com/office/drawing/2014/chart" uri="{C3380CC4-5D6E-409C-BE32-E72D297353CC}">
              <c16:uniqueId val="{00000002-44EC-154F-9F34-A798BDC8DA4C}"/>
            </c:ext>
          </c:extLst>
        </c:ser>
        <c:dLbls>
          <c:dLblPos val="inEnd"/>
          <c:showLegendKey val="0"/>
          <c:showVal val="1"/>
          <c:showCatName val="0"/>
          <c:showSerName val="0"/>
          <c:showPercent val="0"/>
          <c:showBubbleSize val="0"/>
        </c:dLbls>
        <c:gapWidth val="0"/>
        <c:axId val="2120171712"/>
        <c:axId val="2119701360"/>
      </c:barChart>
      <c:catAx>
        <c:axId val="2120171712"/>
        <c:scaling>
          <c:orientation val="minMax"/>
        </c:scaling>
        <c:delete val="1"/>
        <c:axPos val="b"/>
        <c:numFmt formatCode="General" sourceLinked="1"/>
        <c:majorTickMark val="none"/>
        <c:minorTickMark val="none"/>
        <c:tickLblPos val="nextTo"/>
        <c:crossAx val="2119701360"/>
        <c:crosses val="autoZero"/>
        <c:auto val="1"/>
        <c:lblAlgn val="ctr"/>
        <c:lblOffset val="100"/>
        <c:noMultiLvlLbl val="0"/>
      </c:catAx>
      <c:valAx>
        <c:axId val="21197013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017171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0.2</c:v>
                </c:pt>
                <c:pt idx="2">
                  <c:v>0.1</c:v>
                </c:pt>
                <c:pt idx="3">
                  <c:v>0.4</c:v>
                </c:pt>
                <c:pt idx="4">
                  <c:v>0.1</c:v>
                </c:pt>
                <c:pt idx="5">
                  <c:v>0.15</c:v>
                </c:pt>
              </c:numCache>
            </c:numRef>
          </c:val>
          <c:extLst xmlns:c16r2="http://schemas.microsoft.com/office/drawing/2015/06/chart">
            <c:ext xmlns:c16="http://schemas.microsoft.com/office/drawing/2014/chart" uri="{C3380CC4-5D6E-409C-BE32-E72D297353CC}">
              <c16:uniqueId val="{00000000-AEAC-404B-A9E8-7DAEFE32E023}"/>
            </c:ext>
          </c:extLst>
        </c:ser>
        <c:dLbls>
          <c:dLblPos val="inEnd"/>
          <c:showLegendKey val="0"/>
          <c:showVal val="1"/>
          <c:showCatName val="0"/>
          <c:showSerName val="0"/>
          <c:showPercent val="0"/>
          <c:showBubbleSize val="0"/>
        </c:dLbls>
        <c:gapWidth val="0"/>
        <c:overlap val="-17"/>
        <c:axId val="2118174112"/>
        <c:axId val="2119152400"/>
      </c:barChart>
      <c:catAx>
        <c:axId val="2118174112"/>
        <c:scaling>
          <c:orientation val="minMax"/>
        </c:scaling>
        <c:delete val="1"/>
        <c:axPos val="b"/>
        <c:numFmt formatCode="General" sourceLinked="1"/>
        <c:majorTickMark val="none"/>
        <c:minorTickMark val="none"/>
        <c:tickLblPos val="nextTo"/>
        <c:crossAx val="2119152400"/>
        <c:crosses val="autoZero"/>
        <c:auto val="1"/>
        <c:lblAlgn val="ctr"/>
        <c:lblOffset val="100"/>
        <c:noMultiLvlLbl val="0"/>
      </c:catAx>
      <c:valAx>
        <c:axId val="21191524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817411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276F-8141-A26B-C1BE85519BED}"/>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0.2</c:v>
                </c:pt>
                <c:pt idx="1">
                  <c:v>0.4</c:v>
                </c:pt>
                <c:pt idx="2">
                  <c:v>0.05</c:v>
                </c:pt>
                <c:pt idx="3">
                  <c:v>0.1</c:v>
                </c:pt>
                <c:pt idx="4">
                  <c:v>0.4</c:v>
                </c:pt>
                <c:pt idx="5">
                  <c:v>0.2</c:v>
                </c:pt>
              </c:numCache>
            </c:numRef>
          </c:val>
          <c:extLst xmlns:c16r2="http://schemas.microsoft.com/office/drawing/2015/06/chart">
            <c:ext xmlns:c16="http://schemas.microsoft.com/office/drawing/2014/chart" uri="{C3380CC4-5D6E-409C-BE32-E72D297353CC}">
              <c16:uniqueId val="{00000002-276F-8141-A26B-C1BE85519BED}"/>
            </c:ext>
          </c:extLst>
        </c:ser>
        <c:dLbls>
          <c:dLblPos val="inEnd"/>
          <c:showLegendKey val="0"/>
          <c:showVal val="1"/>
          <c:showCatName val="0"/>
          <c:showSerName val="0"/>
          <c:showPercent val="0"/>
          <c:showBubbleSize val="0"/>
        </c:dLbls>
        <c:gapWidth val="0"/>
        <c:axId val="2123537952"/>
        <c:axId val="2123540864"/>
      </c:barChart>
      <c:catAx>
        <c:axId val="2123537952"/>
        <c:scaling>
          <c:orientation val="minMax"/>
        </c:scaling>
        <c:delete val="1"/>
        <c:axPos val="b"/>
        <c:numFmt formatCode="General" sourceLinked="1"/>
        <c:majorTickMark val="none"/>
        <c:minorTickMark val="none"/>
        <c:tickLblPos val="nextTo"/>
        <c:crossAx val="2123540864"/>
        <c:crosses val="autoZero"/>
        <c:auto val="1"/>
        <c:lblAlgn val="ctr"/>
        <c:lblOffset val="100"/>
        <c:noMultiLvlLbl val="0"/>
      </c:catAx>
      <c:valAx>
        <c:axId val="21235408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353795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0.4</c:v>
                </c:pt>
                <c:pt idx="2">
                  <c:v>0.1</c:v>
                </c:pt>
                <c:pt idx="3">
                  <c:v>0.3</c:v>
                </c:pt>
                <c:pt idx="4">
                  <c:v>0.1</c:v>
                </c:pt>
                <c:pt idx="5">
                  <c:v>0.15</c:v>
                </c:pt>
              </c:numCache>
            </c:numRef>
          </c:val>
          <c:extLst xmlns:c16r2="http://schemas.microsoft.com/office/drawing/2015/06/chart">
            <c:ext xmlns:c16="http://schemas.microsoft.com/office/drawing/2014/chart" uri="{C3380CC4-5D6E-409C-BE32-E72D297353CC}">
              <c16:uniqueId val="{00000000-C7A4-A942-B335-E754022E0C57}"/>
            </c:ext>
          </c:extLst>
        </c:ser>
        <c:dLbls>
          <c:dLblPos val="inEnd"/>
          <c:showLegendKey val="0"/>
          <c:showVal val="1"/>
          <c:showCatName val="0"/>
          <c:showSerName val="0"/>
          <c:showPercent val="0"/>
          <c:showBubbleSize val="0"/>
        </c:dLbls>
        <c:gapWidth val="0"/>
        <c:overlap val="-17"/>
        <c:axId val="2123530064"/>
        <c:axId val="2123521168"/>
      </c:barChart>
      <c:catAx>
        <c:axId val="2123530064"/>
        <c:scaling>
          <c:orientation val="minMax"/>
        </c:scaling>
        <c:delete val="1"/>
        <c:axPos val="b"/>
        <c:numFmt formatCode="General" sourceLinked="1"/>
        <c:majorTickMark val="none"/>
        <c:minorTickMark val="none"/>
        <c:tickLblPos val="nextTo"/>
        <c:crossAx val="2123521168"/>
        <c:crosses val="autoZero"/>
        <c:auto val="1"/>
        <c:lblAlgn val="ctr"/>
        <c:lblOffset val="100"/>
        <c:noMultiLvlLbl val="0"/>
      </c:catAx>
      <c:valAx>
        <c:axId val="21235211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353006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973D-544B-976C-AD041831597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0.1</c:v>
                </c:pt>
                <c:pt idx="3">
                  <c:v>0.4</c:v>
                </c:pt>
                <c:pt idx="4">
                  <c:v>0.1</c:v>
                </c:pt>
                <c:pt idx="5">
                  <c:v>0.2</c:v>
                </c:pt>
              </c:numCache>
            </c:numRef>
          </c:val>
          <c:extLst xmlns:c16r2="http://schemas.microsoft.com/office/drawing/2015/06/chart">
            <c:ext xmlns:c16="http://schemas.microsoft.com/office/drawing/2014/chart" uri="{C3380CC4-5D6E-409C-BE32-E72D297353CC}">
              <c16:uniqueId val="{00000002-973D-544B-976C-AD0418315972}"/>
            </c:ext>
          </c:extLst>
        </c:ser>
        <c:dLbls>
          <c:dLblPos val="inEnd"/>
          <c:showLegendKey val="0"/>
          <c:showVal val="1"/>
          <c:showCatName val="0"/>
          <c:showSerName val="0"/>
          <c:showPercent val="0"/>
          <c:showBubbleSize val="0"/>
        </c:dLbls>
        <c:gapWidth val="0"/>
        <c:axId val="2121336640"/>
        <c:axId val="2121339552"/>
      </c:barChart>
      <c:catAx>
        <c:axId val="2121336640"/>
        <c:scaling>
          <c:orientation val="minMax"/>
        </c:scaling>
        <c:delete val="1"/>
        <c:axPos val="b"/>
        <c:numFmt formatCode="General" sourceLinked="1"/>
        <c:majorTickMark val="none"/>
        <c:minorTickMark val="none"/>
        <c:tickLblPos val="nextTo"/>
        <c:crossAx val="2121339552"/>
        <c:crosses val="autoZero"/>
        <c:auto val="1"/>
        <c:lblAlgn val="ctr"/>
        <c:lblOffset val="100"/>
        <c:noMultiLvlLbl val="0"/>
      </c:catAx>
      <c:valAx>
        <c:axId val="21213395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33664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0.15</c:v>
                </c:pt>
                <c:pt idx="2">
                  <c:v>0.3</c:v>
                </c:pt>
                <c:pt idx="3">
                  <c:v>0.2</c:v>
                </c:pt>
                <c:pt idx="4">
                  <c:v>0.4</c:v>
                </c:pt>
                <c:pt idx="5">
                  <c:v>0.15</c:v>
                </c:pt>
              </c:numCache>
            </c:numRef>
          </c:val>
          <c:extLst xmlns:c16r2="http://schemas.microsoft.com/office/drawing/2015/06/chart">
            <c:ext xmlns:c16="http://schemas.microsoft.com/office/drawing/2014/chart" uri="{C3380CC4-5D6E-409C-BE32-E72D297353CC}">
              <c16:uniqueId val="{00000000-E59B-584D-9650-4D219C8CE4D8}"/>
            </c:ext>
          </c:extLst>
        </c:ser>
        <c:dLbls>
          <c:dLblPos val="inEnd"/>
          <c:showLegendKey val="0"/>
          <c:showVal val="1"/>
          <c:showCatName val="0"/>
          <c:showSerName val="0"/>
          <c:showPercent val="0"/>
          <c:showBubbleSize val="0"/>
        </c:dLbls>
        <c:gapWidth val="0"/>
        <c:overlap val="-17"/>
        <c:axId val="2120174352"/>
        <c:axId val="2119703440"/>
      </c:barChart>
      <c:catAx>
        <c:axId val="2120174352"/>
        <c:scaling>
          <c:orientation val="minMax"/>
        </c:scaling>
        <c:delete val="1"/>
        <c:axPos val="b"/>
        <c:numFmt formatCode="General" sourceLinked="1"/>
        <c:majorTickMark val="none"/>
        <c:minorTickMark val="none"/>
        <c:tickLblPos val="nextTo"/>
        <c:crossAx val="2119703440"/>
        <c:crosses val="autoZero"/>
        <c:auto val="1"/>
        <c:lblAlgn val="ctr"/>
        <c:lblOffset val="100"/>
        <c:noMultiLvlLbl val="0"/>
      </c:catAx>
      <c:valAx>
        <c:axId val="21197034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017435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237261266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45F4-AF43-9886-E7895067429F}"/>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0.2</c:v>
                </c:pt>
                <c:pt idx="1">
                  <c:v>0.4</c:v>
                </c:pt>
                <c:pt idx="2">
                  <c:v>0.1</c:v>
                </c:pt>
                <c:pt idx="3">
                  <c:v>0.05</c:v>
                </c:pt>
                <c:pt idx="4">
                  <c:v>0.1</c:v>
                </c:pt>
                <c:pt idx="5">
                  <c:v>0.15</c:v>
                </c:pt>
              </c:numCache>
            </c:numRef>
          </c:val>
          <c:extLst xmlns:c16r2="http://schemas.microsoft.com/office/drawing/2015/06/chart">
            <c:ext xmlns:c16="http://schemas.microsoft.com/office/drawing/2014/chart" uri="{C3380CC4-5D6E-409C-BE32-E72D297353CC}">
              <c16:uniqueId val="{00000002-45F4-AF43-9886-E7895067429F}"/>
            </c:ext>
          </c:extLst>
        </c:ser>
        <c:dLbls>
          <c:dLblPos val="inEnd"/>
          <c:showLegendKey val="0"/>
          <c:showVal val="1"/>
          <c:showCatName val="0"/>
          <c:showSerName val="0"/>
          <c:showPercent val="0"/>
          <c:showBubbleSize val="0"/>
        </c:dLbls>
        <c:gapWidth val="0"/>
        <c:axId val="2126348064"/>
        <c:axId val="2126350976"/>
      </c:barChart>
      <c:catAx>
        <c:axId val="2126348064"/>
        <c:scaling>
          <c:orientation val="minMax"/>
        </c:scaling>
        <c:delete val="1"/>
        <c:axPos val="b"/>
        <c:numFmt formatCode="General" sourceLinked="1"/>
        <c:majorTickMark val="none"/>
        <c:minorTickMark val="none"/>
        <c:tickLblPos val="nextTo"/>
        <c:crossAx val="2126350976"/>
        <c:crosses val="autoZero"/>
        <c:auto val="1"/>
        <c:lblAlgn val="ctr"/>
        <c:lblOffset val="100"/>
        <c:noMultiLvlLbl val="0"/>
      </c:catAx>
      <c:valAx>
        <c:axId val="21263509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34806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DA46-2445-8EF6-403C37500607}"/>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0.4</c:v>
                </c:pt>
                <c:pt idx="3">
                  <c:v>0.1</c:v>
                </c:pt>
                <c:pt idx="4">
                  <c:v>0.1</c:v>
                </c:pt>
                <c:pt idx="5">
                  <c:v>0.2</c:v>
                </c:pt>
              </c:numCache>
            </c:numRef>
          </c:val>
          <c:extLst xmlns:c16r2="http://schemas.microsoft.com/office/drawing/2015/06/chart">
            <c:ext xmlns:c16="http://schemas.microsoft.com/office/drawing/2014/chart" uri="{C3380CC4-5D6E-409C-BE32-E72D297353CC}">
              <c16:uniqueId val="{00000002-DA46-2445-8EF6-403C37500607}"/>
            </c:ext>
          </c:extLst>
        </c:ser>
        <c:dLbls>
          <c:dLblPos val="inEnd"/>
          <c:showLegendKey val="0"/>
          <c:showVal val="1"/>
          <c:showCatName val="0"/>
          <c:showSerName val="0"/>
          <c:showPercent val="0"/>
          <c:showBubbleSize val="0"/>
        </c:dLbls>
        <c:gapWidth val="0"/>
        <c:axId val="2119718064"/>
        <c:axId val="2119729744"/>
      </c:barChart>
      <c:catAx>
        <c:axId val="2119718064"/>
        <c:scaling>
          <c:orientation val="minMax"/>
        </c:scaling>
        <c:delete val="1"/>
        <c:axPos val="b"/>
        <c:numFmt formatCode="General" sourceLinked="1"/>
        <c:majorTickMark val="none"/>
        <c:minorTickMark val="none"/>
        <c:tickLblPos val="nextTo"/>
        <c:crossAx val="2119729744"/>
        <c:crosses val="autoZero"/>
        <c:auto val="1"/>
        <c:lblAlgn val="ctr"/>
        <c:lblOffset val="100"/>
        <c:noMultiLvlLbl val="0"/>
      </c:catAx>
      <c:valAx>
        <c:axId val="21197297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971806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0.15</c:v>
                </c:pt>
                <c:pt idx="2">
                  <c:v>0.3</c:v>
                </c:pt>
                <c:pt idx="3">
                  <c:v>0.2</c:v>
                </c:pt>
                <c:pt idx="4">
                  <c:v>0.4</c:v>
                </c:pt>
                <c:pt idx="5">
                  <c:v>0.15</c:v>
                </c:pt>
              </c:numCache>
            </c:numRef>
          </c:val>
          <c:extLst xmlns:c16r2="http://schemas.microsoft.com/office/drawing/2015/06/chart">
            <c:ext xmlns:c16="http://schemas.microsoft.com/office/drawing/2014/chart" uri="{C3380CC4-5D6E-409C-BE32-E72D297353CC}">
              <c16:uniqueId val="{00000000-580D-8449-8A5B-D64D8BA173BA}"/>
            </c:ext>
          </c:extLst>
        </c:ser>
        <c:dLbls>
          <c:dLblPos val="inEnd"/>
          <c:showLegendKey val="0"/>
          <c:showVal val="1"/>
          <c:showCatName val="0"/>
          <c:showSerName val="0"/>
          <c:showPercent val="0"/>
          <c:showBubbleSize val="0"/>
        </c:dLbls>
        <c:gapWidth val="0"/>
        <c:overlap val="-17"/>
        <c:axId val="2125351072"/>
        <c:axId val="2125285408"/>
      </c:barChart>
      <c:catAx>
        <c:axId val="2125351072"/>
        <c:scaling>
          <c:orientation val="minMax"/>
        </c:scaling>
        <c:delete val="1"/>
        <c:axPos val="b"/>
        <c:numFmt formatCode="General" sourceLinked="1"/>
        <c:majorTickMark val="none"/>
        <c:minorTickMark val="none"/>
        <c:tickLblPos val="nextTo"/>
        <c:crossAx val="2125285408"/>
        <c:crosses val="autoZero"/>
        <c:auto val="1"/>
        <c:lblAlgn val="ctr"/>
        <c:lblOffset val="100"/>
        <c:noMultiLvlLbl val="0"/>
      </c:catAx>
      <c:valAx>
        <c:axId val="212528540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35107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A6F8-8147-B46A-DF29531F3C86}"/>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0.4</c:v>
                </c:pt>
                <c:pt idx="3">
                  <c:v>0.1</c:v>
                </c:pt>
                <c:pt idx="4">
                  <c:v>0.1</c:v>
                </c:pt>
                <c:pt idx="5">
                  <c:v>0.2</c:v>
                </c:pt>
              </c:numCache>
            </c:numRef>
          </c:val>
          <c:extLst xmlns:c16r2="http://schemas.microsoft.com/office/drawing/2015/06/chart">
            <c:ext xmlns:c16="http://schemas.microsoft.com/office/drawing/2014/chart" uri="{C3380CC4-5D6E-409C-BE32-E72D297353CC}">
              <c16:uniqueId val="{00000002-A6F8-8147-B46A-DF29531F3C86}"/>
            </c:ext>
          </c:extLst>
        </c:ser>
        <c:dLbls>
          <c:dLblPos val="inEnd"/>
          <c:showLegendKey val="0"/>
          <c:showVal val="1"/>
          <c:showCatName val="0"/>
          <c:showSerName val="0"/>
          <c:showPercent val="0"/>
          <c:showBubbleSize val="0"/>
        </c:dLbls>
        <c:gapWidth val="0"/>
        <c:axId val="2121346144"/>
        <c:axId val="2121386400"/>
      </c:barChart>
      <c:catAx>
        <c:axId val="2121346144"/>
        <c:scaling>
          <c:orientation val="minMax"/>
        </c:scaling>
        <c:delete val="1"/>
        <c:axPos val="b"/>
        <c:numFmt formatCode="General" sourceLinked="1"/>
        <c:majorTickMark val="none"/>
        <c:minorTickMark val="none"/>
        <c:tickLblPos val="nextTo"/>
        <c:crossAx val="2121386400"/>
        <c:crosses val="autoZero"/>
        <c:auto val="1"/>
        <c:lblAlgn val="ctr"/>
        <c:lblOffset val="100"/>
        <c:noMultiLvlLbl val="0"/>
      </c:catAx>
      <c:valAx>
        <c:axId val="21213864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34614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0.3</c:v>
                </c:pt>
                <c:pt idx="2">
                  <c:v>0.15</c:v>
                </c:pt>
                <c:pt idx="3">
                  <c:v>0.35</c:v>
                </c:pt>
                <c:pt idx="4">
                  <c:v>0.2</c:v>
                </c:pt>
                <c:pt idx="5">
                  <c:v>0.15</c:v>
                </c:pt>
              </c:numCache>
            </c:numRef>
          </c:val>
          <c:extLst xmlns:c16r2="http://schemas.microsoft.com/office/drawing/2015/06/chart">
            <c:ext xmlns:c16="http://schemas.microsoft.com/office/drawing/2014/chart" uri="{C3380CC4-5D6E-409C-BE32-E72D297353CC}">
              <c16:uniqueId val="{00000000-B4F9-C549-BF50-548D97F90B89}"/>
            </c:ext>
          </c:extLst>
        </c:ser>
        <c:dLbls>
          <c:dLblPos val="inEnd"/>
          <c:showLegendKey val="0"/>
          <c:showVal val="1"/>
          <c:showCatName val="0"/>
          <c:showSerName val="0"/>
          <c:showPercent val="0"/>
          <c:showBubbleSize val="0"/>
        </c:dLbls>
        <c:gapWidth val="0"/>
        <c:overlap val="-17"/>
        <c:axId val="2121412112"/>
        <c:axId val="2121414496"/>
      </c:barChart>
      <c:catAx>
        <c:axId val="2121412112"/>
        <c:scaling>
          <c:orientation val="minMax"/>
        </c:scaling>
        <c:delete val="1"/>
        <c:axPos val="b"/>
        <c:numFmt formatCode="General" sourceLinked="1"/>
        <c:majorTickMark val="none"/>
        <c:minorTickMark val="none"/>
        <c:tickLblPos val="nextTo"/>
        <c:crossAx val="2121414496"/>
        <c:crosses val="autoZero"/>
        <c:auto val="1"/>
        <c:lblAlgn val="ctr"/>
        <c:lblOffset val="100"/>
        <c:noMultiLvlLbl val="0"/>
      </c:catAx>
      <c:valAx>
        <c:axId val="21214144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41211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D15F-7048-921A-C47FB42E05B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0.1</c:v>
                </c:pt>
                <c:pt idx="2">
                  <c:v>0.2</c:v>
                </c:pt>
                <c:pt idx="3">
                  <c:v>0.4</c:v>
                </c:pt>
                <c:pt idx="4">
                  <c:v>0.3</c:v>
                </c:pt>
                <c:pt idx="5">
                  <c:v>0.2</c:v>
                </c:pt>
              </c:numCache>
            </c:numRef>
          </c:val>
          <c:extLst xmlns:c16r2="http://schemas.microsoft.com/office/drawing/2015/06/chart">
            <c:ext xmlns:c16="http://schemas.microsoft.com/office/drawing/2014/chart" uri="{C3380CC4-5D6E-409C-BE32-E72D297353CC}">
              <c16:uniqueId val="{00000002-D15F-7048-921A-C47FB42E05B2}"/>
            </c:ext>
          </c:extLst>
        </c:ser>
        <c:dLbls>
          <c:dLblPos val="inEnd"/>
          <c:showLegendKey val="0"/>
          <c:showVal val="1"/>
          <c:showCatName val="0"/>
          <c:showSerName val="0"/>
          <c:showPercent val="0"/>
          <c:showBubbleSize val="0"/>
        </c:dLbls>
        <c:gapWidth val="0"/>
        <c:axId val="2121435632"/>
        <c:axId val="2119674832"/>
      </c:barChart>
      <c:catAx>
        <c:axId val="2121435632"/>
        <c:scaling>
          <c:orientation val="minMax"/>
        </c:scaling>
        <c:delete val="1"/>
        <c:axPos val="b"/>
        <c:numFmt formatCode="General" sourceLinked="1"/>
        <c:majorTickMark val="none"/>
        <c:minorTickMark val="none"/>
        <c:tickLblPos val="nextTo"/>
        <c:crossAx val="2119674832"/>
        <c:crosses val="autoZero"/>
        <c:auto val="1"/>
        <c:lblAlgn val="ctr"/>
        <c:lblOffset val="100"/>
        <c:noMultiLvlLbl val="0"/>
      </c:catAx>
      <c:valAx>
        <c:axId val="21196748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43563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57EE-BB46-B0FF-338EC466F993}"/>
            </c:ext>
          </c:extLst>
        </c:ser>
        <c:dLbls>
          <c:dLblPos val="inEnd"/>
          <c:showLegendKey val="0"/>
          <c:showVal val="1"/>
          <c:showCatName val="0"/>
          <c:showSerName val="0"/>
          <c:showPercent val="0"/>
          <c:showBubbleSize val="0"/>
        </c:dLbls>
        <c:gapWidth val="0"/>
        <c:overlap val="-17"/>
        <c:axId val="2121475152"/>
        <c:axId val="2121478064"/>
      </c:barChart>
      <c:catAx>
        <c:axId val="2121475152"/>
        <c:scaling>
          <c:orientation val="minMax"/>
        </c:scaling>
        <c:delete val="1"/>
        <c:axPos val="b"/>
        <c:numFmt formatCode="General" sourceLinked="1"/>
        <c:majorTickMark val="none"/>
        <c:minorTickMark val="none"/>
        <c:tickLblPos val="nextTo"/>
        <c:crossAx val="2121478064"/>
        <c:crosses val="autoZero"/>
        <c:auto val="1"/>
        <c:lblAlgn val="ctr"/>
        <c:lblOffset val="100"/>
        <c:noMultiLvlLbl val="0"/>
      </c:catAx>
      <c:valAx>
        <c:axId val="21214780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47515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EBB4-A44F-B447-27A6E82A11ED}"/>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EBB4-A44F-B447-27A6E82A11ED}"/>
            </c:ext>
          </c:extLst>
        </c:ser>
        <c:dLbls>
          <c:dLblPos val="inEnd"/>
          <c:showLegendKey val="0"/>
          <c:showVal val="1"/>
          <c:showCatName val="0"/>
          <c:showSerName val="0"/>
          <c:showPercent val="0"/>
          <c:showBubbleSize val="0"/>
        </c:dLbls>
        <c:gapWidth val="0"/>
        <c:axId val="2121461744"/>
        <c:axId val="2121481328"/>
      </c:barChart>
      <c:catAx>
        <c:axId val="2121461744"/>
        <c:scaling>
          <c:orientation val="minMax"/>
        </c:scaling>
        <c:delete val="1"/>
        <c:axPos val="b"/>
        <c:numFmt formatCode="General" sourceLinked="1"/>
        <c:majorTickMark val="none"/>
        <c:minorTickMark val="none"/>
        <c:tickLblPos val="nextTo"/>
        <c:crossAx val="2121481328"/>
        <c:crosses val="autoZero"/>
        <c:auto val="1"/>
        <c:lblAlgn val="ctr"/>
        <c:lblOffset val="100"/>
        <c:noMultiLvlLbl val="0"/>
      </c:catAx>
      <c:valAx>
        <c:axId val="21214813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46174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4123-AD48-A7A7-A3CF51DC5189}"/>
            </c:ext>
          </c:extLst>
        </c:ser>
        <c:dLbls>
          <c:dLblPos val="inEnd"/>
          <c:showLegendKey val="0"/>
          <c:showVal val="1"/>
          <c:showCatName val="0"/>
          <c:showSerName val="0"/>
          <c:showPercent val="0"/>
          <c:showBubbleSize val="0"/>
        </c:dLbls>
        <c:gapWidth val="0"/>
        <c:overlap val="-17"/>
        <c:axId val="2124213744"/>
        <c:axId val="2124216656"/>
      </c:barChart>
      <c:catAx>
        <c:axId val="2124213744"/>
        <c:scaling>
          <c:orientation val="minMax"/>
        </c:scaling>
        <c:delete val="1"/>
        <c:axPos val="b"/>
        <c:numFmt formatCode="General" sourceLinked="1"/>
        <c:majorTickMark val="none"/>
        <c:minorTickMark val="none"/>
        <c:tickLblPos val="nextTo"/>
        <c:crossAx val="2124216656"/>
        <c:crosses val="autoZero"/>
        <c:auto val="1"/>
        <c:lblAlgn val="ctr"/>
        <c:lblOffset val="100"/>
        <c:noMultiLvlLbl val="0"/>
      </c:catAx>
      <c:valAx>
        <c:axId val="21242166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21374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5F28-2548-BD6C-A06E8C29352D}"/>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5F28-2548-BD6C-A06E8C29352D}"/>
            </c:ext>
          </c:extLst>
        </c:ser>
        <c:dLbls>
          <c:dLblPos val="inEnd"/>
          <c:showLegendKey val="0"/>
          <c:showVal val="1"/>
          <c:showCatName val="0"/>
          <c:showSerName val="0"/>
          <c:showPercent val="0"/>
          <c:showBubbleSize val="0"/>
        </c:dLbls>
        <c:gapWidth val="0"/>
        <c:axId val="2124233552"/>
        <c:axId val="2124236464"/>
      </c:barChart>
      <c:catAx>
        <c:axId val="2124233552"/>
        <c:scaling>
          <c:orientation val="minMax"/>
        </c:scaling>
        <c:delete val="1"/>
        <c:axPos val="b"/>
        <c:numFmt formatCode="General" sourceLinked="1"/>
        <c:majorTickMark val="none"/>
        <c:minorTickMark val="none"/>
        <c:tickLblPos val="nextTo"/>
        <c:crossAx val="2124236464"/>
        <c:crosses val="autoZero"/>
        <c:auto val="1"/>
        <c:lblAlgn val="ctr"/>
        <c:lblOffset val="100"/>
        <c:noMultiLvlLbl val="0"/>
      </c:catAx>
      <c:valAx>
        <c:axId val="21242364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23355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458E-A04C-8BB3-7746ABB93E2E}"/>
            </c:ext>
          </c:extLst>
        </c:ser>
        <c:dLbls>
          <c:dLblPos val="inEnd"/>
          <c:showLegendKey val="0"/>
          <c:showVal val="1"/>
          <c:showCatName val="0"/>
          <c:showSerName val="0"/>
          <c:showPercent val="0"/>
          <c:showBubbleSize val="0"/>
        </c:dLbls>
        <c:gapWidth val="0"/>
        <c:overlap val="-17"/>
        <c:axId val="2124270400"/>
        <c:axId val="2124273312"/>
      </c:barChart>
      <c:catAx>
        <c:axId val="2124270400"/>
        <c:scaling>
          <c:orientation val="minMax"/>
        </c:scaling>
        <c:delete val="1"/>
        <c:axPos val="b"/>
        <c:numFmt formatCode="General" sourceLinked="1"/>
        <c:majorTickMark val="none"/>
        <c:minorTickMark val="none"/>
        <c:tickLblPos val="nextTo"/>
        <c:crossAx val="2124273312"/>
        <c:crosses val="autoZero"/>
        <c:auto val="1"/>
        <c:lblAlgn val="ctr"/>
        <c:lblOffset val="100"/>
        <c:noMultiLvlLbl val="0"/>
      </c:catAx>
      <c:valAx>
        <c:axId val="21242733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27040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0.2</c:v>
                </c:pt>
                <c:pt idx="2">
                  <c:v>0.1</c:v>
                </c:pt>
                <c:pt idx="3">
                  <c:v>0.4</c:v>
                </c:pt>
                <c:pt idx="4">
                  <c:v>0.1</c:v>
                </c:pt>
                <c:pt idx="5">
                  <c:v>0.15</c:v>
                </c:pt>
              </c:numCache>
            </c:numRef>
          </c:val>
          <c:extLst xmlns:c16r2="http://schemas.microsoft.com/office/drawing/2015/06/chart">
            <c:ext xmlns:c16="http://schemas.microsoft.com/office/drawing/2014/chart" uri="{C3380CC4-5D6E-409C-BE32-E72D297353CC}">
              <c16:uniqueId val="{00000000-98CC-FB43-B45A-020FD483A7B1}"/>
            </c:ext>
          </c:extLst>
        </c:ser>
        <c:dLbls>
          <c:dLblPos val="inEnd"/>
          <c:showLegendKey val="0"/>
          <c:showVal val="1"/>
          <c:showCatName val="0"/>
          <c:showSerName val="0"/>
          <c:showPercent val="0"/>
          <c:showBubbleSize val="0"/>
        </c:dLbls>
        <c:gapWidth val="0"/>
        <c:overlap val="-17"/>
        <c:axId val="2125208880"/>
        <c:axId val="2125225088"/>
      </c:barChart>
      <c:catAx>
        <c:axId val="2125208880"/>
        <c:scaling>
          <c:orientation val="minMax"/>
        </c:scaling>
        <c:delete val="1"/>
        <c:axPos val="b"/>
        <c:numFmt formatCode="General" sourceLinked="1"/>
        <c:majorTickMark val="none"/>
        <c:minorTickMark val="none"/>
        <c:tickLblPos val="nextTo"/>
        <c:crossAx val="2125225088"/>
        <c:crosses val="autoZero"/>
        <c:auto val="1"/>
        <c:lblAlgn val="ctr"/>
        <c:lblOffset val="100"/>
        <c:noMultiLvlLbl val="0"/>
      </c:catAx>
      <c:valAx>
        <c:axId val="21252250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20888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7B23-BA47-A31B-41EC4F096BAF}"/>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7B23-BA47-A31B-41EC4F096BAF}"/>
            </c:ext>
          </c:extLst>
        </c:ser>
        <c:dLbls>
          <c:dLblPos val="inEnd"/>
          <c:showLegendKey val="0"/>
          <c:showVal val="1"/>
          <c:showCatName val="0"/>
          <c:showSerName val="0"/>
          <c:showPercent val="0"/>
          <c:showBubbleSize val="0"/>
        </c:dLbls>
        <c:gapWidth val="0"/>
        <c:axId val="2125304176"/>
        <c:axId val="2125148048"/>
      </c:barChart>
      <c:catAx>
        <c:axId val="2125304176"/>
        <c:scaling>
          <c:orientation val="minMax"/>
        </c:scaling>
        <c:delete val="1"/>
        <c:axPos val="b"/>
        <c:numFmt formatCode="General" sourceLinked="1"/>
        <c:majorTickMark val="none"/>
        <c:minorTickMark val="none"/>
        <c:tickLblPos val="nextTo"/>
        <c:crossAx val="2125148048"/>
        <c:crosses val="autoZero"/>
        <c:auto val="1"/>
        <c:lblAlgn val="ctr"/>
        <c:lblOffset val="100"/>
        <c:noMultiLvlLbl val="0"/>
      </c:catAx>
      <c:valAx>
        <c:axId val="21251480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304176"/>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24D1-8C43-BCF0-BE9EB2034E75}"/>
            </c:ext>
          </c:extLst>
        </c:ser>
        <c:dLbls>
          <c:dLblPos val="inEnd"/>
          <c:showLegendKey val="0"/>
          <c:showVal val="1"/>
          <c:showCatName val="0"/>
          <c:showSerName val="0"/>
          <c:showPercent val="0"/>
          <c:showBubbleSize val="0"/>
        </c:dLbls>
        <c:gapWidth val="0"/>
        <c:overlap val="-17"/>
        <c:axId val="2121554464"/>
        <c:axId val="2121557376"/>
      </c:barChart>
      <c:catAx>
        <c:axId val="2121554464"/>
        <c:scaling>
          <c:orientation val="minMax"/>
        </c:scaling>
        <c:delete val="1"/>
        <c:axPos val="b"/>
        <c:numFmt formatCode="General" sourceLinked="1"/>
        <c:majorTickMark val="none"/>
        <c:minorTickMark val="none"/>
        <c:tickLblPos val="nextTo"/>
        <c:crossAx val="2121557376"/>
        <c:crosses val="autoZero"/>
        <c:auto val="1"/>
        <c:lblAlgn val="ctr"/>
        <c:lblOffset val="100"/>
        <c:noMultiLvlLbl val="0"/>
      </c:catAx>
      <c:valAx>
        <c:axId val="21215573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55446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7441-A240-B29B-CC0B28CB909C}"/>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7441-A240-B29B-CC0B28CB909C}"/>
            </c:ext>
          </c:extLst>
        </c:ser>
        <c:dLbls>
          <c:dLblPos val="inEnd"/>
          <c:showLegendKey val="0"/>
          <c:showVal val="1"/>
          <c:showCatName val="0"/>
          <c:showSerName val="0"/>
          <c:showPercent val="0"/>
          <c:showBubbleSize val="0"/>
        </c:dLbls>
        <c:gapWidth val="0"/>
        <c:axId val="2124256432"/>
        <c:axId val="2124244304"/>
      </c:barChart>
      <c:catAx>
        <c:axId val="2124256432"/>
        <c:scaling>
          <c:orientation val="minMax"/>
        </c:scaling>
        <c:delete val="1"/>
        <c:axPos val="b"/>
        <c:numFmt formatCode="General" sourceLinked="1"/>
        <c:majorTickMark val="none"/>
        <c:minorTickMark val="none"/>
        <c:tickLblPos val="nextTo"/>
        <c:crossAx val="2124244304"/>
        <c:crosses val="autoZero"/>
        <c:auto val="1"/>
        <c:lblAlgn val="ctr"/>
        <c:lblOffset val="100"/>
        <c:noMultiLvlLbl val="0"/>
      </c:catAx>
      <c:valAx>
        <c:axId val="21242443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25643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36F9-F347-B09B-619C8F4418D9}"/>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36F9-F347-B09B-619C8F4418D9}"/>
            </c:ext>
          </c:extLst>
        </c:ser>
        <c:dLbls>
          <c:dLblPos val="inEnd"/>
          <c:showLegendKey val="0"/>
          <c:showVal val="1"/>
          <c:showCatName val="0"/>
          <c:showSerName val="0"/>
          <c:showPercent val="0"/>
          <c:showBubbleSize val="0"/>
        </c:dLbls>
        <c:gapWidth val="0"/>
        <c:axId val="2124311776"/>
        <c:axId val="2124314688"/>
      </c:barChart>
      <c:catAx>
        <c:axId val="2124311776"/>
        <c:scaling>
          <c:orientation val="minMax"/>
        </c:scaling>
        <c:delete val="1"/>
        <c:axPos val="b"/>
        <c:numFmt formatCode="General" sourceLinked="1"/>
        <c:majorTickMark val="none"/>
        <c:minorTickMark val="none"/>
        <c:tickLblPos val="nextTo"/>
        <c:crossAx val="2124314688"/>
        <c:crosses val="autoZero"/>
        <c:auto val="1"/>
        <c:lblAlgn val="ctr"/>
        <c:lblOffset val="100"/>
        <c:noMultiLvlLbl val="0"/>
      </c:catAx>
      <c:valAx>
        <c:axId val="21243146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311776"/>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6B1B-234F-92E7-6FF5DB4B24C6}"/>
            </c:ext>
          </c:extLst>
        </c:ser>
        <c:dLbls>
          <c:dLblPos val="inEnd"/>
          <c:showLegendKey val="0"/>
          <c:showVal val="1"/>
          <c:showCatName val="0"/>
          <c:showSerName val="0"/>
          <c:showPercent val="0"/>
          <c:showBubbleSize val="0"/>
        </c:dLbls>
        <c:gapWidth val="0"/>
        <c:overlap val="-17"/>
        <c:axId val="2125494608"/>
        <c:axId val="2125491680"/>
      </c:barChart>
      <c:catAx>
        <c:axId val="2125494608"/>
        <c:scaling>
          <c:orientation val="minMax"/>
        </c:scaling>
        <c:delete val="1"/>
        <c:axPos val="b"/>
        <c:numFmt formatCode="General" sourceLinked="1"/>
        <c:majorTickMark val="none"/>
        <c:minorTickMark val="none"/>
        <c:tickLblPos val="nextTo"/>
        <c:crossAx val="2125491680"/>
        <c:crosses val="autoZero"/>
        <c:auto val="1"/>
        <c:lblAlgn val="ctr"/>
        <c:lblOffset val="100"/>
        <c:noMultiLvlLbl val="0"/>
      </c:catAx>
      <c:valAx>
        <c:axId val="21254916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494608"/>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0.4</c:v>
                </c:pt>
                <c:pt idx="1">
                  <c:v>0.2</c:v>
                </c:pt>
                <c:pt idx="2">
                  <c:v>0.1</c:v>
                </c:pt>
                <c:pt idx="3">
                  <c:v>0.15</c:v>
                </c:pt>
                <c:pt idx="4">
                  <c:v>0.1</c:v>
                </c:pt>
                <c:pt idx="5">
                  <c:v>0.05</c:v>
                </c:pt>
              </c:numCache>
            </c:numRef>
          </c:val>
          <c:extLst xmlns:c16r2="http://schemas.microsoft.com/office/drawing/2015/06/chart">
            <c:ext xmlns:c16="http://schemas.microsoft.com/office/drawing/2014/chart" uri="{C3380CC4-5D6E-409C-BE32-E72D297353CC}">
              <c16:uniqueId val="{00000000-8750-7D4F-B405-B170AED463EE}"/>
            </c:ext>
          </c:extLst>
        </c:ser>
        <c:dLbls>
          <c:dLblPos val="inEnd"/>
          <c:showLegendKey val="0"/>
          <c:showVal val="1"/>
          <c:showCatName val="0"/>
          <c:showSerName val="0"/>
          <c:showPercent val="0"/>
          <c:showBubbleSize val="0"/>
        </c:dLbls>
        <c:gapWidth val="0"/>
        <c:overlap val="-17"/>
        <c:axId val="2124344992"/>
        <c:axId val="2124347920"/>
      </c:barChart>
      <c:catAx>
        <c:axId val="2124344992"/>
        <c:scaling>
          <c:orientation val="minMax"/>
        </c:scaling>
        <c:delete val="1"/>
        <c:axPos val="b"/>
        <c:numFmt formatCode="General" sourceLinked="1"/>
        <c:majorTickMark val="none"/>
        <c:minorTickMark val="none"/>
        <c:tickLblPos val="nextTo"/>
        <c:crossAx val="2124347920"/>
        <c:crosses val="autoZero"/>
        <c:auto val="1"/>
        <c:lblAlgn val="ctr"/>
        <c:lblOffset val="100"/>
        <c:noMultiLvlLbl val="0"/>
      </c:catAx>
      <c:valAx>
        <c:axId val="21243479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34499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237261266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44EC-154F-9F34-A798BDC8DA4C}"/>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0.2</c:v>
                </c:pt>
                <c:pt idx="1">
                  <c:v>0.4</c:v>
                </c:pt>
                <c:pt idx="2">
                  <c:v>0.1</c:v>
                </c:pt>
                <c:pt idx="3">
                  <c:v>0.05</c:v>
                </c:pt>
                <c:pt idx="4">
                  <c:v>0.1</c:v>
                </c:pt>
                <c:pt idx="5">
                  <c:v>0.15</c:v>
                </c:pt>
              </c:numCache>
            </c:numRef>
          </c:val>
          <c:extLst xmlns:c16r2="http://schemas.microsoft.com/office/drawing/2015/06/chart">
            <c:ext xmlns:c16="http://schemas.microsoft.com/office/drawing/2014/chart" uri="{C3380CC4-5D6E-409C-BE32-E72D297353CC}">
              <c16:uniqueId val="{00000002-44EC-154F-9F34-A798BDC8DA4C}"/>
            </c:ext>
          </c:extLst>
        </c:ser>
        <c:dLbls>
          <c:dLblPos val="inEnd"/>
          <c:showLegendKey val="0"/>
          <c:showVal val="1"/>
          <c:showCatName val="0"/>
          <c:showSerName val="0"/>
          <c:showPercent val="0"/>
          <c:showBubbleSize val="0"/>
        </c:dLbls>
        <c:gapWidth val="0"/>
        <c:axId val="2127625040"/>
        <c:axId val="2127627952"/>
      </c:barChart>
      <c:catAx>
        <c:axId val="2127625040"/>
        <c:scaling>
          <c:orientation val="minMax"/>
        </c:scaling>
        <c:delete val="1"/>
        <c:axPos val="b"/>
        <c:numFmt formatCode="General" sourceLinked="1"/>
        <c:majorTickMark val="none"/>
        <c:minorTickMark val="none"/>
        <c:tickLblPos val="nextTo"/>
        <c:crossAx val="2127627952"/>
        <c:crosses val="autoZero"/>
        <c:auto val="1"/>
        <c:lblAlgn val="ctr"/>
        <c:lblOffset val="100"/>
        <c:noMultiLvlLbl val="0"/>
      </c:catAx>
      <c:valAx>
        <c:axId val="21276279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62504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0.2</c:v>
                </c:pt>
                <c:pt idx="2">
                  <c:v>0.1</c:v>
                </c:pt>
                <c:pt idx="3">
                  <c:v>0.4</c:v>
                </c:pt>
                <c:pt idx="4">
                  <c:v>0.1</c:v>
                </c:pt>
                <c:pt idx="5">
                  <c:v>0.15</c:v>
                </c:pt>
              </c:numCache>
            </c:numRef>
          </c:val>
          <c:extLst xmlns:c16r2="http://schemas.microsoft.com/office/drawing/2015/06/chart">
            <c:ext xmlns:c16="http://schemas.microsoft.com/office/drawing/2014/chart" uri="{C3380CC4-5D6E-409C-BE32-E72D297353CC}">
              <c16:uniqueId val="{00000000-AEAC-404B-A9E8-7DAEFE32E023}"/>
            </c:ext>
          </c:extLst>
        </c:ser>
        <c:dLbls>
          <c:dLblPos val="inEnd"/>
          <c:showLegendKey val="0"/>
          <c:showVal val="1"/>
          <c:showCatName val="0"/>
          <c:showSerName val="0"/>
          <c:showPercent val="0"/>
          <c:showBubbleSize val="0"/>
        </c:dLbls>
        <c:gapWidth val="0"/>
        <c:overlap val="-17"/>
        <c:axId val="2122156784"/>
        <c:axId val="2122212800"/>
      </c:barChart>
      <c:catAx>
        <c:axId val="2122156784"/>
        <c:scaling>
          <c:orientation val="minMax"/>
        </c:scaling>
        <c:delete val="1"/>
        <c:axPos val="b"/>
        <c:numFmt formatCode="General" sourceLinked="1"/>
        <c:majorTickMark val="none"/>
        <c:minorTickMark val="none"/>
        <c:tickLblPos val="nextTo"/>
        <c:crossAx val="2122212800"/>
        <c:crosses val="autoZero"/>
        <c:auto val="1"/>
        <c:lblAlgn val="ctr"/>
        <c:lblOffset val="100"/>
        <c:noMultiLvlLbl val="0"/>
      </c:catAx>
      <c:valAx>
        <c:axId val="21222128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215678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276F-8141-A26B-C1BE85519BED}"/>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0.2</c:v>
                </c:pt>
                <c:pt idx="1">
                  <c:v>0.4</c:v>
                </c:pt>
                <c:pt idx="2">
                  <c:v>0.05</c:v>
                </c:pt>
                <c:pt idx="3">
                  <c:v>0.1</c:v>
                </c:pt>
                <c:pt idx="4">
                  <c:v>0.4</c:v>
                </c:pt>
                <c:pt idx="5">
                  <c:v>0.2</c:v>
                </c:pt>
              </c:numCache>
            </c:numRef>
          </c:val>
          <c:extLst xmlns:c16r2="http://schemas.microsoft.com/office/drawing/2015/06/chart">
            <c:ext xmlns:c16="http://schemas.microsoft.com/office/drawing/2014/chart" uri="{C3380CC4-5D6E-409C-BE32-E72D297353CC}">
              <c16:uniqueId val="{00000002-276F-8141-A26B-C1BE85519BED}"/>
            </c:ext>
          </c:extLst>
        </c:ser>
        <c:dLbls>
          <c:dLblPos val="inEnd"/>
          <c:showLegendKey val="0"/>
          <c:showVal val="1"/>
          <c:showCatName val="0"/>
          <c:showSerName val="0"/>
          <c:showPercent val="0"/>
          <c:showBubbleSize val="0"/>
        </c:dLbls>
        <c:gapWidth val="0"/>
        <c:axId val="2125185280"/>
        <c:axId val="2125186688"/>
      </c:barChart>
      <c:catAx>
        <c:axId val="2125185280"/>
        <c:scaling>
          <c:orientation val="minMax"/>
        </c:scaling>
        <c:delete val="1"/>
        <c:axPos val="b"/>
        <c:numFmt formatCode="General" sourceLinked="1"/>
        <c:majorTickMark val="none"/>
        <c:minorTickMark val="none"/>
        <c:tickLblPos val="nextTo"/>
        <c:crossAx val="2125186688"/>
        <c:crosses val="autoZero"/>
        <c:auto val="1"/>
        <c:lblAlgn val="ctr"/>
        <c:lblOffset val="100"/>
        <c:noMultiLvlLbl val="0"/>
      </c:catAx>
      <c:valAx>
        <c:axId val="21251866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18528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0.4</c:v>
                </c:pt>
                <c:pt idx="2">
                  <c:v>0.1</c:v>
                </c:pt>
                <c:pt idx="3">
                  <c:v>0.3</c:v>
                </c:pt>
                <c:pt idx="4">
                  <c:v>0.1</c:v>
                </c:pt>
                <c:pt idx="5">
                  <c:v>0.15</c:v>
                </c:pt>
              </c:numCache>
            </c:numRef>
          </c:val>
          <c:extLst xmlns:c16r2="http://schemas.microsoft.com/office/drawing/2015/06/chart">
            <c:ext xmlns:c16="http://schemas.microsoft.com/office/drawing/2014/chart" uri="{C3380CC4-5D6E-409C-BE32-E72D297353CC}">
              <c16:uniqueId val="{00000000-C7A4-A942-B335-E754022E0C57}"/>
            </c:ext>
          </c:extLst>
        </c:ser>
        <c:dLbls>
          <c:dLblPos val="inEnd"/>
          <c:showLegendKey val="0"/>
          <c:showVal val="1"/>
          <c:showCatName val="0"/>
          <c:showSerName val="0"/>
          <c:showPercent val="0"/>
          <c:showBubbleSize val="0"/>
        </c:dLbls>
        <c:gapWidth val="0"/>
        <c:overlap val="-17"/>
        <c:axId val="2098246000"/>
        <c:axId val="2125036320"/>
      </c:barChart>
      <c:catAx>
        <c:axId val="2098246000"/>
        <c:scaling>
          <c:orientation val="minMax"/>
        </c:scaling>
        <c:delete val="1"/>
        <c:axPos val="b"/>
        <c:numFmt formatCode="General" sourceLinked="1"/>
        <c:majorTickMark val="none"/>
        <c:minorTickMark val="none"/>
        <c:tickLblPos val="nextTo"/>
        <c:crossAx val="2125036320"/>
        <c:crosses val="autoZero"/>
        <c:auto val="1"/>
        <c:lblAlgn val="ctr"/>
        <c:lblOffset val="100"/>
        <c:noMultiLvlLbl val="0"/>
      </c:catAx>
      <c:valAx>
        <c:axId val="21250363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9824600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FE25-4243-ACD8-C876FE6BF7AB}"/>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0.2</c:v>
                </c:pt>
                <c:pt idx="1">
                  <c:v>0.4</c:v>
                </c:pt>
                <c:pt idx="2">
                  <c:v>0.05</c:v>
                </c:pt>
                <c:pt idx="3">
                  <c:v>0.1</c:v>
                </c:pt>
                <c:pt idx="4">
                  <c:v>0.4</c:v>
                </c:pt>
                <c:pt idx="5">
                  <c:v>0.2</c:v>
                </c:pt>
              </c:numCache>
            </c:numRef>
          </c:val>
          <c:extLst xmlns:c16r2="http://schemas.microsoft.com/office/drawing/2015/06/chart">
            <c:ext xmlns:c16="http://schemas.microsoft.com/office/drawing/2014/chart" uri="{C3380CC4-5D6E-409C-BE32-E72D297353CC}">
              <c16:uniqueId val="{00000002-FE25-4243-ACD8-C876FE6BF7AB}"/>
            </c:ext>
          </c:extLst>
        </c:ser>
        <c:dLbls>
          <c:dLblPos val="inEnd"/>
          <c:showLegendKey val="0"/>
          <c:showVal val="1"/>
          <c:showCatName val="0"/>
          <c:showSerName val="0"/>
          <c:showPercent val="0"/>
          <c:showBubbleSize val="0"/>
        </c:dLbls>
        <c:gapWidth val="0"/>
        <c:axId val="2126667568"/>
        <c:axId val="2126589344"/>
      </c:barChart>
      <c:catAx>
        <c:axId val="2126667568"/>
        <c:scaling>
          <c:orientation val="minMax"/>
        </c:scaling>
        <c:delete val="1"/>
        <c:axPos val="b"/>
        <c:numFmt formatCode="General" sourceLinked="1"/>
        <c:majorTickMark val="none"/>
        <c:minorTickMark val="none"/>
        <c:tickLblPos val="nextTo"/>
        <c:crossAx val="2126589344"/>
        <c:crosses val="autoZero"/>
        <c:auto val="1"/>
        <c:lblAlgn val="ctr"/>
        <c:lblOffset val="100"/>
        <c:noMultiLvlLbl val="0"/>
      </c:catAx>
      <c:valAx>
        <c:axId val="21265893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667568"/>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973D-544B-976C-AD041831597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0.1</c:v>
                </c:pt>
                <c:pt idx="3">
                  <c:v>0.4</c:v>
                </c:pt>
                <c:pt idx="4">
                  <c:v>0.1</c:v>
                </c:pt>
                <c:pt idx="5">
                  <c:v>0.2</c:v>
                </c:pt>
              </c:numCache>
            </c:numRef>
          </c:val>
          <c:extLst xmlns:c16r2="http://schemas.microsoft.com/office/drawing/2015/06/chart">
            <c:ext xmlns:c16="http://schemas.microsoft.com/office/drawing/2014/chart" uri="{C3380CC4-5D6E-409C-BE32-E72D297353CC}">
              <c16:uniqueId val="{00000002-973D-544B-976C-AD0418315972}"/>
            </c:ext>
          </c:extLst>
        </c:ser>
        <c:dLbls>
          <c:dLblPos val="inEnd"/>
          <c:showLegendKey val="0"/>
          <c:showVal val="1"/>
          <c:showCatName val="0"/>
          <c:showSerName val="0"/>
          <c:showPercent val="0"/>
          <c:showBubbleSize val="0"/>
        </c:dLbls>
        <c:gapWidth val="0"/>
        <c:axId val="2127661504"/>
        <c:axId val="2127664416"/>
      </c:barChart>
      <c:catAx>
        <c:axId val="2127661504"/>
        <c:scaling>
          <c:orientation val="minMax"/>
        </c:scaling>
        <c:delete val="1"/>
        <c:axPos val="b"/>
        <c:numFmt formatCode="General" sourceLinked="1"/>
        <c:majorTickMark val="none"/>
        <c:minorTickMark val="none"/>
        <c:tickLblPos val="nextTo"/>
        <c:crossAx val="2127664416"/>
        <c:crosses val="autoZero"/>
        <c:auto val="1"/>
        <c:lblAlgn val="ctr"/>
        <c:lblOffset val="100"/>
        <c:noMultiLvlLbl val="0"/>
      </c:catAx>
      <c:valAx>
        <c:axId val="21276644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66150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0.15</c:v>
                </c:pt>
                <c:pt idx="2">
                  <c:v>0.3</c:v>
                </c:pt>
                <c:pt idx="3">
                  <c:v>0.2</c:v>
                </c:pt>
                <c:pt idx="4">
                  <c:v>0.4</c:v>
                </c:pt>
                <c:pt idx="5">
                  <c:v>0.15</c:v>
                </c:pt>
              </c:numCache>
            </c:numRef>
          </c:val>
          <c:extLst xmlns:c16r2="http://schemas.microsoft.com/office/drawing/2015/06/chart">
            <c:ext xmlns:c16="http://schemas.microsoft.com/office/drawing/2014/chart" uri="{C3380CC4-5D6E-409C-BE32-E72D297353CC}">
              <c16:uniqueId val="{00000000-E59B-584D-9650-4D219C8CE4D8}"/>
            </c:ext>
          </c:extLst>
        </c:ser>
        <c:dLbls>
          <c:dLblPos val="inEnd"/>
          <c:showLegendKey val="0"/>
          <c:showVal val="1"/>
          <c:showCatName val="0"/>
          <c:showSerName val="0"/>
          <c:showPercent val="0"/>
          <c:showBubbleSize val="0"/>
        </c:dLbls>
        <c:gapWidth val="0"/>
        <c:overlap val="-17"/>
        <c:axId val="2121294880"/>
        <c:axId val="2121278160"/>
      </c:barChart>
      <c:catAx>
        <c:axId val="2121294880"/>
        <c:scaling>
          <c:orientation val="minMax"/>
        </c:scaling>
        <c:delete val="1"/>
        <c:axPos val="b"/>
        <c:numFmt formatCode="General" sourceLinked="1"/>
        <c:majorTickMark val="none"/>
        <c:minorTickMark val="none"/>
        <c:tickLblPos val="nextTo"/>
        <c:crossAx val="2121278160"/>
        <c:crosses val="autoZero"/>
        <c:auto val="1"/>
        <c:lblAlgn val="ctr"/>
        <c:lblOffset val="100"/>
        <c:noMultiLvlLbl val="0"/>
      </c:catAx>
      <c:valAx>
        <c:axId val="21212781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29488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DA46-2445-8EF6-403C37500607}"/>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0.4</c:v>
                </c:pt>
                <c:pt idx="3">
                  <c:v>0.1</c:v>
                </c:pt>
                <c:pt idx="4">
                  <c:v>0.1</c:v>
                </c:pt>
                <c:pt idx="5">
                  <c:v>0.2</c:v>
                </c:pt>
              </c:numCache>
            </c:numRef>
          </c:val>
          <c:extLst xmlns:c16r2="http://schemas.microsoft.com/office/drawing/2015/06/chart">
            <c:ext xmlns:c16="http://schemas.microsoft.com/office/drawing/2014/chart" uri="{C3380CC4-5D6E-409C-BE32-E72D297353CC}">
              <c16:uniqueId val="{00000002-DA46-2445-8EF6-403C37500607}"/>
            </c:ext>
          </c:extLst>
        </c:ser>
        <c:dLbls>
          <c:dLblPos val="inEnd"/>
          <c:showLegendKey val="0"/>
          <c:showVal val="1"/>
          <c:showCatName val="0"/>
          <c:showSerName val="0"/>
          <c:showPercent val="0"/>
          <c:showBubbleSize val="0"/>
        </c:dLbls>
        <c:gapWidth val="0"/>
        <c:axId val="2127699856"/>
        <c:axId val="2127702768"/>
      </c:barChart>
      <c:catAx>
        <c:axId val="2127699856"/>
        <c:scaling>
          <c:orientation val="minMax"/>
        </c:scaling>
        <c:delete val="1"/>
        <c:axPos val="b"/>
        <c:numFmt formatCode="General" sourceLinked="1"/>
        <c:majorTickMark val="none"/>
        <c:minorTickMark val="none"/>
        <c:tickLblPos val="nextTo"/>
        <c:crossAx val="2127702768"/>
        <c:crosses val="autoZero"/>
        <c:auto val="1"/>
        <c:lblAlgn val="ctr"/>
        <c:lblOffset val="100"/>
        <c:noMultiLvlLbl val="0"/>
      </c:catAx>
      <c:valAx>
        <c:axId val="21277027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699856"/>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0.15</c:v>
                </c:pt>
                <c:pt idx="2">
                  <c:v>0.3</c:v>
                </c:pt>
                <c:pt idx="3">
                  <c:v>0.2</c:v>
                </c:pt>
                <c:pt idx="4">
                  <c:v>0.4</c:v>
                </c:pt>
                <c:pt idx="5">
                  <c:v>0.15</c:v>
                </c:pt>
              </c:numCache>
            </c:numRef>
          </c:val>
          <c:extLst xmlns:c16r2="http://schemas.microsoft.com/office/drawing/2015/06/chart">
            <c:ext xmlns:c16="http://schemas.microsoft.com/office/drawing/2014/chart" uri="{C3380CC4-5D6E-409C-BE32-E72D297353CC}">
              <c16:uniqueId val="{00000000-580D-8449-8A5B-D64D8BA173BA}"/>
            </c:ext>
          </c:extLst>
        </c:ser>
        <c:dLbls>
          <c:dLblPos val="inEnd"/>
          <c:showLegendKey val="0"/>
          <c:showVal val="1"/>
          <c:showCatName val="0"/>
          <c:showSerName val="0"/>
          <c:showPercent val="0"/>
          <c:showBubbleSize val="0"/>
        </c:dLbls>
        <c:gapWidth val="0"/>
        <c:overlap val="-17"/>
        <c:axId val="2122414704"/>
        <c:axId val="2121270400"/>
      </c:barChart>
      <c:catAx>
        <c:axId val="2122414704"/>
        <c:scaling>
          <c:orientation val="minMax"/>
        </c:scaling>
        <c:delete val="1"/>
        <c:axPos val="b"/>
        <c:numFmt formatCode="General" sourceLinked="1"/>
        <c:majorTickMark val="none"/>
        <c:minorTickMark val="none"/>
        <c:tickLblPos val="nextTo"/>
        <c:crossAx val="2121270400"/>
        <c:crosses val="autoZero"/>
        <c:auto val="1"/>
        <c:lblAlgn val="ctr"/>
        <c:lblOffset val="100"/>
        <c:noMultiLvlLbl val="0"/>
      </c:catAx>
      <c:valAx>
        <c:axId val="21212704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241470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A6F8-8147-B46A-DF29531F3C86}"/>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0.4</c:v>
                </c:pt>
                <c:pt idx="3">
                  <c:v>0.1</c:v>
                </c:pt>
                <c:pt idx="4">
                  <c:v>0.1</c:v>
                </c:pt>
                <c:pt idx="5">
                  <c:v>0.2</c:v>
                </c:pt>
              </c:numCache>
            </c:numRef>
          </c:val>
          <c:extLst xmlns:c16r2="http://schemas.microsoft.com/office/drawing/2015/06/chart">
            <c:ext xmlns:c16="http://schemas.microsoft.com/office/drawing/2014/chart" uri="{C3380CC4-5D6E-409C-BE32-E72D297353CC}">
              <c16:uniqueId val="{00000002-A6F8-8147-B46A-DF29531F3C86}"/>
            </c:ext>
          </c:extLst>
        </c:ser>
        <c:dLbls>
          <c:dLblPos val="inEnd"/>
          <c:showLegendKey val="0"/>
          <c:showVal val="1"/>
          <c:showCatName val="0"/>
          <c:showSerName val="0"/>
          <c:showPercent val="0"/>
          <c:showBubbleSize val="0"/>
        </c:dLbls>
        <c:gapWidth val="0"/>
        <c:axId val="2122548176"/>
        <c:axId val="2122551104"/>
      </c:barChart>
      <c:catAx>
        <c:axId val="2122548176"/>
        <c:scaling>
          <c:orientation val="minMax"/>
        </c:scaling>
        <c:delete val="1"/>
        <c:axPos val="b"/>
        <c:numFmt formatCode="General" sourceLinked="1"/>
        <c:majorTickMark val="none"/>
        <c:minorTickMark val="none"/>
        <c:tickLblPos val="nextTo"/>
        <c:crossAx val="2122551104"/>
        <c:crosses val="autoZero"/>
        <c:auto val="1"/>
        <c:lblAlgn val="ctr"/>
        <c:lblOffset val="100"/>
        <c:noMultiLvlLbl val="0"/>
      </c:catAx>
      <c:valAx>
        <c:axId val="21225511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2548176"/>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0.3</c:v>
                </c:pt>
                <c:pt idx="2">
                  <c:v>0.15</c:v>
                </c:pt>
                <c:pt idx="3">
                  <c:v>0.35</c:v>
                </c:pt>
                <c:pt idx="4">
                  <c:v>0.2</c:v>
                </c:pt>
                <c:pt idx="5">
                  <c:v>0.15</c:v>
                </c:pt>
              </c:numCache>
            </c:numRef>
          </c:val>
          <c:extLst xmlns:c16r2="http://schemas.microsoft.com/office/drawing/2015/06/chart">
            <c:ext xmlns:c16="http://schemas.microsoft.com/office/drawing/2014/chart" uri="{C3380CC4-5D6E-409C-BE32-E72D297353CC}">
              <c16:uniqueId val="{00000000-B4F9-C549-BF50-548D97F90B89}"/>
            </c:ext>
          </c:extLst>
        </c:ser>
        <c:dLbls>
          <c:dLblPos val="inEnd"/>
          <c:showLegendKey val="0"/>
          <c:showVal val="1"/>
          <c:showCatName val="0"/>
          <c:showSerName val="0"/>
          <c:showPercent val="0"/>
          <c:showBubbleSize val="0"/>
        </c:dLbls>
        <c:gapWidth val="0"/>
        <c:overlap val="-17"/>
        <c:axId val="2125287328"/>
        <c:axId val="2125263488"/>
      </c:barChart>
      <c:catAx>
        <c:axId val="2125287328"/>
        <c:scaling>
          <c:orientation val="minMax"/>
        </c:scaling>
        <c:delete val="1"/>
        <c:axPos val="b"/>
        <c:numFmt formatCode="General" sourceLinked="1"/>
        <c:majorTickMark val="none"/>
        <c:minorTickMark val="none"/>
        <c:tickLblPos val="nextTo"/>
        <c:crossAx val="2125263488"/>
        <c:crosses val="autoZero"/>
        <c:auto val="1"/>
        <c:lblAlgn val="ctr"/>
        <c:lblOffset val="100"/>
        <c:noMultiLvlLbl val="0"/>
      </c:catAx>
      <c:valAx>
        <c:axId val="21252634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287328"/>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D15F-7048-921A-C47FB42E05B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0.1</c:v>
                </c:pt>
                <c:pt idx="2">
                  <c:v>0.2</c:v>
                </c:pt>
                <c:pt idx="3">
                  <c:v>0.4</c:v>
                </c:pt>
                <c:pt idx="4">
                  <c:v>0.3</c:v>
                </c:pt>
                <c:pt idx="5">
                  <c:v>0.2</c:v>
                </c:pt>
              </c:numCache>
            </c:numRef>
          </c:val>
          <c:extLst xmlns:c16r2="http://schemas.microsoft.com/office/drawing/2015/06/chart">
            <c:ext xmlns:c16="http://schemas.microsoft.com/office/drawing/2014/chart" uri="{C3380CC4-5D6E-409C-BE32-E72D297353CC}">
              <c16:uniqueId val="{00000002-D15F-7048-921A-C47FB42E05B2}"/>
            </c:ext>
          </c:extLst>
        </c:ser>
        <c:dLbls>
          <c:dLblPos val="inEnd"/>
          <c:showLegendKey val="0"/>
          <c:showVal val="1"/>
          <c:showCatName val="0"/>
          <c:showSerName val="0"/>
          <c:showPercent val="0"/>
          <c:showBubbleSize val="0"/>
        </c:dLbls>
        <c:gapWidth val="0"/>
        <c:axId val="2125171888"/>
        <c:axId val="2125189680"/>
      </c:barChart>
      <c:catAx>
        <c:axId val="2125171888"/>
        <c:scaling>
          <c:orientation val="minMax"/>
        </c:scaling>
        <c:delete val="1"/>
        <c:axPos val="b"/>
        <c:numFmt formatCode="General" sourceLinked="1"/>
        <c:majorTickMark val="none"/>
        <c:minorTickMark val="none"/>
        <c:tickLblPos val="nextTo"/>
        <c:crossAx val="2125189680"/>
        <c:crosses val="autoZero"/>
        <c:auto val="1"/>
        <c:lblAlgn val="ctr"/>
        <c:lblOffset val="100"/>
        <c:noMultiLvlLbl val="0"/>
      </c:catAx>
      <c:valAx>
        <c:axId val="21251896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171888"/>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FD18-8744-BC02-B649327C3065}"/>
            </c:ext>
          </c:extLst>
        </c:ser>
        <c:dLbls>
          <c:dLblPos val="inEnd"/>
          <c:showLegendKey val="0"/>
          <c:showVal val="1"/>
          <c:showCatName val="0"/>
          <c:showSerName val="0"/>
          <c:showPercent val="0"/>
          <c:showBubbleSize val="0"/>
        </c:dLbls>
        <c:gapWidth val="0"/>
        <c:overlap val="-17"/>
        <c:axId val="2123217200"/>
        <c:axId val="2123220112"/>
      </c:barChart>
      <c:catAx>
        <c:axId val="2123217200"/>
        <c:scaling>
          <c:orientation val="minMax"/>
        </c:scaling>
        <c:delete val="1"/>
        <c:axPos val="b"/>
        <c:numFmt formatCode="General" sourceLinked="1"/>
        <c:majorTickMark val="none"/>
        <c:minorTickMark val="none"/>
        <c:tickLblPos val="nextTo"/>
        <c:crossAx val="2123220112"/>
        <c:crosses val="autoZero"/>
        <c:auto val="1"/>
        <c:lblAlgn val="ctr"/>
        <c:lblOffset val="100"/>
        <c:noMultiLvlLbl val="0"/>
      </c:catAx>
      <c:valAx>
        <c:axId val="21232201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321720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BF61-7647-82C7-48E02030710F}"/>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BF61-7647-82C7-48E02030710F}"/>
            </c:ext>
          </c:extLst>
        </c:ser>
        <c:dLbls>
          <c:dLblPos val="inEnd"/>
          <c:showLegendKey val="0"/>
          <c:showVal val="1"/>
          <c:showCatName val="0"/>
          <c:showSerName val="0"/>
          <c:showPercent val="0"/>
          <c:showBubbleSize val="0"/>
        </c:dLbls>
        <c:gapWidth val="0"/>
        <c:axId val="2123374912"/>
        <c:axId val="2123371984"/>
      </c:barChart>
      <c:catAx>
        <c:axId val="2123374912"/>
        <c:scaling>
          <c:orientation val="minMax"/>
        </c:scaling>
        <c:delete val="1"/>
        <c:axPos val="b"/>
        <c:numFmt formatCode="General" sourceLinked="1"/>
        <c:majorTickMark val="none"/>
        <c:minorTickMark val="none"/>
        <c:tickLblPos val="nextTo"/>
        <c:crossAx val="2123371984"/>
        <c:crosses val="autoZero"/>
        <c:auto val="1"/>
        <c:lblAlgn val="ctr"/>
        <c:lblOffset val="100"/>
        <c:noMultiLvlLbl val="0"/>
      </c:catAx>
      <c:valAx>
        <c:axId val="21233719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337491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DDAF-F149-8FF3-17C77EDF395F}"/>
            </c:ext>
          </c:extLst>
        </c:ser>
        <c:dLbls>
          <c:dLblPos val="inEnd"/>
          <c:showLegendKey val="0"/>
          <c:showVal val="1"/>
          <c:showCatName val="0"/>
          <c:showSerName val="0"/>
          <c:showPercent val="0"/>
          <c:showBubbleSize val="0"/>
        </c:dLbls>
        <c:gapWidth val="0"/>
        <c:overlap val="-17"/>
        <c:axId val="2128692704"/>
        <c:axId val="2128695616"/>
      </c:barChart>
      <c:catAx>
        <c:axId val="2128692704"/>
        <c:scaling>
          <c:orientation val="minMax"/>
        </c:scaling>
        <c:delete val="1"/>
        <c:axPos val="b"/>
        <c:numFmt formatCode="General" sourceLinked="1"/>
        <c:majorTickMark val="none"/>
        <c:minorTickMark val="none"/>
        <c:tickLblPos val="nextTo"/>
        <c:crossAx val="2128695616"/>
        <c:crosses val="autoZero"/>
        <c:auto val="1"/>
        <c:lblAlgn val="ctr"/>
        <c:lblOffset val="100"/>
        <c:noMultiLvlLbl val="0"/>
      </c:catAx>
      <c:valAx>
        <c:axId val="21286956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869270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0.4</c:v>
                </c:pt>
                <c:pt idx="2">
                  <c:v>0.1</c:v>
                </c:pt>
                <c:pt idx="3">
                  <c:v>0.3</c:v>
                </c:pt>
                <c:pt idx="4">
                  <c:v>0.1</c:v>
                </c:pt>
                <c:pt idx="5">
                  <c:v>0.15</c:v>
                </c:pt>
              </c:numCache>
            </c:numRef>
          </c:val>
          <c:extLst xmlns:c16r2="http://schemas.microsoft.com/office/drawing/2015/06/chart">
            <c:ext xmlns:c16="http://schemas.microsoft.com/office/drawing/2014/chart" uri="{C3380CC4-5D6E-409C-BE32-E72D297353CC}">
              <c16:uniqueId val="{00000000-3C2B-7844-AF54-068184420C86}"/>
            </c:ext>
          </c:extLst>
        </c:ser>
        <c:dLbls>
          <c:dLblPos val="inEnd"/>
          <c:showLegendKey val="0"/>
          <c:showVal val="1"/>
          <c:showCatName val="0"/>
          <c:showSerName val="0"/>
          <c:showPercent val="0"/>
          <c:showBubbleSize val="0"/>
        </c:dLbls>
        <c:gapWidth val="0"/>
        <c:overlap val="-17"/>
        <c:axId val="2126378512"/>
        <c:axId val="2126381424"/>
      </c:barChart>
      <c:catAx>
        <c:axId val="2126378512"/>
        <c:scaling>
          <c:orientation val="minMax"/>
        </c:scaling>
        <c:delete val="1"/>
        <c:axPos val="b"/>
        <c:numFmt formatCode="General" sourceLinked="1"/>
        <c:majorTickMark val="none"/>
        <c:minorTickMark val="none"/>
        <c:tickLblPos val="nextTo"/>
        <c:crossAx val="2126381424"/>
        <c:crosses val="autoZero"/>
        <c:auto val="1"/>
        <c:lblAlgn val="ctr"/>
        <c:lblOffset val="100"/>
        <c:noMultiLvlLbl val="0"/>
      </c:catAx>
      <c:valAx>
        <c:axId val="21263814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37851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59BF-3D4B-9BBB-F1346E741606}"/>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59BF-3D4B-9BBB-F1346E741606}"/>
            </c:ext>
          </c:extLst>
        </c:ser>
        <c:dLbls>
          <c:dLblPos val="inEnd"/>
          <c:showLegendKey val="0"/>
          <c:showVal val="1"/>
          <c:showCatName val="0"/>
          <c:showSerName val="0"/>
          <c:showPercent val="0"/>
          <c:showBubbleSize val="0"/>
        </c:dLbls>
        <c:gapWidth val="0"/>
        <c:axId val="2125072144"/>
        <c:axId val="2126860048"/>
      </c:barChart>
      <c:catAx>
        <c:axId val="2125072144"/>
        <c:scaling>
          <c:orientation val="minMax"/>
        </c:scaling>
        <c:delete val="1"/>
        <c:axPos val="b"/>
        <c:numFmt formatCode="General" sourceLinked="1"/>
        <c:majorTickMark val="none"/>
        <c:minorTickMark val="none"/>
        <c:tickLblPos val="nextTo"/>
        <c:crossAx val="2126860048"/>
        <c:crosses val="autoZero"/>
        <c:auto val="1"/>
        <c:lblAlgn val="ctr"/>
        <c:lblOffset val="100"/>
        <c:noMultiLvlLbl val="0"/>
      </c:catAx>
      <c:valAx>
        <c:axId val="21268600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507214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C399-C94E-8144-C6287A140C5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0.1</c:v>
                </c:pt>
                <c:pt idx="2">
                  <c:v>0.1</c:v>
                </c:pt>
                <c:pt idx="3">
                  <c:v>0.8</c:v>
                </c:pt>
                <c:pt idx="4">
                  <c:v>0.1</c:v>
                </c:pt>
                <c:pt idx="5">
                  <c:v>0.1</c:v>
                </c:pt>
              </c:numCache>
            </c:numRef>
          </c:val>
          <c:extLst xmlns:c16r2="http://schemas.microsoft.com/office/drawing/2015/06/chart">
            <c:ext xmlns:c16="http://schemas.microsoft.com/office/drawing/2014/chart" uri="{C3380CC4-5D6E-409C-BE32-E72D297353CC}">
              <c16:uniqueId val="{00000002-C399-C94E-8144-C6287A140C52}"/>
            </c:ext>
          </c:extLst>
        </c:ser>
        <c:dLbls>
          <c:dLblPos val="inEnd"/>
          <c:showLegendKey val="0"/>
          <c:showVal val="1"/>
          <c:showCatName val="0"/>
          <c:showSerName val="0"/>
          <c:showPercent val="0"/>
          <c:showBubbleSize val="0"/>
        </c:dLbls>
        <c:gapWidth val="0"/>
        <c:axId val="2123242256"/>
        <c:axId val="2123245168"/>
      </c:barChart>
      <c:catAx>
        <c:axId val="2123242256"/>
        <c:scaling>
          <c:orientation val="minMax"/>
        </c:scaling>
        <c:delete val="1"/>
        <c:axPos val="b"/>
        <c:numFmt formatCode="General" sourceLinked="1"/>
        <c:majorTickMark val="none"/>
        <c:minorTickMark val="none"/>
        <c:tickLblPos val="nextTo"/>
        <c:crossAx val="2123245168"/>
        <c:crosses val="autoZero"/>
        <c:auto val="1"/>
        <c:lblAlgn val="ctr"/>
        <c:lblOffset val="100"/>
        <c:noMultiLvlLbl val="0"/>
      </c:catAx>
      <c:valAx>
        <c:axId val="21232451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3242256"/>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c:v>
                </c:pt>
                <c:pt idx="2">
                  <c:v>0.1</c:v>
                </c:pt>
                <c:pt idx="3">
                  <c:v>0.1</c:v>
                </c:pt>
                <c:pt idx="4">
                  <c:v>0.1</c:v>
                </c:pt>
                <c:pt idx="5">
                  <c:v>0.8</c:v>
                </c:pt>
              </c:numCache>
            </c:numRef>
          </c:val>
          <c:extLst xmlns:c16r2="http://schemas.microsoft.com/office/drawing/2015/06/chart">
            <c:ext xmlns:c16="http://schemas.microsoft.com/office/drawing/2014/chart" uri="{C3380CC4-5D6E-409C-BE32-E72D297353CC}">
              <c16:uniqueId val="{00000000-408A-9846-9C7B-D29F30485396}"/>
            </c:ext>
          </c:extLst>
        </c:ser>
        <c:dLbls>
          <c:dLblPos val="inEnd"/>
          <c:showLegendKey val="0"/>
          <c:showVal val="1"/>
          <c:showCatName val="0"/>
          <c:showSerName val="0"/>
          <c:showPercent val="0"/>
          <c:showBubbleSize val="0"/>
        </c:dLbls>
        <c:gapWidth val="0"/>
        <c:overlap val="-17"/>
        <c:axId val="2126898160"/>
        <c:axId val="2126901072"/>
      </c:barChart>
      <c:catAx>
        <c:axId val="2126898160"/>
        <c:scaling>
          <c:orientation val="minMax"/>
        </c:scaling>
        <c:delete val="1"/>
        <c:axPos val="b"/>
        <c:numFmt formatCode="General" sourceLinked="1"/>
        <c:majorTickMark val="none"/>
        <c:minorTickMark val="none"/>
        <c:tickLblPos val="nextTo"/>
        <c:crossAx val="2126901072"/>
        <c:crosses val="autoZero"/>
        <c:auto val="1"/>
        <c:lblAlgn val="ctr"/>
        <c:lblOffset val="100"/>
        <c:noMultiLvlLbl val="0"/>
      </c:catAx>
      <c:valAx>
        <c:axId val="21269010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898160"/>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8F22-C044-8BEE-748826510600}"/>
            </c:ext>
          </c:extLst>
        </c:ser>
        <c:dLbls>
          <c:dLblPos val="inEnd"/>
          <c:showLegendKey val="0"/>
          <c:showVal val="1"/>
          <c:showCatName val="0"/>
          <c:showSerName val="0"/>
          <c:showPercent val="0"/>
          <c:showBubbleSize val="0"/>
        </c:dLbls>
        <c:gapWidth val="0"/>
        <c:overlap val="-17"/>
        <c:axId val="2127776528"/>
        <c:axId val="2127779440"/>
      </c:barChart>
      <c:catAx>
        <c:axId val="2127776528"/>
        <c:scaling>
          <c:orientation val="minMax"/>
        </c:scaling>
        <c:delete val="1"/>
        <c:axPos val="b"/>
        <c:numFmt formatCode="General" sourceLinked="1"/>
        <c:majorTickMark val="none"/>
        <c:minorTickMark val="none"/>
        <c:tickLblPos val="nextTo"/>
        <c:crossAx val="2127779440"/>
        <c:crosses val="autoZero"/>
        <c:auto val="1"/>
        <c:lblAlgn val="ctr"/>
        <c:lblOffset val="100"/>
        <c:noMultiLvlLbl val="0"/>
      </c:catAx>
      <c:valAx>
        <c:axId val="21277794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776528"/>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14F0-D647-BB88-058D8C643C28}"/>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0.8</c:v>
                </c:pt>
                <c:pt idx="2">
                  <c:v>0.1</c:v>
                </c:pt>
                <c:pt idx="3">
                  <c:v>0.1</c:v>
                </c:pt>
                <c:pt idx="4">
                  <c:v>0.1</c:v>
                </c:pt>
                <c:pt idx="5">
                  <c:v>0.1</c:v>
                </c:pt>
              </c:numCache>
            </c:numRef>
          </c:val>
          <c:extLst xmlns:c16r2="http://schemas.microsoft.com/office/drawing/2015/06/chart">
            <c:ext xmlns:c16="http://schemas.microsoft.com/office/drawing/2014/chart" uri="{C3380CC4-5D6E-409C-BE32-E72D297353CC}">
              <c16:uniqueId val="{00000002-14F0-D647-BB88-058D8C643C28}"/>
            </c:ext>
          </c:extLst>
        </c:ser>
        <c:dLbls>
          <c:dLblPos val="inEnd"/>
          <c:showLegendKey val="0"/>
          <c:showVal val="1"/>
          <c:showCatName val="0"/>
          <c:showSerName val="0"/>
          <c:showPercent val="0"/>
          <c:showBubbleSize val="0"/>
        </c:dLbls>
        <c:gapWidth val="0"/>
        <c:axId val="2126884832"/>
        <c:axId val="2126887744"/>
      </c:barChart>
      <c:catAx>
        <c:axId val="2126884832"/>
        <c:scaling>
          <c:orientation val="minMax"/>
        </c:scaling>
        <c:delete val="1"/>
        <c:axPos val="b"/>
        <c:numFmt formatCode="General" sourceLinked="1"/>
        <c:majorTickMark val="none"/>
        <c:minorTickMark val="none"/>
        <c:tickLblPos val="nextTo"/>
        <c:crossAx val="2126887744"/>
        <c:crosses val="autoZero"/>
        <c:auto val="1"/>
        <c:lblAlgn val="ctr"/>
        <c:lblOffset val="100"/>
        <c:noMultiLvlLbl val="0"/>
      </c:catAx>
      <c:valAx>
        <c:axId val="21268877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88483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79C2-9349-AB98-7F0DEBDF3C80}"/>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79C2-9349-AB98-7F0DEBDF3C80}"/>
            </c:ext>
          </c:extLst>
        </c:ser>
        <c:dLbls>
          <c:dLblPos val="inEnd"/>
          <c:showLegendKey val="0"/>
          <c:showVal val="1"/>
          <c:showCatName val="0"/>
          <c:showSerName val="0"/>
          <c:showPercent val="0"/>
          <c:showBubbleSize val="0"/>
        </c:dLbls>
        <c:gapWidth val="0"/>
        <c:axId val="2123274544"/>
        <c:axId val="2123277456"/>
      </c:barChart>
      <c:catAx>
        <c:axId val="2123274544"/>
        <c:scaling>
          <c:orientation val="minMax"/>
        </c:scaling>
        <c:delete val="1"/>
        <c:axPos val="b"/>
        <c:numFmt formatCode="General" sourceLinked="1"/>
        <c:majorTickMark val="none"/>
        <c:minorTickMark val="none"/>
        <c:tickLblPos val="nextTo"/>
        <c:crossAx val="2123277456"/>
        <c:crosses val="autoZero"/>
        <c:auto val="1"/>
        <c:lblAlgn val="ctr"/>
        <c:lblOffset val="100"/>
        <c:noMultiLvlLbl val="0"/>
      </c:catAx>
      <c:valAx>
        <c:axId val="21232774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327454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c:v>
                </c:pt>
                <c:pt idx="2">
                  <c:v>0.1</c:v>
                </c:pt>
                <c:pt idx="3">
                  <c:v>0.1</c:v>
                </c:pt>
                <c:pt idx="4">
                  <c:v>0.8</c:v>
                </c:pt>
                <c:pt idx="5">
                  <c:v>0.1</c:v>
                </c:pt>
              </c:numCache>
            </c:numRef>
          </c:val>
          <c:extLst xmlns:c16r2="http://schemas.microsoft.com/office/drawing/2015/06/chart">
            <c:ext xmlns:c16="http://schemas.microsoft.com/office/drawing/2014/chart" uri="{C3380CC4-5D6E-409C-BE32-E72D297353CC}">
              <c16:uniqueId val="{00000000-F527-2240-96CE-F13A4CE7BE54}"/>
            </c:ext>
          </c:extLst>
        </c:ser>
        <c:dLbls>
          <c:dLblPos val="inEnd"/>
          <c:showLegendKey val="0"/>
          <c:showVal val="1"/>
          <c:showCatName val="0"/>
          <c:showSerName val="0"/>
          <c:showPercent val="0"/>
          <c:showBubbleSize val="0"/>
        </c:dLbls>
        <c:gapWidth val="0"/>
        <c:overlap val="-17"/>
        <c:axId val="2123288560"/>
        <c:axId val="2123291472"/>
      </c:barChart>
      <c:catAx>
        <c:axId val="2123288560"/>
        <c:scaling>
          <c:orientation val="minMax"/>
        </c:scaling>
        <c:delete val="1"/>
        <c:axPos val="b"/>
        <c:numFmt formatCode="General" sourceLinked="1"/>
        <c:majorTickMark val="none"/>
        <c:minorTickMark val="none"/>
        <c:tickLblPos val="nextTo"/>
        <c:crossAx val="2123291472"/>
        <c:crosses val="autoZero"/>
        <c:auto val="1"/>
        <c:lblAlgn val="ctr"/>
        <c:lblOffset val="100"/>
        <c:noMultiLvlLbl val="0"/>
      </c:catAx>
      <c:valAx>
        <c:axId val="21232914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328856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FD18-8744-BC02-B649327C3065}"/>
            </c:ext>
          </c:extLst>
        </c:ser>
        <c:dLbls>
          <c:dLblPos val="inEnd"/>
          <c:showLegendKey val="0"/>
          <c:showVal val="1"/>
          <c:showCatName val="0"/>
          <c:showSerName val="0"/>
          <c:showPercent val="0"/>
          <c:showBubbleSize val="0"/>
        </c:dLbls>
        <c:gapWidth val="0"/>
        <c:overlap val="-17"/>
        <c:axId val="2122330784"/>
        <c:axId val="2122327856"/>
      </c:barChart>
      <c:catAx>
        <c:axId val="2122330784"/>
        <c:scaling>
          <c:orientation val="minMax"/>
        </c:scaling>
        <c:delete val="1"/>
        <c:axPos val="b"/>
        <c:numFmt formatCode="General" sourceLinked="1"/>
        <c:majorTickMark val="none"/>
        <c:minorTickMark val="none"/>
        <c:tickLblPos val="nextTo"/>
        <c:crossAx val="2122327856"/>
        <c:crosses val="autoZero"/>
        <c:auto val="1"/>
        <c:lblAlgn val="ctr"/>
        <c:lblOffset val="100"/>
        <c:noMultiLvlLbl val="0"/>
      </c:catAx>
      <c:valAx>
        <c:axId val="21223278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233078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BF61-7647-82C7-48E02030710F}"/>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BF61-7647-82C7-48E02030710F}"/>
            </c:ext>
          </c:extLst>
        </c:ser>
        <c:dLbls>
          <c:dLblPos val="inEnd"/>
          <c:showLegendKey val="0"/>
          <c:showVal val="1"/>
          <c:showCatName val="0"/>
          <c:showSerName val="0"/>
          <c:showPercent val="0"/>
          <c:showBubbleSize val="0"/>
        </c:dLbls>
        <c:gapWidth val="0"/>
        <c:axId val="2127789840"/>
        <c:axId val="2127791248"/>
      </c:barChart>
      <c:catAx>
        <c:axId val="2127789840"/>
        <c:scaling>
          <c:orientation val="minMax"/>
        </c:scaling>
        <c:delete val="1"/>
        <c:axPos val="b"/>
        <c:numFmt formatCode="General" sourceLinked="1"/>
        <c:majorTickMark val="none"/>
        <c:minorTickMark val="none"/>
        <c:tickLblPos val="nextTo"/>
        <c:crossAx val="2127791248"/>
        <c:crosses val="autoZero"/>
        <c:auto val="1"/>
        <c:lblAlgn val="ctr"/>
        <c:lblOffset val="100"/>
        <c:noMultiLvlLbl val="0"/>
      </c:catAx>
      <c:valAx>
        <c:axId val="21277912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78984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DDAF-F149-8FF3-17C77EDF395F}"/>
            </c:ext>
          </c:extLst>
        </c:ser>
        <c:dLbls>
          <c:dLblPos val="inEnd"/>
          <c:showLegendKey val="0"/>
          <c:showVal val="1"/>
          <c:showCatName val="0"/>
          <c:showSerName val="0"/>
          <c:showPercent val="0"/>
          <c:showBubbleSize val="0"/>
        </c:dLbls>
        <c:gapWidth val="0"/>
        <c:overlap val="-17"/>
        <c:axId val="2128749504"/>
        <c:axId val="2128752416"/>
      </c:barChart>
      <c:catAx>
        <c:axId val="2128749504"/>
        <c:scaling>
          <c:orientation val="minMax"/>
        </c:scaling>
        <c:delete val="1"/>
        <c:axPos val="b"/>
        <c:numFmt formatCode="General" sourceLinked="1"/>
        <c:majorTickMark val="none"/>
        <c:minorTickMark val="none"/>
        <c:tickLblPos val="nextTo"/>
        <c:crossAx val="2128752416"/>
        <c:crosses val="autoZero"/>
        <c:auto val="1"/>
        <c:lblAlgn val="ctr"/>
        <c:lblOffset val="100"/>
        <c:noMultiLvlLbl val="0"/>
      </c:catAx>
      <c:valAx>
        <c:axId val="21287524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874950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0A7F-7844-8E46-7D0C25CC99B8}"/>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0.1</c:v>
                </c:pt>
                <c:pt idx="3">
                  <c:v>0.4</c:v>
                </c:pt>
                <c:pt idx="4">
                  <c:v>0.1</c:v>
                </c:pt>
                <c:pt idx="5">
                  <c:v>0.2</c:v>
                </c:pt>
              </c:numCache>
            </c:numRef>
          </c:val>
          <c:extLst xmlns:c16r2="http://schemas.microsoft.com/office/drawing/2015/06/chart">
            <c:ext xmlns:c16="http://schemas.microsoft.com/office/drawing/2014/chart" uri="{C3380CC4-5D6E-409C-BE32-E72D297353CC}">
              <c16:uniqueId val="{00000002-0A7F-7844-8E46-7D0C25CC99B8}"/>
            </c:ext>
          </c:extLst>
        </c:ser>
        <c:dLbls>
          <c:dLblPos val="inEnd"/>
          <c:showLegendKey val="0"/>
          <c:showVal val="1"/>
          <c:showCatName val="0"/>
          <c:showSerName val="0"/>
          <c:showPercent val="0"/>
          <c:showBubbleSize val="0"/>
        </c:dLbls>
        <c:gapWidth val="0"/>
        <c:axId val="2119074528"/>
        <c:axId val="2119077440"/>
      </c:barChart>
      <c:catAx>
        <c:axId val="2119074528"/>
        <c:scaling>
          <c:orientation val="minMax"/>
        </c:scaling>
        <c:delete val="1"/>
        <c:axPos val="b"/>
        <c:numFmt formatCode="General" sourceLinked="1"/>
        <c:majorTickMark val="none"/>
        <c:minorTickMark val="none"/>
        <c:tickLblPos val="nextTo"/>
        <c:crossAx val="2119077440"/>
        <c:crosses val="autoZero"/>
        <c:auto val="1"/>
        <c:lblAlgn val="ctr"/>
        <c:lblOffset val="100"/>
        <c:noMultiLvlLbl val="0"/>
      </c:catAx>
      <c:valAx>
        <c:axId val="21190774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9074528"/>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59BF-3D4B-9BBB-F1346E741606}"/>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59BF-3D4B-9BBB-F1346E741606}"/>
            </c:ext>
          </c:extLst>
        </c:ser>
        <c:dLbls>
          <c:dLblPos val="inEnd"/>
          <c:showLegendKey val="0"/>
          <c:showVal val="1"/>
          <c:showCatName val="0"/>
          <c:showSerName val="0"/>
          <c:showPercent val="0"/>
          <c:showBubbleSize val="0"/>
        </c:dLbls>
        <c:gapWidth val="0"/>
        <c:axId val="2129712880"/>
        <c:axId val="2129715792"/>
      </c:barChart>
      <c:catAx>
        <c:axId val="2129712880"/>
        <c:scaling>
          <c:orientation val="minMax"/>
        </c:scaling>
        <c:delete val="1"/>
        <c:axPos val="b"/>
        <c:numFmt formatCode="General" sourceLinked="1"/>
        <c:majorTickMark val="none"/>
        <c:minorTickMark val="none"/>
        <c:tickLblPos val="nextTo"/>
        <c:crossAx val="2129715792"/>
        <c:crosses val="autoZero"/>
        <c:auto val="1"/>
        <c:lblAlgn val="ctr"/>
        <c:lblOffset val="100"/>
        <c:noMultiLvlLbl val="0"/>
      </c:catAx>
      <c:valAx>
        <c:axId val="21297157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71288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C399-C94E-8144-C6287A140C5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0.1</c:v>
                </c:pt>
                <c:pt idx="2">
                  <c:v>0.1</c:v>
                </c:pt>
                <c:pt idx="3">
                  <c:v>0.8</c:v>
                </c:pt>
                <c:pt idx="4">
                  <c:v>0.1</c:v>
                </c:pt>
                <c:pt idx="5">
                  <c:v>0.1</c:v>
                </c:pt>
              </c:numCache>
            </c:numRef>
          </c:val>
          <c:extLst xmlns:c16r2="http://schemas.microsoft.com/office/drawing/2015/06/chart">
            <c:ext xmlns:c16="http://schemas.microsoft.com/office/drawing/2014/chart" uri="{C3380CC4-5D6E-409C-BE32-E72D297353CC}">
              <c16:uniqueId val="{00000002-C399-C94E-8144-C6287A140C52}"/>
            </c:ext>
          </c:extLst>
        </c:ser>
        <c:dLbls>
          <c:dLblPos val="inEnd"/>
          <c:showLegendKey val="0"/>
          <c:showVal val="1"/>
          <c:showCatName val="0"/>
          <c:showSerName val="0"/>
          <c:showPercent val="0"/>
          <c:showBubbleSize val="0"/>
        </c:dLbls>
        <c:gapWidth val="0"/>
        <c:axId val="2129736720"/>
        <c:axId val="2129739632"/>
      </c:barChart>
      <c:catAx>
        <c:axId val="2129736720"/>
        <c:scaling>
          <c:orientation val="minMax"/>
        </c:scaling>
        <c:delete val="1"/>
        <c:axPos val="b"/>
        <c:numFmt formatCode="General" sourceLinked="1"/>
        <c:majorTickMark val="none"/>
        <c:minorTickMark val="none"/>
        <c:tickLblPos val="nextTo"/>
        <c:crossAx val="2129739632"/>
        <c:crosses val="autoZero"/>
        <c:auto val="1"/>
        <c:lblAlgn val="ctr"/>
        <c:lblOffset val="100"/>
        <c:noMultiLvlLbl val="0"/>
      </c:catAx>
      <c:valAx>
        <c:axId val="21297396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73672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c:v>
                </c:pt>
                <c:pt idx="2">
                  <c:v>0.1</c:v>
                </c:pt>
                <c:pt idx="3">
                  <c:v>0.1</c:v>
                </c:pt>
                <c:pt idx="4">
                  <c:v>0.1</c:v>
                </c:pt>
                <c:pt idx="5">
                  <c:v>0.8</c:v>
                </c:pt>
              </c:numCache>
            </c:numRef>
          </c:val>
          <c:extLst xmlns:c16r2="http://schemas.microsoft.com/office/drawing/2015/06/chart">
            <c:ext xmlns:c16="http://schemas.microsoft.com/office/drawing/2014/chart" uri="{C3380CC4-5D6E-409C-BE32-E72D297353CC}">
              <c16:uniqueId val="{00000000-408A-9846-9C7B-D29F30485396}"/>
            </c:ext>
          </c:extLst>
        </c:ser>
        <c:dLbls>
          <c:dLblPos val="inEnd"/>
          <c:showLegendKey val="0"/>
          <c:showVal val="1"/>
          <c:showCatName val="0"/>
          <c:showSerName val="0"/>
          <c:showPercent val="0"/>
          <c:showBubbleSize val="0"/>
        </c:dLbls>
        <c:gapWidth val="0"/>
        <c:overlap val="-17"/>
        <c:axId val="2129786240"/>
        <c:axId val="2129789152"/>
      </c:barChart>
      <c:catAx>
        <c:axId val="2129786240"/>
        <c:scaling>
          <c:orientation val="minMax"/>
        </c:scaling>
        <c:delete val="1"/>
        <c:axPos val="b"/>
        <c:numFmt formatCode="General" sourceLinked="1"/>
        <c:majorTickMark val="none"/>
        <c:minorTickMark val="none"/>
        <c:tickLblPos val="nextTo"/>
        <c:crossAx val="2129789152"/>
        <c:crosses val="autoZero"/>
        <c:auto val="1"/>
        <c:lblAlgn val="ctr"/>
        <c:lblOffset val="100"/>
        <c:noMultiLvlLbl val="0"/>
      </c:catAx>
      <c:valAx>
        <c:axId val="21297891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786240"/>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8F22-C044-8BEE-748826510600}"/>
            </c:ext>
          </c:extLst>
        </c:ser>
        <c:dLbls>
          <c:dLblPos val="inEnd"/>
          <c:showLegendKey val="0"/>
          <c:showVal val="1"/>
          <c:showCatName val="0"/>
          <c:showSerName val="0"/>
          <c:showPercent val="0"/>
          <c:showBubbleSize val="0"/>
        </c:dLbls>
        <c:gapWidth val="0"/>
        <c:overlap val="-17"/>
        <c:axId val="2127034608"/>
        <c:axId val="2127037520"/>
      </c:barChart>
      <c:catAx>
        <c:axId val="2127034608"/>
        <c:scaling>
          <c:orientation val="minMax"/>
        </c:scaling>
        <c:delete val="1"/>
        <c:axPos val="b"/>
        <c:numFmt formatCode="General" sourceLinked="1"/>
        <c:majorTickMark val="none"/>
        <c:minorTickMark val="none"/>
        <c:tickLblPos val="nextTo"/>
        <c:crossAx val="2127037520"/>
        <c:crosses val="autoZero"/>
        <c:auto val="1"/>
        <c:lblAlgn val="ctr"/>
        <c:lblOffset val="100"/>
        <c:noMultiLvlLbl val="0"/>
      </c:catAx>
      <c:valAx>
        <c:axId val="21270375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034608"/>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14F0-D647-BB88-058D8C643C28}"/>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0.8</c:v>
                </c:pt>
                <c:pt idx="2">
                  <c:v>0.1</c:v>
                </c:pt>
                <c:pt idx="3">
                  <c:v>0.1</c:v>
                </c:pt>
                <c:pt idx="4">
                  <c:v>0.1</c:v>
                </c:pt>
                <c:pt idx="5">
                  <c:v>0.1</c:v>
                </c:pt>
              </c:numCache>
            </c:numRef>
          </c:val>
          <c:extLst xmlns:c16r2="http://schemas.microsoft.com/office/drawing/2015/06/chart">
            <c:ext xmlns:c16="http://schemas.microsoft.com/office/drawing/2014/chart" uri="{C3380CC4-5D6E-409C-BE32-E72D297353CC}">
              <c16:uniqueId val="{00000002-14F0-D647-BB88-058D8C643C28}"/>
            </c:ext>
          </c:extLst>
        </c:ser>
        <c:dLbls>
          <c:dLblPos val="inEnd"/>
          <c:showLegendKey val="0"/>
          <c:showVal val="1"/>
          <c:showCatName val="0"/>
          <c:showSerName val="0"/>
          <c:showPercent val="0"/>
          <c:showBubbleSize val="0"/>
        </c:dLbls>
        <c:gapWidth val="0"/>
        <c:axId val="2129797280"/>
        <c:axId val="2129800192"/>
      </c:barChart>
      <c:catAx>
        <c:axId val="2129797280"/>
        <c:scaling>
          <c:orientation val="minMax"/>
        </c:scaling>
        <c:delete val="1"/>
        <c:axPos val="b"/>
        <c:numFmt formatCode="General" sourceLinked="1"/>
        <c:majorTickMark val="none"/>
        <c:minorTickMark val="none"/>
        <c:tickLblPos val="nextTo"/>
        <c:crossAx val="2129800192"/>
        <c:crosses val="autoZero"/>
        <c:auto val="1"/>
        <c:lblAlgn val="ctr"/>
        <c:lblOffset val="100"/>
        <c:noMultiLvlLbl val="0"/>
      </c:catAx>
      <c:valAx>
        <c:axId val="21298001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79728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79C2-9349-AB98-7F0DEBDF3C80}"/>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79C2-9349-AB98-7F0DEBDF3C80}"/>
            </c:ext>
          </c:extLst>
        </c:ser>
        <c:dLbls>
          <c:dLblPos val="inEnd"/>
          <c:showLegendKey val="0"/>
          <c:showVal val="1"/>
          <c:showCatName val="0"/>
          <c:showSerName val="0"/>
          <c:showPercent val="0"/>
          <c:showBubbleSize val="0"/>
        </c:dLbls>
        <c:gapWidth val="0"/>
        <c:axId val="2127054848"/>
        <c:axId val="2127057760"/>
      </c:barChart>
      <c:catAx>
        <c:axId val="2127054848"/>
        <c:scaling>
          <c:orientation val="minMax"/>
        </c:scaling>
        <c:delete val="1"/>
        <c:axPos val="b"/>
        <c:numFmt formatCode="General" sourceLinked="1"/>
        <c:majorTickMark val="none"/>
        <c:minorTickMark val="none"/>
        <c:tickLblPos val="nextTo"/>
        <c:crossAx val="2127057760"/>
        <c:crosses val="autoZero"/>
        <c:auto val="1"/>
        <c:lblAlgn val="ctr"/>
        <c:lblOffset val="100"/>
        <c:noMultiLvlLbl val="0"/>
      </c:catAx>
      <c:valAx>
        <c:axId val="21270577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054848"/>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c:v>
                </c:pt>
                <c:pt idx="2">
                  <c:v>0.1</c:v>
                </c:pt>
                <c:pt idx="3">
                  <c:v>0.1</c:v>
                </c:pt>
                <c:pt idx="4">
                  <c:v>0.8</c:v>
                </c:pt>
                <c:pt idx="5">
                  <c:v>0.1</c:v>
                </c:pt>
              </c:numCache>
            </c:numRef>
          </c:val>
          <c:extLst xmlns:c16r2="http://schemas.microsoft.com/office/drawing/2015/06/chart">
            <c:ext xmlns:c16="http://schemas.microsoft.com/office/drawing/2014/chart" uri="{C3380CC4-5D6E-409C-BE32-E72D297353CC}">
              <c16:uniqueId val="{00000000-F527-2240-96CE-F13A4CE7BE54}"/>
            </c:ext>
          </c:extLst>
        </c:ser>
        <c:dLbls>
          <c:dLblPos val="inEnd"/>
          <c:showLegendKey val="0"/>
          <c:showVal val="1"/>
          <c:showCatName val="0"/>
          <c:showSerName val="0"/>
          <c:showPercent val="0"/>
          <c:showBubbleSize val="0"/>
        </c:dLbls>
        <c:gapWidth val="0"/>
        <c:overlap val="-17"/>
        <c:axId val="2127808560"/>
        <c:axId val="2127811472"/>
      </c:barChart>
      <c:catAx>
        <c:axId val="2127808560"/>
        <c:scaling>
          <c:orientation val="minMax"/>
        </c:scaling>
        <c:delete val="1"/>
        <c:axPos val="b"/>
        <c:numFmt formatCode="General" sourceLinked="1"/>
        <c:majorTickMark val="none"/>
        <c:minorTickMark val="none"/>
        <c:tickLblPos val="nextTo"/>
        <c:crossAx val="2127811472"/>
        <c:crosses val="autoZero"/>
        <c:auto val="1"/>
        <c:lblAlgn val="ctr"/>
        <c:lblOffset val="100"/>
        <c:noMultiLvlLbl val="0"/>
      </c:catAx>
      <c:valAx>
        <c:axId val="21278114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80856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FD18-8744-BC02-B649327C3065}"/>
            </c:ext>
          </c:extLst>
        </c:ser>
        <c:dLbls>
          <c:dLblPos val="inEnd"/>
          <c:showLegendKey val="0"/>
          <c:showVal val="1"/>
          <c:showCatName val="0"/>
          <c:showSerName val="0"/>
          <c:showPercent val="0"/>
          <c:showBubbleSize val="0"/>
        </c:dLbls>
        <c:gapWidth val="0"/>
        <c:overlap val="-17"/>
        <c:axId val="2129811616"/>
        <c:axId val="2129823184"/>
      </c:barChart>
      <c:catAx>
        <c:axId val="2129811616"/>
        <c:scaling>
          <c:orientation val="minMax"/>
        </c:scaling>
        <c:delete val="1"/>
        <c:axPos val="b"/>
        <c:numFmt formatCode="General" sourceLinked="1"/>
        <c:majorTickMark val="none"/>
        <c:minorTickMark val="none"/>
        <c:tickLblPos val="nextTo"/>
        <c:crossAx val="2129823184"/>
        <c:crosses val="autoZero"/>
        <c:auto val="1"/>
        <c:lblAlgn val="ctr"/>
        <c:lblOffset val="100"/>
        <c:noMultiLvlLbl val="0"/>
      </c:catAx>
      <c:valAx>
        <c:axId val="21298231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811616"/>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BF61-7647-82C7-48E02030710F}"/>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BF61-7647-82C7-48E02030710F}"/>
            </c:ext>
          </c:extLst>
        </c:ser>
        <c:dLbls>
          <c:dLblPos val="inEnd"/>
          <c:showLegendKey val="0"/>
          <c:showVal val="1"/>
          <c:showCatName val="0"/>
          <c:showSerName val="0"/>
          <c:showPercent val="0"/>
          <c:showBubbleSize val="0"/>
        </c:dLbls>
        <c:gapWidth val="0"/>
        <c:axId val="2127834944"/>
        <c:axId val="2127837856"/>
      </c:barChart>
      <c:catAx>
        <c:axId val="2127834944"/>
        <c:scaling>
          <c:orientation val="minMax"/>
        </c:scaling>
        <c:delete val="1"/>
        <c:axPos val="b"/>
        <c:numFmt formatCode="General" sourceLinked="1"/>
        <c:majorTickMark val="none"/>
        <c:minorTickMark val="none"/>
        <c:tickLblPos val="nextTo"/>
        <c:crossAx val="2127837856"/>
        <c:crosses val="autoZero"/>
        <c:auto val="1"/>
        <c:lblAlgn val="ctr"/>
        <c:lblOffset val="100"/>
        <c:noMultiLvlLbl val="0"/>
      </c:catAx>
      <c:valAx>
        <c:axId val="21278378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83494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DDAF-F149-8FF3-17C77EDF395F}"/>
            </c:ext>
          </c:extLst>
        </c:ser>
        <c:dLbls>
          <c:dLblPos val="inEnd"/>
          <c:showLegendKey val="0"/>
          <c:showVal val="1"/>
          <c:showCatName val="0"/>
          <c:showSerName val="0"/>
          <c:showPercent val="0"/>
          <c:showBubbleSize val="0"/>
        </c:dLbls>
        <c:gapWidth val="0"/>
        <c:overlap val="-17"/>
        <c:axId val="2127855760"/>
        <c:axId val="2127858672"/>
      </c:barChart>
      <c:catAx>
        <c:axId val="2127855760"/>
        <c:scaling>
          <c:orientation val="minMax"/>
        </c:scaling>
        <c:delete val="1"/>
        <c:axPos val="b"/>
        <c:numFmt formatCode="General" sourceLinked="1"/>
        <c:majorTickMark val="none"/>
        <c:minorTickMark val="none"/>
        <c:tickLblPos val="nextTo"/>
        <c:crossAx val="2127858672"/>
        <c:crosses val="autoZero"/>
        <c:auto val="1"/>
        <c:lblAlgn val="ctr"/>
        <c:lblOffset val="100"/>
        <c:noMultiLvlLbl val="0"/>
      </c:catAx>
      <c:valAx>
        <c:axId val="21278586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85576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0.15</c:v>
                </c:pt>
                <c:pt idx="2">
                  <c:v>0.3</c:v>
                </c:pt>
                <c:pt idx="3">
                  <c:v>0.2</c:v>
                </c:pt>
                <c:pt idx="4">
                  <c:v>0.4</c:v>
                </c:pt>
                <c:pt idx="5">
                  <c:v>0.15</c:v>
                </c:pt>
              </c:numCache>
            </c:numRef>
          </c:val>
          <c:extLst xmlns:c16r2="http://schemas.microsoft.com/office/drawing/2015/06/chart">
            <c:ext xmlns:c16="http://schemas.microsoft.com/office/drawing/2014/chart" uri="{C3380CC4-5D6E-409C-BE32-E72D297353CC}">
              <c16:uniqueId val="{00000000-BF01-034B-8E6E-33E17E1D935F}"/>
            </c:ext>
          </c:extLst>
        </c:ser>
        <c:dLbls>
          <c:dLblPos val="inEnd"/>
          <c:showLegendKey val="0"/>
          <c:showVal val="1"/>
          <c:showCatName val="0"/>
          <c:showSerName val="0"/>
          <c:showPercent val="0"/>
          <c:showBubbleSize val="0"/>
        </c:dLbls>
        <c:gapWidth val="0"/>
        <c:overlap val="-17"/>
        <c:axId val="2126334432"/>
        <c:axId val="2126364496"/>
      </c:barChart>
      <c:catAx>
        <c:axId val="2126334432"/>
        <c:scaling>
          <c:orientation val="minMax"/>
        </c:scaling>
        <c:delete val="1"/>
        <c:axPos val="b"/>
        <c:numFmt formatCode="General" sourceLinked="1"/>
        <c:majorTickMark val="none"/>
        <c:minorTickMark val="none"/>
        <c:tickLblPos val="nextTo"/>
        <c:crossAx val="2126364496"/>
        <c:crosses val="autoZero"/>
        <c:auto val="1"/>
        <c:lblAlgn val="ctr"/>
        <c:lblOffset val="100"/>
        <c:noMultiLvlLbl val="0"/>
      </c:catAx>
      <c:valAx>
        <c:axId val="21263644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33443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59BF-3D4B-9BBB-F1346E741606}"/>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59BF-3D4B-9BBB-F1346E741606}"/>
            </c:ext>
          </c:extLst>
        </c:ser>
        <c:dLbls>
          <c:dLblPos val="inEnd"/>
          <c:showLegendKey val="0"/>
          <c:showVal val="1"/>
          <c:showCatName val="0"/>
          <c:showSerName val="0"/>
          <c:showPercent val="0"/>
          <c:showBubbleSize val="0"/>
        </c:dLbls>
        <c:gapWidth val="0"/>
        <c:axId val="2129853168"/>
        <c:axId val="2129856080"/>
      </c:barChart>
      <c:catAx>
        <c:axId val="2129853168"/>
        <c:scaling>
          <c:orientation val="minMax"/>
        </c:scaling>
        <c:delete val="1"/>
        <c:axPos val="b"/>
        <c:numFmt formatCode="General" sourceLinked="1"/>
        <c:majorTickMark val="none"/>
        <c:minorTickMark val="none"/>
        <c:tickLblPos val="nextTo"/>
        <c:crossAx val="2129856080"/>
        <c:crosses val="autoZero"/>
        <c:auto val="1"/>
        <c:lblAlgn val="ctr"/>
        <c:lblOffset val="100"/>
        <c:noMultiLvlLbl val="0"/>
      </c:catAx>
      <c:valAx>
        <c:axId val="21298560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853168"/>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C399-C94E-8144-C6287A140C5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0.1</c:v>
                </c:pt>
                <c:pt idx="2">
                  <c:v>0.1</c:v>
                </c:pt>
                <c:pt idx="3">
                  <c:v>0.8</c:v>
                </c:pt>
                <c:pt idx="4">
                  <c:v>0.1</c:v>
                </c:pt>
                <c:pt idx="5">
                  <c:v>0.1</c:v>
                </c:pt>
              </c:numCache>
            </c:numRef>
          </c:val>
          <c:extLst xmlns:c16r2="http://schemas.microsoft.com/office/drawing/2015/06/chart">
            <c:ext xmlns:c16="http://schemas.microsoft.com/office/drawing/2014/chart" uri="{C3380CC4-5D6E-409C-BE32-E72D297353CC}">
              <c16:uniqueId val="{00000002-C399-C94E-8144-C6287A140C52}"/>
            </c:ext>
          </c:extLst>
        </c:ser>
        <c:dLbls>
          <c:dLblPos val="inEnd"/>
          <c:showLegendKey val="0"/>
          <c:showVal val="1"/>
          <c:showCatName val="0"/>
          <c:showSerName val="0"/>
          <c:showPercent val="0"/>
          <c:showBubbleSize val="0"/>
        </c:dLbls>
        <c:gapWidth val="0"/>
        <c:axId val="2127892832"/>
        <c:axId val="2127895744"/>
      </c:barChart>
      <c:catAx>
        <c:axId val="2127892832"/>
        <c:scaling>
          <c:orientation val="minMax"/>
        </c:scaling>
        <c:delete val="1"/>
        <c:axPos val="b"/>
        <c:numFmt formatCode="General" sourceLinked="1"/>
        <c:majorTickMark val="none"/>
        <c:minorTickMark val="none"/>
        <c:tickLblPos val="nextTo"/>
        <c:crossAx val="2127895744"/>
        <c:crosses val="autoZero"/>
        <c:auto val="1"/>
        <c:lblAlgn val="ctr"/>
        <c:lblOffset val="100"/>
        <c:noMultiLvlLbl val="0"/>
      </c:catAx>
      <c:valAx>
        <c:axId val="21278957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89283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c:v>
                </c:pt>
                <c:pt idx="2">
                  <c:v>0.1</c:v>
                </c:pt>
                <c:pt idx="3">
                  <c:v>0.1</c:v>
                </c:pt>
                <c:pt idx="4">
                  <c:v>0.1</c:v>
                </c:pt>
                <c:pt idx="5">
                  <c:v>0.8</c:v>
                </c:pt>
              </c:numCache>
            </c:numRef>
          </c:val>
          <c:extLst xmlns:c16r2="http://schemas.microsoft.com/office/drawing/2015/06/chart">
            <c:ext xmlns:c16="http://schemas.microsoft.com/office/drawing/2014/chart" uri="{C3380CC4-5D6E-409C-BE32-E72D297353CC}">
              <c16:uniqueId val="{00000000-408A-9846-9C7B-D29F30485396}"/>
            </c:ext>
          </c:extLst>
        </c:ser>
        <c:dLbls>
          <c:dLblPos val="inEnd"/>
          <c:showLegendKey val="0"/>
          <c:showVal val="1"/>
          <c:showCatName val="0"/>
          <c:showSerName val="0"/>
          <c:showPercent val="0"/>
          <c:showBubbleSize val="0"/>
        </c:dLbls>
        <c:gapWidth val="0"/>
        <c:overlap val="-17"/>
        <c:axId val="2129868192"/>
        <c:axId val="2129871104"/>
      </c:barChart>
      <c:catAx>
        <c:axId val="2129868192"/>
        <c:scaling>
          <c:orientation val="minMax"/>
        </c:scaling>
        <c:delete val="1"/>
        <c:axPos val="b"/>
        <c:numFmt formatCode="General" sourceLinked="1"/>
        <c:majorTickMark val="none"/>
        <c:minorTickMark val="none"/>
        <c:tickLblPos val="nextTo"/>
        <c:crossAx val="2129871104"/>
        <c:crosses val="autoZero"/>
        <c:auto val="1"/>
        <c:lblAlgn val="ctr"/>
        <c:lblOffset val="100"/>
        <c:noMultiLvlLbl val="0"/>
      </c:catAx>
      <c:valAx>
        <c:axId val="21298711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868192"/>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0-8F22-C044-8BEE-748826510600}"/>
            </c:ext>
          </c:extLst>
        </c:ser>
        <c:dLbls>
          <c:dLblPos val="inEnd"/>
          <c:showLegendKey val="0"/>
          <c:showVal val="1"/>
          <c:showCatName val="0"/>
          <c:showSerName val="0"/>
          <c:showPercent val="0"/>
          <c:showBubbleSize val="0"/>
        </c:dLbls>
        <c:gapWidth val="0"/>
        <c:overlap val="-17"/>
        <c:axId val="2127267904"/>
        <c:axId val="2127270816"/>
      </c:barChart>
      <c:catAx>
        <c:axId val="2127267904"/>
        <c:scaling>
          <c:orientation val="minMax"/>
        </c:scaling>
        <c:delete val="1"/>
        <c:axPos val="b"/>
        <c:numFmt formatCode="General" sourceLinked="1"/>
        <c:majorTickMark val="none"/>
        <c:minorTickMark val="none"/>
        <c:tickLblPos val="nextTo"/>
        <c:crossAx val="2127270816"/>
        <c:crosses val="autoZero"/>
        <c:auto val="1"/>
        <c:lblAlgn val="ctr"/>
        <c:lblOffset val="100"/>
        <c:noMultiLvlLbl val="0"/>
      </c:catAx>
      <c:valAx>
        <c:axId val="21272708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26790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14F0-D647-BB88-058D8C643C28}"/>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0.8</c:v>
                </c:pt>
                <c:pt idx="2">
                  <c:v>0.1</c:v>
                </c:pt>
                <c:pt idx="3">
                  <c:v>0.1</c:v>
                </c:pt>
                <c:pt idx="4">
                  <c:v>0.1</c:v>
                </c:pt>
                <c:pt idx="5">
                  <c:v>0.1</c:v>
                </c:pt>
              </c:numCache>
            </c:numRef>
          </c:val>
          <c:extLst xmlns:c16r2="http://schemas.microsoft.com/office/drawing/2015/06/chart">
            <c:ext xmlns:c16="http://schemas.microsoft.com/office/drawing/2014/chart" uri="{C3380CC4-5D6E-409C-BE32-E72D297353CC}">
              <c16:uniqueId val="{00000002-14F0-D647-BB88-058D8C643C28}"/>
            </c:ext>
          </c:extLst>
        </c:ser>
        <c:dLbls>
          <c:dLblPos val="inEnd"/>
          <c:showLegendKey val="0"/>
          <c:showVal val="1"/>
          <c:showCatName val="0"/>
          <c:showSerName val="0"/>
          <c:showPercent val="0"/>
          <c:showBubbleSize val="0"/>
        </c:dLbls>
        <c:gapWidth val="0"/>
        <c:axId val="2127278752"/>
        <c:axId val="2127281664"/>
      </c:barChart>
      <c:catAx>
        <c:axId val="2127278752"/>
        <c:scaling>
          <c:orientation val="minMax"/>
        </c:scaling>
        <c:delete val="1"/>
        <c:axPos val="b"/>
        <c:numFmt formatCode="General" sourceLinked="1"/>
        <c:majorTickMark val="none"/>
        <c:minorTickMark val="none"/>
        <c:tickLblPos val="nextTo"/>
        <c:crossAx val="2127281664"/>
        <c:crosses val="autoZero"/>
        <c:auto val="1"/>
        <c:lblAlgn val="ctr"/>
        <c:lblOffset val="100"/>
        <c:noMultiLvlLbl val="0"/>
      </c:catAx>
      <c:valAx>
        <c:axId val="21272816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727875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79C2-9349-AB98-7F0DEBDF3C80}"/>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0.3</c:v>
                </c:pt>
                <c:pt idx="1">
                  <c:v>0.3</c:v>
                </c:pt>
                <c:pt idx="2">
                  <c:v>0.3</c:v>
                </c:pt>
                <c:pt idx="3">
                  <c:v>0.3</c:v>
                </c:pt>
                <c:pt idx="4">
                  <c:v>0.3</c:v>
                </c:pt>
                <c:pt idx="5">
                  <c:v>0.3</c:v>
                </c:pt>
              </c:numCache>
            </c:numRef>
          </c:val>
          <c:extLst xmlns:c16r2="http://schemas.microsoft.com/office/drawing/2015/06/chart">
            <c:ext xmlns:c16="http://schemas.microsoft.com/office/drawing/2014/chart" uri="{C3380CC4-5D6E-409C-BE32-E72D297353CC}">
              <c16:uniqueId val="{00000002-79C2-9349-AB98-7F0DEBDF3C80}"/>
            </c:ext>
          </c:extLst>
        </c:ser>
        <c:dLbls>
          <c:dLblPos val="inEnd"/>
          <c:showLegendKey val="0"/>
          <c:showVal val="1"/>
          <c:showCatName val="0"/>
          <c:showSerName val="0"/>
          <c:showPercent val="0"/>
          <c:showBubbleSize val="0"/>
        </c:dLbls>
        <c:gapWidth val="0"/>
        <c:axId val="2128806032"/>
        <c:axId val="2128808944"/>
      </c:barChart>
      <c:catAx>
        <c:axId val="2128806032"/>
        <c:scaling>
          <c:orientation val="minMax"/>
        </c:scaling>
        <c:delete val="1"/>
        <c:axPos val="b"/>
        <c:numFmt formatCode="General" sourceLinked="1"/>
        <c:majorTickMark val="none"/>
        <c:minorTickMark val="none"/>
        <c:tickLblPos val="nextTo"/>
        <c:crossAx val="2128808944"/>
        <c:crosses val="autoZero"/>
        <c:auto val="1"/>
        <c:lblAlgn val="ctr"/>
        <c:lblOffset val="100"/>
        <c:noMultiLvlLbl val="0"/>
      </c:catAx>
      <c:valAx>
        <c:axId val="21288089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880603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c:v>
                </c:pt>
                <c:pt idx="2">
                  <c:v>0.1</c:v>
                </c:pt>
                <c:pt idx="3">
                  <c:v>0.1</c:v>
                </c:pt>
                <c:pt idx="4">
                  <c:v>0.8</c:v>
                </c:pt>
                <c:pt idx="5">
                  <c:v>0.1</c:v>
                </c:pt>
              </c:numCache>
            </c:numRef>
          </c:val>
          <c:extLst xmlns:c16r2="http://schemas.microsoft.com/office/drawing/2015/06/chart">
            <c:ext xmlns:c16="http://schemas.microsoft.com/office/drawing/2014/chart" uri="{C3380CC4-5D6E-409C-BE32-E72D297353CC}">
              <c16:uniqueId val="{00000000-F527-2240-96CE-F13A4CE7BE54}"/>
            </c:ext>
          </c:extLst>
        </c:ser>
        <c:dLbls>
          <c:dLblPos val="inEnd"/>
          <c:showLegendKey val="0"/>
          <c:showVal val="1"/>
          <c:showCatName val="0"/>
          <c:showSerName val="0"/>
          <c:showPercent val="0"/>
          <c:showBubbleSize val="0"/>
        </c:dLbls>
        <c:gapWidth val="0"/>
        <c:overlap val="-17"/>
        <c:axId val="2129895184"/>
        <c:axId val="2129898096"/>
      </c:barChart>
      <c:catAx>
        <c:axId val="2129895184"/>
        <c:scaling>
          <c:orientation val="minMax"/>
        </c:scaling>
        <c:delete val="1"/>
        <c:axPos val="b"/>
        <c:numFmt formatCode="General" sourceLinked="1"/>
        <c:majorTickMark val="none"/>
        <c:minorTickMark val="none"/>
        <c:tickLblPos val="nextTo"/>
        <c:crossAx val="2129898096"/>
        <c:crosses val="autoZero"/>
        <c:auto val="1"/>
        <c:lblAlgn val="ctr"/>
        <c:lblOffset val="100"/>
        <c:noMultiLvlLbl val="0"/>
      </c:catAx>
      <c:valAx>
        <c:axId val="21298980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895184"/>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C399-C94E-8144-C6287A140C5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0.1</c:v>
                </c:pt>
                <c:pt idx="2">
                  <c:v>0.1</c:v>
                </c:pt>
                <c:pt idx="3">
                  <c:v>0.8</c:v>
                </c:pt>
                <c:pt idx="4">
                  <c:v>0.1</c:v>
                </c:pt>
                <c:pt idx="5">
                  <c:v>0.1</c:v>
                </c:pt>
              </c:numCache>
            </c:numRef>
          </c:val>
          <c:extLst xmlns:c16r2="http://schemas.microsoft.com/office/drawing/2015/06/chart">
            <c:ext xmlns:c16="http://schemas.microsoft.com/office/drawing/2014/chart" uri="{C3380CC4-5D6E-409C-BE32-E72D297353CC}">
              <c16:uniqueId val="{00000002-C399-C94E-8144-C6287A140C52}"/>
            </c:ext>
          </c:extLst>
        </c:ser>
        <c:dLbls>
          <c:dLblPos val="inEnd"/>
          <c:showLegendKey val="0"/>
          <c:showVal val="1"/>
          <c:showCatName val="0"/>
          <c:showSerName val="0"/>
          <c:showPercent val="0"/>
          <c:showBubbleSize val="0"/>
        </c:dLbls>
        <c:gapWidth val="0"/>
        <c:axId val="2128832080"/>
        <c:axId val="2128834992"/>
      </c:barChart>
      <c:catAx>
        <c:axId val="2128832080"/>
        <c:scaling>
          <c:orientation val="minMax"/>
        </c:scaling>
        <c:delete val="1"/>
        <c:axPos val="b"/>
        <c:numFmt formatCode="General" sourceLinked="1"/>
        <c:majorTickMark val="none"/>
        <c:minorTickMark val="none"/>
        <c:tickLblPos val="nextTo"/>
        <c:crossAx val="2128834992"/>
        <c:crosses val="autoZero"/>
        <c:auto val="1"/>
        <c:lblAlgn val="ctr"/>
        <c:lblOffset val="100"/>
        <c:noMultiLvlLbl val="0"/>
      </c:catAx>
      <c:valAx>
        <c:axId val="21288349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883208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31913344"/>
        <c:axId val="2131966800"/>
      </c:barChart>
      <c:catAx>
        <c:axId val="2131913344"/>
        <c:scaling>
          <c:orientation val="minMax"/>
        </c:scaling>
        <c:delete val="1"/>
        <c:axPos val="b"/>
        <c:numFmt formatCode="General" sourceLinked="1"/>
        <c:majorTickMark val="none"/>
        <c:minorTickMark val="none"/>
        <c:tickLblPos val="nextTo"/>
        <c:crossAx val="2131966800"/>
        <c:crosses val="autoZero"/>
        <c:auto val="1"/>
        <c:lblAlgn val="ctr"/>
        <c:lblOffset val="100"/>
        <c:noMultiLvlLbl val="0"/>
      </c:catAx>
      <c:valAx>
        <c:axId val="21319668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1913344"/>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38739776"/>
        <c:axId val="2138742784"/>
      </c:barChart>
      <c:catAx>
        <c:axId val="2138739776"/>
        <c:scaling>
          <c:orientation val="minMax"/>
        </c:scaling>
        <c:delete val="1"/>
        <c:axPos val="b"/>
        <c:numFmt formatCode="General" sourceLinked="1"/>
        <c:majorTickMark val="none"/>
        <c:minorTickMark val="none"/>
        <c:tickLblPos val="nextTo"/>
        <c:crossAx val="2138742784"/>
        <c:crosses val="autoZero"/>
        <c:auto val="1"/>
        <c:lblAlgn val="ctr"/>
        <c:lblOffset val="100"/>
        <c:noMultiLvlLbl val="0"/>
      </c:catAx>
      <c:valAx>
        <c:axId val="21387427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8739776"/>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F3F1-A148-AACC-F08B8ADBB4D0}"/>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0.4</c:v>
                </c:pt>
                <c:pt idx="3">
                  <c:v>0.1</c:v>
                </c:pt>
                <c:pt idx="4">
                  <c:v>0.1</c:v>
                </c:pt>
                <c:pt idx="5">
                  <c:v>0.2</c:v>
                </c:pt>
              </c:numCache>
            </c:numRef>
          </c:val>
          <c:extLst xmlns:c16r2="http://schemas.microsoft.com/office/drawing/2015/06/chart">
            <c:ext xmlns:c16="http://schemas.microsoft.com/office/drawing/2014/chart" uri="{C3380CC4-5D6E-409C-BE32-E72D297353CC}">
              <c16:uniqueId val="{00000002-F3F1-A148-AACC-F08B8ADBB4D0}"/>
            </c:ext>
          </c:extLst>
        </c:ser>
        <c:dLbls>
          <c:dLblPos val="inEnd"/>
          <c:showLegendKey val="0"/>
          <c:showVal val="1"/>
          <c:showCatName val="0"/>
          <c:showSerName val="0"/>
          <c:showPercent val="0"/>
          <c:showBubbleSize val="0"/>
        </c:dLbls>
        <c:gapWidth val="0"/>
        <c:axId val="2126411200"/>
        <c:axId val="2126413712"/>
      </c:barChart>
      <c:catAx>
        <c:axId val="2126411200"/>
        <c:scaling>
          <c:orientation val="minMax"/>
        </c:scaling>
        <c:delete val="1"/>
        <c:axPos val="b"/>
        <c:numFmt formatCode="General" sourceLinked="1"/>
        <c:majorTickMark val="none"/>
        <c:minorTickMark val="none"/>
        <c:tickLblPos val="nextTo"/>
        <c:crossAx val="2126413712"/>
        <c:crosses val="autoZero"/>
        <c:auto val="1"/>
        <c:lblAlgn val="ctr"/>
        <c:lblOffset val="100"/>
        <c:noMultiLvlLbl val="0"/>
      </c:catAx>
      <c:valAx>
        <c:axId val="21264137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41120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38808272"/>
        <c:axId val="2138811248"/>
      </c:barChart>
      <c:catAx>
        <c:axId val="2138808272"/>
        <c:scaling>
          <c:orientation val="minMax"/>
        </c:scaling>
        <c:delete val="1"/>
        <c:axPos val="b"/>
        <c:numFmt formatCode="General" sourceLinked="1"/>
        <c:majorTickMark val="none"/>
        <c:minorTickMark val="none"/>
        <c:tickLblPos val="nextTo"/>
        <c:crossAx val="2138811248"/>
        <c:crosses val="autoZero"/>
        <c:auto val="1"/>
        <c:lblAlgn val="ctr"/>
        <c:lblOffset val="100"/>
        <c:noMultiLvlLbl val="0"/>
      </c:catAx>
      <c:valAx>
        <c:axId val="21388112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8808272"/>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19540096"/>
        <c:axId val="2134848560"/>
      </c:barChart>
      <c:catAx>
        <c:axId val="2119540096"/>
        <c:scaling>
          <c:orientation val="minMax"/>
        </c:scaling>
        <c:delete val="1"/>
        <c:axPos val="b"/>
        <c:numFmt formatCode="General" sourceLinked="1"/>
        <c:majorTickMark val="none"/>
        <c:minorTickMark val="none"/>
        <c:tickLblPos val="nextTo"/>
        <c:crossAx val="2134848560"/>
        <c:crosses val="autoZero"/>
        <c:auto val="1"/>
        <c:lblAlgn val="ctr"/>
        <c:lblOffset val="100"/>
        <c:noMultiLvlLbl val="0"/>
      </c:catAx>
      <c:valAx>
        <c:axId val="21348485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9540096"/>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36634240"/>
        <c:axId val="2136628944"/>
      </c:barChart>
      <c:catAx>
        <c:axId val="2136634240"/>
        <c:scaling>
          <c:orientation val="minMax"/>
        </c:scaling>
        <c:delete val="1"/>
        <c:axPos val="b"/>
        <c:numFmt formatCode="General" sourceLinked="1"/>
        <c:majorTickMark val="none"/>
        <c:minorTickMark val="none"/>
        <c:tickLblPos val="nextTo"/>
        <c:crossAx val="2136628944"/>
        <c:crosses val="autoZero"/>
        <c:auto val="1"/>
        <c:lblAlgn val="ctr"/>
        <c:lblOffset val="100"/>
        <c:noMultiLvlLbl val="0"/>
      </c:catAx>
      <c:valAx>
        <c:axId val="21366289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663424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21885120"/>
        <c:axId val="2132688576"/>
      </c:barChart>
      <c:catAx>
        <c:axId val="2121885120"/>
        <c:scaling>
          <c:orientation val="minMax"/>
        </c:scaling>
        <c:delete val="1"/>
        <c:axPos val="b"/>
        <c:numFmt formatCode="General" sourceLinked="1"/>
        <c:majorTickMark val="none"/>
        <c:minorTickMark val="none"/>
        <c:tickLblPos val="nextTo"/>
        <c:crossAx val="2132688576"/>
        <c:crosses val="autoZero"/>
        <c:auto val="1"/>
        <c:lblAlgn val="ctr"/>
        <c:lblOffset val="100"/>
        <c:noMultiLvlLbl val="0"/>
      </c:catAx>
      <c:valAx>
        <c:axId val="21326885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188512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36737040"/>
        <c:axId val="2121315760"/>
      </c:barChart>
      <c:catAx>
        <c:axId val="2136737040"/>
        <c:scaling>
          <c:orientation val="minMax"/>
        </c:scaling>
        <c:delete val="1"/>
        <c:axPos val="b"/>
        <c:numFmt formatCode="General" sourceLinked="1"/>
        <c:majorTickMark val="none"/>
        <c:minorTickMark val="none"/>
        <c:tickLblPos val="nextTo"/>
        <c:crossAx val="2121315760"/>
        <c:crosses val="autoZero"/>
        <c:auto val="1"/>
        <c:lblAlgn val="ctr"/>
        <c:lblOffset val="100"/>
        <c:noMultiLvlLbl val="0"/>
      </c:catAx>
      <c:valAx>
        <c:axId val="21213157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673704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col"/>
        <c:grouping val="clustered"/>
        <c:varyColors val="0"/>
        <c:dLbls>
          <c:dLblPos val="inEnd"/>
          <c:showLegendKey val="0"/>
          <c:showVal val="1"/>
          <c:showCatName val="0"/>
          <c:showSerName val="0"/>
          <c:showPercent val="0"/>
          <c:showBubbleSize val="0"/>
        </c:dLbls>
        <c:gapWidth val="0"/>
        <c:axId val="2136837408"/>
        <c:axId val="2138492064"/>
      </c:barChart>
      <c:catAx>
        <c:axId val="2136837408"/>
        <c:scaling>
          <c:orientation val="minMax"/>
        </c:scaling>
        <c:delete val="1"/>
        <c:axPos val="b"/>
        <c:numFmt formatCode="General" sourceLinked="1"/>
        <c:majorTickMark val="none"/>
        <c:minorTickMark val="none"/>
        <c:tickLblPos val="nextTo"/>
        <c:crossAx val="2138492064"/>
        <c:crosses val="autoZero"/>
        <c:auto val="1"/>
        <c:lblAlgn val="ctr"/>
        <c:lblOffset val="100"/>
        <c:noMultiLvlLbl val="0"/>
      </c:catAx>
      <c:valAx>
        <c:axId val="21384920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6837408"/>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13573290850232"/>
          <c:y val="0.0"/>
          <c:w val="0.988642762738734"/>
          <c:h val="1.0"/>
        </c:manualLayout>
      </c:layout>
      <c:barChart>
        <c:barDir val="bar"/>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C399-C94E-8144-C6287A140C5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0.1</c:v>
                </c:pt>
                <c:pt idx="2">
                  <c:v>0.1</c:v>
                </c:pt>
                <c:pt idx="3">
                  <c:v>0.8</c:v>
                </c:pt>
                <c:pt idx="4">
                  <c:v>0.1</c:v>
                </c:pt>
                <c:pt idx="5">
                  <c:v>0.1</c:v>
                </c:pt>
              </c:numCache>
            </c:numRef>
          </c:val>
          <c:extLst xmlns:c16r2="http://schemas.microsoft.com/office/drawing/2015/06/chart">
            <c:ext xmlns:c16="http://schemas.microsoft.com/office/drawing/2014/chart" uri="{C3380CC4-5D6E-409C-BE32-E72D297353CC}">
              <c16:uniqueId val="{00000002-C399-C94E-8144-C6287A140C52}"/>
            </c:ext>
          </c:extLst>
        </c:ser>
        <c:dLbls>
          <c:dLblPos val="inEnd"/>
          <c:showLegendKey val="0"/>
          <c:showVal val="1"/>
          <c:showCatName val="0"/>
          <c:showSerName val="0"/>
          <c:showPercent val="0"/>
          <c:showBubbleSize val="0"/>
        </c:dLbls>
        <c:gapWidth val="0"/>
        <c:axId val="2133339488"/>
        <c:axId val="2133341616"/>
      </c:barChart>
      <c:catAx>
        <c:axId val="2133339488"/>
        <c:scaling>
          <c:orientation val="minMax"/>
        </c:scaling>
        <c:delete val="1"/>
        <c:axPos val="l"/>
        <c:numFmt formatCode="General" sourceLinked="1"/>
        <c:majorTickMark val="none"/>
        <c:minorTickMark val="none"/>
        <c:tickLblPos val="nextTo"/>
        <c:crossAx val="2133341616"/>
        <c:crosses val="autoZero"/>
        <c:auto val="1"/>
        <c:lblAlgn val="ctr"/>
        <c:lblOffset val="100"/>
        <c:noMultiLvlLbl val="0"/>
      </c:catAx>
      <c:valAx>
        <c:axId val="213334161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3339488"/>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bar"/>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c:v>
                </c:pt>
                <c:pt idx="2">
                  <c:v>0.1</c:v>
                </c:pt>
                <c:pt idx="3">
                  <c:v>0.1</c:v>
                </c:pt>
                <c:pt idx="4">
                  <c:v>0.1</c:v>
                </c:pt>
                <c:pt idx="5">
                  <c:v>0.8</c:v>
                </c:pt>
              </c:numCache>
            </c:numRef>
          </c:val>
          <c:extLst xmlns:c16r2="http://schemas.microsoft.com/office/drawing/2015/06/chart">
            <c:ext xmlns:c16="http://schemas.microsoft.com/office/drawing/2014/chart" uri="{C3380CC4-5D6E-409C-BE32-E72D297353CC}">
              <c16:uniqueId val="{00000000-408A-9846-9C7B-D29F30485396}"/>
            </c:ext>
          </c:extLst>
        </c:ser>
        <c:dLbls>
          <c:dLblPos val="inEnd"/>
          <c:showLegendKey val="0"/>
          <c:showVal val="1"/>
          <c:showCatName val="0"/>
          <c:showSerName val="0"/>
          <c:showPercent val="0"/>
          <c:showBubbleSize val="0"/>
        </c:dLbls>
        <c:gapWidth val="0"/>
        <c:axId val="2133322352"/>
        <c:axId val="2133323760"/>
      </c:barChart>
      <c:catAx>
        <c:axId val="2133322352"/>
        <c:scaling>
          <c:orientation val="minMax"/>
        </c:scaling>
        <c:delete val="1"/>
        <c:axPos val="l"/>
        <c:numFmt formatCode="General" sourceLinked="1"/>
        <c:majorTickMark val="none"/>
        <c:minorTickMark val="none"/>
        <c:tickLblPos val="nextTo"/>
        <c:crossAx val="2133323760"/>
        <c:crosses val="autoZero"/>
        <c:auto val="1"/>
        <c:lblAlgn val="ctr"/>
        <c:lblOffset val="100"/>
        <c:noMultiLvlLbl val="0"/>
      </c:catAx>
      <c:valAx>
        <c:axId val="21333237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3322352"/>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71508088173969"/>
          <c:w val="1.0"/>
          <c:h val="0.992849191182603"/>
        </c:manualLayout>
      </c:layout>
      <c:barChart>
        <c:barDir val="col"/>
        <c:grouping val="clustered"/>
        <c:varyColors val="0"/>
        <c:ser>
          <c:idx val="0"/>
          <c:order val="0"/>
          <c:tx>
            <c:strRef>
              <c:f>Sheet1!$B$1</c:f>
              <c:strCache>
                <c:ptCount val="1"/>
                <c:pt idx="0">
                  <c:v>Series 1</c:v>
                </c:pt>
              </c:strCache>
            </c:strRef>
          </c:tx>
          <c:spPr>
            <a:solidFill>
              <a:schemeClr val="accent4">
                <a:lumMod val="75000"/>
              </a:schemeClr>
            </a:solidFill>
            <a:ln>
              <a:solidFill>
                <a:schemeClr val="bg1"/>
              </a:solidFill>
            </a:ln>
            <a:effectLst/>
          </c:spPr>
          <c:invertIfNegative val="0"/>
          <c:dPt>
            <c:idx val="2"/>
            <c:invertIfNegative val="0"/>
            <c:bubble3D val="0"/>
            <c:spPr>
              <a:solidFill>
                <a:schemeClr val="accent4">
                  <a:lumMod val="75000"/>
                </a:schemeClr>
              </a:solidFill>
              <a:ln w="12700">
                <a:solidFill>
                  <a:schemeClr val="bg1"/>
                </a:solidFill>
              </a:ln>
              <a:effectLst/>
            </c:spPr>
            <c:extLst xmlns:c16r2="http://schemas.microsoft.com/office/drawing/2015/06/chart">
              <c:ext xmlns:c16="http://schemas.microsoft.com/office/drawing/2014/chart" uri="{C3380CC4-5D6E-409C-BE32-E72D297353CC}">
                <c16:uniqueId val="{00000001-973D-544B-976C-AD0418315972}"/>
              </c:ext>
            </c:extLst>
          </c:dPt>
          <c:dLbls>
            <c:delete val="1"/>
          </c:dLbls>
          <c:cat>
            <c:strRef>
              <c:f>Sheet1!$A$2:$A$7</c:f>
              <c:strCache>
                <c:ptCount val="6"/>
                <c:pt idx="0">
                  <c:v>red</c:v>
                </c:pt>
                <c:pt idx="1">
                  <c:v>yellow</c:v>
                </c:pt>
                <c:pt idx="2">
                  <c:v>orange</c:v>
                </c:pt>
                <c:pt idx="3">
                  <c:v>blue</c:v>
                </c:pt>
                <c:pt idx="4">
                  <c:v>grey</c:v>
                </c:pt>
                <c:pt idx="5">
                  <c:v>purple</c:v>
                </c:pt>
              </c:strCache>
            </c:strRef>
          </c:cat>
          <c:val>
            <c:numRef>
              <c:f>Sheet1!$B$2:$B$7</c:f>
              <c:numCache>
                <c:formatCode>General</c:formatCode>
                <c:ptCount val="6"/>
                <c:pt idx="0">
                  <c:v>0.1</c:v>
                </c:pt>
                <c:pt idx="1">
                  <c:v>0.3</c:v>
                </c:pt>
                <c:pt idx="2">
                  <c:v>0.1</c:v>
                </c:pt>
                <c:pt idx="3">
                  <c:v>0.4</c:v>
                </c:pt>
                <c:pt idx="4">
                  <c:v>0.1</c:v>
                </c:pt>
                <c:pt idx="5">
                  <c:v>0.2</c:v>
                </c:pt>
              </c:numCache>
            </c:numRef>
          </c:val>
          <c:extLst xmlns:c16r2="http://schemas.microsoft.com/office/drawing/2015/06/chart">
            <c:ext xmlns:c16="http://schemas.microsoft.com/office/drawing/2014/chart" uri="{C3380CC4-5D6E-409C-BE32-E72D297353CC}">
              <c16:uniqueId val="{00000002-973D-544B-976C-AD0418315972}"/>
            </c:ext>
          </c:extLst>
        </c:ser>
        <c:dLbls>
          <c:dLblPos val="inEnd"/>
          <c:showLegendKey val="0"/>
          <c:showVal val="1"/>
          <c:showCatName val="0"/>
          <c:showSerName val="0"/>
          <c:showPercent val="0"/>
          <c:showBubbleSize val="0"/>
        </c:dLbls>
        <c:gapWidth val="0"/>
        <c:axId val="2131577200"/>
        <c:axId val="2131567904"/>
      </c:barChart>
      <c:catAx>
        <c:axId val="2131577200"/>
        <c:scaling>
          <c:orientation val="minMax"/>
        </c:scaling>
        <c:delete val="1"/>
        <c:axPos val="b"/>
        <c:numFmt formatCode="General" sourceLinked="1"/>
        <c:majorTickMark val="none"/>
        <c:minorTickMark val="none"/>
        <c:tickLblPos val="nextTo"/>
        <c:crossAx val="2131567904"/>
        <c:crosses val="autoZero"/>
        <c:auto val="1"/>
        <c:lblAlgn val="ctr"/>
        <c:lblOffset val="100"/>
        <c:noMultiLvlLbl val="0"/>
      </c:catAx>
      <c:valAx>
        <c:axId val="21315679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1577200"/>
        <c:crosses val="autoZero"/>
        <c:crossBetween val="between"/>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0.15</c:v>
                </c:pt>
                <c:pt idx="2">
                  <c:v>0.3</c:v>
                </c:pt>
                <c:pt idx="3">
                  <c:v>0.2</c:v>
                </c:pt>
                <c:pt idx="4">
                  <c:v>0.4</c:v>
                </c:pt>
                <c:pt idx="5">
                  <c:v>0.15</c:v>
                </c:pt>
              </c:numCache>
            </c:numRef>
          </c:val>
          <c:extLst xmlns:c16r2="http://schemas.microsoft.com/office/drawing/2015/06/chart">
            <c:ext xmlns:c16="http://schemas.microsoft.com/office/drawing/2014/chart" uri="{C3380CC4-5D6E-409C-BE32-E72D297353CC}">
              <c16:uniqueId val="{00000000-E59B-584D-9650-4D219C8CE4D8}"/>
            </c:ext>
          </c:extLst>
        </c:ser>
        <c:dLbls>
          <c:dLblPos val="inEnd"/>
          <c:showLegendKey val="0"/>
          <c:showVal val="1"/>
          <c:showCatName val="0"/>
          <c:showSerName val="0"/>
          <c:showPercent val="0"/>
          <c:showBubbleSize val="0"/>
        </c:dLbls>
        <c:gapWidth val="0"/>
        <c:overlap val="-17"/>
        <c:axId val="2122042880"/>
        <c:axId val="2132296848"/>
      </c:barChart>
      <c:catAx>
        <c:axId val="2122042880"/>
        <c:scaling>
          <c:orientation val="minMax"/>
        </c:scaling>
        <c:delete val="1"/>
        <c:axPos val="b"/>
        <c:numFmt formatCode="General" sourceLinked="1"/>
        <c:majorTickMark val="none"/>
        <c:minorTickMark val="none"/>
        <c:tickLblPos val="nextTo"/>
        <c:crossAx val="2132296848"/>
        <c:crosses val="autoZero"/>
        <c:auto val="1"/>
        <c:lblAlgn val="ctr"/>
        <c:lblOffset val="100"/>
        <c:noMultiLvlLbl val="0"/>
      </c:catAx>
      <c:valAx>
        <c:axId val="21322968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2042880"/>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1.0"/>
          <c:h val="1.0"/>
        </c:manualLayout>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w="12700">
              <a:solidFill>
                <a:schemeClr val="bg1"/>
              </a:solidFill>
            </a:ln>
            <a:effectLst/>
          </c:spPr>
          <c:invertIfNegative val="0"/>
          <c:dLbls>
            <c:delete val="1"/>
          </c:dLbls>
          <c:cat>
            <c:strRef>
              <c:f>Sheet1!$A$2:$A$7</c:f>
              <c:strCache>
                <c:ptCount val="6"/>
                <c:pt idx="0">
                  <c:v>cube</c:v>
                </c:pt>
                <c:pt idx="1">
                  <c:v>sphere</c:v>
                </c:pt>
                <c:pt idx="2">
                  <c:v>cylinder</c:v>
                </c:pt>
                <c:pt idx="3">
                  <c:v>bowl</c:v>
                </c:pt>
                <c:pt idx="4">
                  <c:v>cone</c:v>
                </c:pt>
                <c:pt idx="5">
                  <c:v>cuboid</c:v>
                </c:pt>
              </c:strCache>
            </c:strRef>
          </c:cat>
          <c:val>
            <c:numRef>
              <c:f>Sheet1!$B$2:$B$7</c:f>
              <c:numCache>
                <c:formatCode>General</c:formatCode>
                <c:ptCount val="6"/>
                <c:pt idx="0">
                  <c:v>0.1</c:v>
                </c:pt>
                <c:pt idx="1">
                  <c:v>0.15</c:v>
                </c:pt>
                <c:pt idx="2">
                  <c:v>0.3</c:v>
                </c:pt>
                <c:pt idx="3">
                  <c:v>0.2</c:v>
                </c:pt>
                <c:pt idx="4">
                  <c:v>0.4</c:v>
                </c:pt>
                <c:pt idx="5">
                  <c:v>0.15</c:v>
                </c:pt>
              </c:numCache>
            </c:numRef>
          </c:val>
          <c:extLst xmlns:c16r2="http://schemas.microsoft.com/office/drawing/2015/06/chart">
            <c:ext xmlns:c16="http://schemas.microsoft.com/office/drawing/2014/chart" uri="{C3380CC4-5D6E-409C-BE32-E72D297353CC}">
              <c16:uniqueId val="{00000000-258D-A641-B6CA-BD6B648D8C43}"/>
            </c:ext>
          </c:extLst>
        </c:ser>
        <c:dLbls>
          <c:dLblPos val="inEnd"/>
          <c:showLegendKey val="0"/>
          <c:showVal val="1"/>
          <c:showCatName val="0"/>
          <c:showSerName val="0"/>
          <c:showPercent val="0"/>
          <c:showBubbleSize val="0"/>
        </c:dLbls>
        <c:gapWidth val="0"/>
        <c:overlap val="-17"/>
        <c:axId val="2126448992"/>
        <c:axId val="2126451904"/>
      </c:barChart>
      <c:catAx>
        <c:axId val="2126448992"/>
        <c:scaling>
          <c:orientation val="minMax"/>
        </c:scaling>
        <c:delete val="1"/>
        <c:axPos val="b"/>
        <c:numFmt formatCode="General" sourceLinked="1"/>
        <c:majorTickMark val="none"/>
        <c:minorTickMark val="none"/>
        <c:tickLblPos val="nextTo"/>
        <c:crossAx val="2126451904"/>
        <c:crosses val="autoZero"/>
        <c:auto val="1"/>
        <c:lblAlgn val="ctr"/>
        <c:lblOffset val="100"/>
        <c:noMultiLvlLbl val="0"/>
      </c:catAx>
      <c:valAx>
        <c:axId val="21264519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6448992"/>
        <c:crosses val="autoZero"/>
        <c:crossBetween val="between"/>
      </c:valAx>
      <c:spPr>
        <a:noFill/>
        <a:ln w="25400">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Random</c:v>
                </c:pt>
              </c:strCache>
            </c:strRef>
          </c:tx>
          <c:spPr>
            <a:solidFill>
              <a:srgbClr val="426AC7"/>
            </a:solidFill>
            <a:ln w="25400" cap="flat" cmpd="sng" algn="ctr">
              <a:solidFill>
                <a:schemeClr val="accent1"/>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Sheet1!$B$2:$B$4</c:f>
              <c:numCache>
                <c:formatCode>General</c:formatCode>
                <c:ptCount val="3"/>
                <c:pt idx="0">
                  <c:v>28.3</c:v>
                </c:pt>
                <c:pt idx="1">
                  <c:v>36.5</c:v>
                </c:pt>
                <c:pt idx="2">
                  <c:v>59.4</c:v>
                </c:pt>
              </c:numCache>
            </c:numRef>
          </c:val>
          <c:extLst xmlns:c16r2="http://schemas.microsoft.com/office/drawing/2015/06/chart">
            <c:ext xmlns:c16="http://schemas.microsoft.com/office/drawing/2014/chart" uri="{C3380CC4-5D6E-409C-BE32-E72D297353CC}">
              <c16:uniqueId val="{00000000-1751-3348-80C0-13BB3D7ADB29}"/>
            </c:ext>
          </c:extLst>
        </c:ser>
        <c:ser>
          <c:idx val="1"/>
          <c:order val="1"/>
          <c:tx>
            <c:strRef>
              <c:f>Sheet1!$C$1</c:f>
              <c:strCache>
                <c:ptCount val="1"/>
                <c:pt idx="0">
                  <c:v>Entropy</c:v>
                </c:pt>
              </c:strCache>
            </c:strRef>
          </c:tx>
          <c:spPr>
            <a:solidFill>
              <a:srgbClr val="EE750E"/>
            </a:solidFill>
            <a:ln w="25400" cap="flat" cmpd="sng" algn="ctr">
              <a:solidFill>
                <a:schemeClr val="accent2"/>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Sheet1!$C$2:$C$4</c:f>
              <c:numCache>
                <c:formatCode>General</c:formatCode>
                <c:ptCount val="3"/>
                <c:pt idx="0">
                  <c:v>29.5</c:v>
                </c:pt>
                <c:pt idx="1">
                  <c:v>39.1</c:v>
                </c:pt>
                <c:pt idx="2">
                  <c:v>65.5</c:v>
                </c:pt>
              </c:numCache>
            </c:numRef>
          </c:val>
          <c:extLst xmlns:c16r2="http://schemas.microsoft.com/office/drawing/2015/06/chart">
            <c:ext xmlns:c16="http://schemas.microsoft.com/office/drawing/2014/chart" uri="{C3380CC4-5D6E-409C-BE32-E72D297353CC}">
              <c16:uniqueId val="{00000001-1751-3348-80C0-13BB3D7ADB29}"/>
            </c:ext>
          </c:extLst>
        </c:ser>
        <c:ser>
          <c:idx val="2"/>
          <c:order val="2"/>
          <c:tx>
            <c:strRef>
              <c:f>Sheet1!$D$1</c:f>
              <c:strCache>
                <c:ptCount val="1"/>
                <c:pt idx="0">
                  <c:v>Entropy + Context</c:v>
                </c:pt>
              </c:strCache>
            </c:strRef>
          </c:tx>
          <c:spPr>
            <a:solidFill>
              <a:srgbClr val="9B9B9B"/>
            </a:solidFill>
            <a:ln w="25400" cap="flat" cmpd="sng" algn="ctr">
              <a:solidFill>
                <a:schemeClr val="accent3"/>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Sheet1!$D$2:$D$4</c:f>
              <c:numCache>
                <c:formatCode>General</c:formatCode>
                <c:ptCount val="3"/>
                <c:pt idx="0">
                  <c:v>38.0</c:v>
                </c:pt>
                <c:pt idx="1">
                  <c:v>52.5</c:v>
                </c:pt>
                <c:pt idx="2">
                  <c:v>67.1</c:v>
                </c:pt>
              </c:numCache>
            </c:numRef>
          </c:val>
          <c:extLst xmlns:c16r2="http://schemas.microsoft.com/office/drawing/2015/06/chart">
            <c:ext xmlns:c16="http://schemas.microsoft.com/office/drawing/2014/chart" uri="{C3380CC4-5D6E-409C-BE32-E72D297353CC}">
              <c16:uniqueId val="{00000002-1751-3348-80C0-13BB3D7ADB29}"/>
            </c:ext>
          </c:extLst>
        </c:ser>
        <c:ser>
          <c:idx val="3"/>
          <c:order val="3"/>
          <c:tx>
            <c:strRef>
              <c:f>Sheet1!$E$1</c:f>
              <c:strCache>
                <c:ptCount val="1"/>
                <c:pt idx="0">
                  <c:v>Ours</c:v>
                </c:pt>
              </c:strCache>
            </c:strRef>
          </c:tx>
          <c:spPr>
            <a:solidFill>
              <a:srgbClr val="ECB811"/>
            </a:solidFill>
            <a:ln w="25400" cap="flat" cmpd="sng" algn="ctr">
              <a:solidFill>
                <a:schemeClr val="accent4"/>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Sheet1!$E$2:$E$4</c:f>
              <c:numCache>
                <c:formatCode>General</c:formatCode>
                <c:ptCount val="3"/>
                <c:pt idx="0">
                  <c:v>42.1</c:v>
                </c:pt>
                <c:pt idx="1">
                  <c:v>59.1</c:v>
                </c:pt>
                <c:pt idx="2">
                  <c:v>89.3</c:v>
                </c:pt>
              </c:numCache>
            </c:numRef>
          </c:val>
          <c:extLst xmlns:c16r2="http://schemas.microsoft.com/office/drawing/2015/06/chart">
            <c:ext xmlns:c16="http://schemas.microsoft.com/office/drawing/2014/chart" uri="{C3380CC4-5D6E-409C-BE32-E72D297353CC}">
              <c16:uniqueId val="{00000003-1751-3348-80C0-13BB3D7ADB29}"/>
            </c:ext>
          </c:extLst>
        </c:ser>
        <c:ser>
          <c:idx val="4"/>
          <c:order val="4"/>
          <c:tx>
            <c:strRef>
              <c:f>Sheet1!$F$1</c:f>
              <c:strCache>
                <c:ptCount val="1"/>
                <c:pt idx="0">
                  <c:v>Ours w/o v</c:v>
                </c:pt>
              </c:strCache>
            </c:strRef>
          </c:tx>
          <c:spPr>
            <a:solidFill>
              <a:srgbClr val="00B050"/>
            </a:solidFill>
            <a:ln w="25400" cap="flat" cmpd="sng" algn="ctr">
              <a:solidFill>
                <a:srgbClr val="00B050"/>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Sheet1!$F$2:$F$4</c:f>
              <c:numCache>
                <c:formatCode>General</c:formatCode>
                <c:ptCount val="3"/>
                <c:pt idx="0">
                  <c:v>25.8</c:v>
                </c:pt>
                <c:pt idx="1">
                  <c:v>50.6</c:v>
                </c:pt>
                <c:pt idx="2">
                  <c:v>84.1</c:v>
                </c:pt>
              </c:numCache>
            </c:numRef>
          </c:val>
          <c:extLst xmlns:c16r2="http://schemas.microsoft.com/office/drawing/2015/06/chart">
            <c:ext xmlns:c16="http://schemas.microsoft.com/office/drawing/2014/chart" uri="{C3380CC4-5D6E-409C-BE32-E72D297353CC}">
              <c16:uniqueId val="{00000000-1A62-8346-8CF9-DAAC9E449A35}"/>
            </c:ext>
          </c:extLst>
        </c:ser>
        <c:dLbls>
          <c:showLegendKey val="0"/>
          <c:showVal val="1"/>
          <c:showCatName val="0"/>
          <c:showSerName val="0"/>
          <c:showPercent val="0"/>
          <c:showBubbleSize val="0"/>
        </c:dLbls>
        <c:gapWidth val="164"/>
        <c:overlap val="-35"/>
        <c:axId val="2137237200"/>
        <c:axId val="2137240544"/>
      </c:barChart>
      <c:catAx>
        <c:axId val="21372372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50000"/>
                    <a:lumOff val="50000"/>
                  </a:schemeClr>
                </a:solidFill>
                <a:latin typeface="+mn-lt"/>
                <a:ea typeface="+mn-ea"/>
                <a:cs typeface="+mn-cs"/>
              </a:defRPr>
            </a:pPr>
            <a:endParaRPr lang="en-US"/>
          </a:p>
        </c:txPr>
        <c:crossAx val="2137240544"/>
        <c:crosses val="autoZero"/>
        <c:auto val="1"/>
        <c:lblAlgn val="ctr"/>
        <c:lblOffset val="100"/>
        <c:noMultiLvlLbl val="0"/>
      </c:catAx>
      <c:valAx>
        <c:axId val="21372405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50000"/>
                    <a:lumOff val="50000"/>
                  </a:schemeClr>
                </a:solidFill>
                <a:latin typeface="+mn-lt"/>
                <a:ea typeface="+mn-ea"/>
                <a:cs typeface="+mn-cs"/>
              </a:defRPr>
            </a:pPr>
            <a:endParaRPr lang="en-US"/>
          </a:p>
        </c:txPr>
        <c:crossAx val="21372372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Std-Std</c:v>
                </c:pt>
              </c:strCache>
            </c:strRef>
          </c:tx>
          <c:spPr>
            <a:solidFill>
              <a:schemeClr val="bg1"/>
            </a:solidFill>
            <a:ln w="57150" cap="flat" cmpd="sng" algn="ctr">
              <a:solidFill>
                <a:schemeClr val="accent1"/>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Sheet1!$B$2:$B$4</c:f>
              <c:numCache>
                <c:formatCode>General</c:formatCode>
                <c:ptCount val="3"/>
                <c:pt idx="0">
                  <c:v>42.1</c:v>
                </c:pt>
                <c:pt idx="1">
                  <c:v>59.1</c:v>
                </c:pt>
                <c:pt idx="2">
                  <c:v>89.3</c:v>
                </c:pt>
              </c:numCache>
            </c:numRef>
          </c:val>
          <c:extLst xmlns:c16r2="http://schemas.microsoft.com/office/drawing/2015/06/chart">
            <c:ext xmlns:c16="http://schemas.microsoft.com/office/drawing/2014/chart" uri="{C3380CC4-5D6E-409C-BE32-E72D297353CC}">
              <c16:uniqueId val="{00000000-1751-3348-80C0-13BB3D7ADB29}"/>
            </c:ext>
          </c:extLst>
        </c:ser>
        <c:ser>
          <c:idx val="1"/>
          <c:order val="1"/>
          <c:tx>
            <c:strRef>
              <c:f>Sheet1!$C$1</c:f>
              <c:strCache>
                <c:ptCount val="1"/>
                <c:pt idx="0">
                  <c:v>Std-Novel</c:v>
                </c:pt>
              </c:strCache>
            </c:strRef>
          </c:tx>
          <c:spPr>
            <a:solidFill>
              <a:srgbClr val="EE750E"/>
            </a:solidFill>
            <a:ln w="25400" cap="flat" cmpd="sng" algn="ctr">
              <a:solidFill>
                <a:schemeClr val="accent2"/>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Sheet1!$C$2:$C$4</c:f>
              <c:numCache>
                <c:formatCode>General</c:formatCode>
                <c:ptCount val="3"/>
                <c:pt idx="0">
                  <c:v>43.3</c:v>
                </c:pt>
                <c:pt idx="1">
                  <c:v>58.4</c:v>
                </c:pt>
                <c:pt idx="2">
                  <c:v>88.9</c:v>
                </c:pt>
              </c:numCache>
            </c:numRef>
          </c:val>
          <c:extLst xmlns:c16r2="http://schemas.microsoft.com/office/drawing/2015/06/chart">
            <c:ext xmlns:c16="http://schemas.microsoft.com/office/drawing/2014/chart" uri="{C3380CC4-5D6E-409C-BE32-E72D297353CC}">
              <c16:uniqueId val="{00000001-1751-3348-80C0-13BB3D7ADB29}"/>
            </c:ext>
          </c:extLst>
        </c:ser>
        <c:ser>
          <c:idx val="2"/>
          <c:order val="2"/>
          <c:tx>
            <c:strRef>
              <c:f>Sheet1!$D$1</c:f>
              <c:strCache>
                <c:ptCount val="1"/>
                <c:pt idx="0">
                  <c:v>Std-Mixed</c:v>
                </c:pt>
              </c:strCache>
            </c:strRef>
          </c:tx>
          <c:spPr>
            <a:solidFill>
              <a:srgbClr val="9B9B9B"/>
            </a:solidFill>
            <a:ln w="25400" cap="flat" cmpd="sng" algn="ctr">
              <a:solidFill>
                <a:schemeClr val="accent3"/>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Sheet1!$D$2:$D$4</c:f>
              <c:numCache>
                <c:formatCode>General</c:formatCode>
                <c:ptCount val="3"/>
                <c:pt idx="0">
                  <c:v>42.9</c:v>
                </c:pt>
                <c:pt idx="1">
                  <c:v>60.1</c:v>
                </c:pt>
                <c:pt idx="2">
                  <c:v>90.3</c:v>
                </c:pt>
              </c:numCache>
            </c:numRef>
          </c:val>
          <c:extLst xmlns:c16r2="http://schemas.microsoft.com/office/drawing/2015/06/chart">
            <c:ext xmlns:c16="http://schemas.microsoft.com/office/drawing/2014/chart" uri="{C3380CC4-5D6E-409C-BE32-E72D297353CC}">
              <c16:uniqueId val="{00000002-1751-3348-80C0-13BB3D7ADB29}"/>
            </c:ext>
          </c:extLst>
        </c:ser>
        <c:ser>
          <c:idx val="3"/>
          <c:order val="3"/>
          <c:tx>
            <c:strRef>
              <c:f>Sheet1!$E$1</c:f>
              <c:strCache>
                <c:ptCount val="1"/>
                <c:pt idx="0">
                  <c:v>Std-Realistic</c:v>
                </c:pt>
              </c:strCache>
            </c:strRef>
          </c:tx>
          <c:spPr>
            <a:solidFill>
              <a:srgbClr val="FFC000"/>
            </a:solidFill>
            <a:ln w="25400" cap="flat" cmpd="sng" algn="ctr">
              <a:solidFill>
                <a:schemeClr val="accent4"/>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R@10</c:v>
                </c:pt>
                <c:pt idx="1">
                  <c:v>R@20</c:v>
                </c:pt>
                <c:pt idx="2">
                  <c:v>R@50</c:v>
                </c:pt>
              </c:strCache>
            </c:strRef>
          </c:cat>
          <c:val>
            <c:numRef>
              <c:f>Sheet1!$E$2:$E$4</c:f>
              <c:numCache>
                <c:formatCode>General</c:formatCode>
                <c:ptCount val="3"/>
                <c:pt idx="0">
                  <c:v>35.6</c:v>
                </c:pt>
                <c:pt idx="1">
                  <c:v>53.4</c:v>
                </c:pt>
                <c:pt idx="2">
                  <c:v>86.2</c:v>
                </c:pt>
              </c:numCache>
            </c:numRef>
          </c:val>
          <c:extLst xmlns:c16r2="http://schemas.microsoft.com/office/drawing/2015/06/chart">
            <c:ext xmlns:c16="http://schemas.microsoft.com/office/drawing/2014/chart" uri="{C3380CC4-5D6E-409C-BE32-E72D297353CC}">
              <c16:uniqueId val="{00000003-1751-3348-80C0-13BB3D7ADB29}"/>
            </c:ext>
          </c:extLst>
        </c:ser>
        <c:dLbls>
          <c:showLegendKey val="0"/>
          <c:showVal val="0"/>
          <c:showCatName val="0"/>
          <c:showSerName val="0"/>
          <c:showPercent val="0"/>
          <c:showBubbleSize val="0"/>
        </c:dLbls>
        <c:gapWidth val="164"/>
        <c:overlap val="-35"/>
        <c:axId val="-2145110528"/>
        <c:axId val="-2145107152"/>
      </c:barChart>
      <c:catAx>
        <c:axId val="-2145110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50000"/>
                    <a:lumOff val="50000"/>
                  </a:schemeClr>
                </a:solidFill>
                <a:latin typeface="+mn-lt"/>
                <a:ea typeface="+mn-ea"/>
                <a:cs typeface="+mn-cs"/>
              </a:defRPr>
            </a:pPr>
            <a:endParaRPr lang="en-US"/>
          </a:p>
        </c:txPr>
        <c:crossAx val="-2145107152"/>
        <c:crosses val="autoZero"/>
        <c:auto val="1"/>
        <c:lblAlgn val="ctr"/>
        <c:lblOffset val="100"/>
        <c:noMultiLvlLbl val="0"/>
      </c:catAx>
      <c:valAx>
        <c:axId val="-21451071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50000"/>
                    <a:lumOff val="50000"/>
                  </a:schemeClr>
                </a:solidFill>
                <a:latin typeface="+mn-lt"/>
                <a:ea typeface="+mn-ea"/>
                <a:cs typeface="+mn-cs"/>
              </a:defRPr>
            </a:pPr>
            <a:endParaRPr lang="en-US"/>
          </a:p>
        </c:txPr>
        <c:crossAx val="-21451105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91.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AF919-7A2B-0846-BBAD-4053BEE63A39}" type="datetimeFigureOut">
              <a:rPr lang="en-US" smtClean="0"/>
              <a:t>11/11/18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039BB-463F-8F4C-9724-4C315F79EE87}" type="slidenum">
              <a:rPr lang="en-US" smtClean="0"/>
              <a:t>‹#›</a:t>
            </a:fld>
            <a:endParaRPr lang="en-US"/>
          </a:p>
        </p:txBody>
      </p:sp>
    </p:spTree>
    <p:extLst>
      <p:ext uri="{BB962C8B-B14F-4D97-AF65-F5344CB8AC3E}">
        <p14:creationId xmlns:p14="http://schemas.microsoft.com/office/powerpoint/2010/main" val="1685391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reading this, I plugged my laptop in too soon! </a:t>
            </a:r>
            <a:r>
              <a:rPr lang="en-US" dirty="0" smtClean="0">
                <a:sym typeface="Wingdings"/>
              </a:rPr>
              <a:t> Hi </a:t>
            </a:r>
            <a:r>
              <a:rPr lang="en-US" dirty="0" err="1" smtClean="0">
                <a:sym typeface="Wingdings"/>
              </a:rPr>
              <a:t>CoRL</a:t>
            </a:r>
            <a:r>
              <a:rPr lang="en-US" dirty="0" smtClean="0">
                <a:sym typeface="Wingdings"/>
              </a:rPr>
              <a:t>!</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a:t>
            </a:fld>
            <a:endParaRPr lang="en-US"/>
          </a:p>
        </p:txBody>
      </p:sp>
    </p:spTree>
    <p:extLst>
      <p:ext uri="{BB962C8B-B14F-4D97-AF65-F5344CB8AC3E}">
        <p14:creationId xmlns:p14="http://schemas.microsoft.com/office/powerpoint/2010/main" val="266680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problem,</a:t>
            </a:r>
            <a:r>
              <a:rPr lang="en-US" baseline="0" dirty="0" smtClean="0"/>
              <a:t> which w</a:t>
            </a:r>
            <a:r>
              <a:rPr lang="en-US" dirty="0" smtClean="0"/>
              <a:t>e call ‘Learning to Ask</a:t>
            </a:r>
            <a:r>
              <a:rPr lang="en-US" baseline="0" dirty="0" smtClean="0"/>
              <a:t> Questions to Learn Visual Recognition” seeks to train an agent that can ask informative questions about _novel_ concepts in _new_ environments in order to quickly train a visual system.</a:t>
            </a:r>
          </a:p>
          <a:p>
            <a:endParaRPr lang="en-US" baseline="0" dirty="0" smtClean="0"/>
          </a:p>
          <a:p>
            <a:r>
              <a:rPr lang="en-US" baseline="0" dirty="0" smtClean="0"/>
              <a:t>In order to succeed, a policy must recognize if concepts are known or unknown. Realizing the two objects outlined in red are unknown in this example</a:t>
            </a:r>
          </a:p>
          <a:p>
            <a:endParaRPr lang="en-US" baseline="0" dirty="0" smtClean="0"/>
          </a:p>
          <a:p>
            <a:r>
              <a:rPr lang="en-US" baseline="0" dirty="0" smtClean="0"/>
              <a:t>Then it must leverage existing knowledge in asking questions, relying on its understanding of `blue` to reference the unrecognized mug.</a:t>
            </a:r>
          </a:p>
          <a:p>
            <a:endParaRPr lang="en-US" baseline="0" dirty="0" smtClean="0"/>
          </a:p>
          <a:p>
            <a:r>
              <a:rPr lang="en-US" baseline="0" dirty="0" smtClean="0"/>
              <a:t>Finally it must update its visual system based on the response and repeat this cycle.</a:t>
            </a:r>
          </a:p>
          <a:p>
            <a:endParaRPr lang="en-US" baseline="0" dirty="0" smtClean="0"/>
          </a:p>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10</a:t>
            </a:fld>
            <a:endParaRPr lang="en-US"/>
          </a:p>
        </p:txBody>
      </p:sp>
    </p:spTree>
    <p:extLst>
      <p:ext uri="{BB962C8B-B14F-4D97-AF65-F5344CB8AC3E}">
        <p14:creationId xmlns:p14="http://schemas.microsoft.com/office/powerpoint/2010/main" val="1516150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instance,</a:t>
            </a:r>
            <a:r>
              <a:rPr lang="en-US" baseline="0" dirty="0" smtClean="0"/>
              <a:t> using its new understanding of ’mug’ to reference the still unknown box.</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11</a:t>
            </a:fld>
            <a:endParaRPr lang="en-US"/>
          </a:p>
        </p:txBody>
      </p:sp>
    </p:spTree>
    <p:extLst>
      <p:ext uri="{BB962C8B-B14F-4D97-AF65-F5344CB8AC3E}">
        <p14:creationId xmlns:p14="http://schemas.microsoft.com/office/powerpoint/2010/main" val="115701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study this problem, we represent</a:t>
            </a:r>
            <a:r>
              <a:rPr lang="en-US" baseline="0" dirty="0" smtClean="0"/>
              <a:t> a home environment through a series of still images and replace the human respondent with an oracle that answers based on the ground truth annotations.</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12</a:t>
            </a:fld>
            <a:endParaRPr lang="en-US"/>
          </a:p>
        </p:txBody>
      </p:sp>
    </p:spTree>
    <p:extLst>
      <p:ext uri="{BB962C8B-B14F-4D97-AF65-F5344CB8AC3E}">
        <p14:creationId xmlns:p14="http://schemas.microsoft.com/office/powerpoint/2010/main" val="1893594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the most basic level of interaction, the agent asks a question about the environment and the oracle answers it.</a:t>
            </a:r>
          </a:p>
          <a:p>
            <a:endParaRPr lang="en-US" baseline="0" dirty="0" smtClean="0"/>
          </a:p>
        </p:txBody>
      </p:sp>
      <p:sp>
        <p:nvSpPr>
          <p:cNvPr id="4" name="Slide Number Placeholder 3"/>
          <p:cNvSpPr>
            <a:spLocks noGrp="1"/>
          </p:cNvSpPr>
          <p:nvPr>
            <p:ph type="sldNum" sz="quarter" idx="5"/>
          </p:nvPr>
        </p:nvSpPr>
        <p:spPr/>
        <p:txBody>
          <a:bodyPr/>
          <a:lstStyle/>
          <a:p>
            <a:fld id="{832039BB-463F-8F4C-9724-4C315F79EE87}" type="slidenum">
              <a:rPr lang="en-US" smtClean="0"/>
              <a:t>13</a:t>
            </a:fld>
            <a:endParaRPr lang="en-US"/>
          </a:p>
        </p:txBody>
      </p:sp>
    </p:spTree>
    <p:extLst>
      <p:ext uri="{BB962C8B-B14F-4D97-AF65-F5344CB8AC3E}">
        <p14:creationId xmlns:p14="http://schemas.microsoft.com/office/powerpoint/2010/main" val="181265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back-and-forth repeats to form a dialog about this particular view during which the questioning agent collects as much information as possible. Afterwards, the visual system is updated based on the dialog.</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14</a:t>
            </a:fld>
            <a:endParaRPr lang="en-US"/>
          </a:p>
        </p:txBody>
      </p:sp>
    </p:spTree>
    <p:extLst>
      <p:ext uri="{BB962C8B-B14F-4D97-AF65-F5344CB8AC3E}">
        <p14:creationId xmlns:p14="http://schemas.microsoft.com/office/powerpoint/2010/main" val="1300498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query and update process repeats over multiple environments throughout an episode </a:t>
            </a:r>
            <a:r>
              <a:rPr lang="mr-IN" baseline="0" dirty="0" smtClean="0"/>
              <a:t>–</a:t>
            </a:r>
            <a:r>
              <a:rPr lang="en-US" baseline="0" dirty="0" smtClean="0"/>
              <a:t> simulating repeated interaction with a user in multiple environments. </a:t>
            </a:r>
          </a:p>
          <a:p>
            <a:endParaRPr lang="en-US" baseline="0" dirty="0" smtClean="0"/>
          </a:p>
          <a:p>
            <a:r>
              <a:rPr lang="en-US" baseline="0" dirty="0" smtClean="0"/>
              <a:t>So this is what we would like the questioner to be able to do.</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15</a:t>
            </a:fld>
            <a:endParaRPr lang="en-US"/>
          </a:p>
        </p:txBody>
      </p:sp>
    </p:spTree>
    <p:extLst>
      <p:ext uri="{BB962C8B-B14F-4D97-AF65-F5344CB8AC3E}">
        <p14:creationId xmlns:p14="http://schemas.microsoft.com/office/powerpoint/2010/main" val="427575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order to train the questioner policy, we repeat this process over multiple episodes and randomly initialize the visual system at the start of each </a:t>
            </a:r>
            <a:r>
              <a:rPr lang="mr-IN" baseline="0" dirty="0" smtClean="0"/>
              <a:t>–</a:t>
            </a:r>
            <a:r>
              <a:rPr lang="en-US" baseline="0" dirty="0" smtClean="0"/>
              <a:t> essentially forcing the questioner to retrain it each time. At the end of each episode, the questioner policy is updated depending on how well it collected information over the episode.</a:t>
            </a:r>
            <a:endParaRPr lang="en-US" dirty="0" smtClean="0"/>
          </a:p>
          <a:p>
            <a:endParaRPr lang="en-US" dirty="0" smtClean="0"/>
          </a:p>
          <a:p>
            <a:r>
              <a:rPr lang="en-US" dirty="0" smtClean="0"/>
              <a:t>In effect, we demonstrate a sort of ‘double’ generalization – our question generation policy must learn to generalize</a:t>
            </a:r>
            <a:r>
              <a:rPr lang="en-US" baseline="0" dirty="0" smtClean="0"/>
              <a:t> </a:t>
            </a:r>
            <a:r>
              <a:rPr lang="en-US" dirty="0" smtClean="0"/>
              <a:t>to new environments and new visual systems.</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16</a:t>
            </a:fld>
            <a:endParaRPr lang="en-US"/>
          </a:p>
        </p:txBody>
      </p:sp>
    </p:spTree>
    <p:extLst>
      <p:ext uri="{BB962C8B-B14F-4D97-AF65-F5344CB8AC3E}">
        <p14:creationId xmlns:p14="http://schemas.microsoft.com/office/powerpoint/2010/main" val="1183995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closer at this problem setting,</a:t>
            </a:r>
            <a:r>
              <a:rPr lang="en-US" baseline="0" dirty="0" smtClean="0"/>
              <a:t> some components should seem familiar.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17</a:t>
            </a:fld>
            <a:endParaRPr lang="en-US"/>
          </a:p>
        </p:txBody>
      </p:sp>
    </p:spTree>
    <p:extLst>
      <p:ext uri="{BB962C8B-B14F-4D97-AF65-F5344CB8AC3E}">
        <p14:creationId xmlns:p14="http://schemas.microsoft.com/office/powerpoint/2010/main" val="336047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inner loop is</a:t>
            </a:r>
            <a:r>
              <a:rPr lang="en-US" baseline="0" dirty="0" smtClean="0"/>
              <a:t> akin to an active learning problem in which labels are queried through asking questions. Note that unlike traditional active learning, the agent only receives additional label information when it asks unambiguous questions.</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18</a:t>
            </a:fld>
            <a:endParaRPr lang="en-US"/>
          </a:p>
        </p:txBody>
      </p:sp>
    </p:spTree>
    <p:extLst>
      <p:ext uri="{BB962C8B-B14F-4D97-AF65-F5344CB8AC3E}">
        <p14:creationId xmlns:p14="http://schemas.microsoft.com/office/powerpoint/2010/main" val="44776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 loop resembles</a:t>
            </a:r>
            <a:r>
              <a:rPr lang="en-US" baseline="0" dirty="0" smtClean="0"/>
              <a:t> a meta-learning approach where the questioner must learn to train the visual model and ask intelligent questions at varied levels of visual system competency and in differing environments.</a:t>
            </a:r>
            <a:endParaRPr lang="en-US" dirty="0" smtClean="0"/>
          </a:p>
        </p:txBody>
      </p:sp>
      <p:sp>
        <p:nvSpPr>
          <p:cNvPr id="4" name="Slide Number Placeholder 3"/>
          <p:cNvSpPr>
            <a:spLocks noGrp="1"/>
          </p:cNvSpPr>
          <p:nvPr>
            <p:ph type="sldNum" sz="quarter" idx="5"/>
          </p:nvPr>
        </p:nvSpPr>
        <p:spPr/>
        <p:txBody>
          <a:bodyPr/>
          <a:lstStyle/>
          <a:p>
            <a:fld id="{832039BB-463F-8F4C-9724-4C315F79EE87}" type="slidenum">
              <a:rPr lang="en-US" smtClean="0"/>
              <a:t>19</a:t>
            </a:fld>
            <a:endParaRPr lang="en-US"/>
          </a:p>
        </p:txBody>
      </p:sp>
    </p:spTree>
    <p:extLst>
      <p:ext uri="{BB962C8B-B14F-4D97-AF65-F5344CB8AC3E}">
        <p14:creationId xmlns:p14="http://schemas.microsoft.com/office/powerpoint/2010/main" val="82895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start</a:t>
            </a:r>
            <a:r>
              <a:rPr lang="en-US" baseline="0" dirty="0" smtClean="0"/>
              <a:t> by asking </a:t>
            </a:r>
            <a:r>
              <a:rPr lang="en-US" dirty="0" smtClean="0"/>
              <a:t>you to imagine that in the not-so-distance future you purchase a domestic</a:t>
            </a:r>
            <a:r>
              <a:rPr lang="en-US" baseline="0" dirty="0" smtClean="0"/>
              <a:t> robot to assist around the house </a:t>
            </a:r>
            <a:r>
              <a:rPr lang="mr-IN" baseline="0" dirty="0" smtClean="0"/>
              <a:t>…</a:t>
            </a:r>
            <a:r>
              <a:rPr lang="en-US" baseline="0" dirty="0" smtClean="0"/>
              <a:t>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a:t>
            </a:fld>
            <a:endParaRPr lang="en-US"/>
          </a:p>
        </p:txBody>
      </p:sp>
    </p:spTree>
    <p:extLst>
      <p:ext uri="{BB962C8B-B14F-4D97-AF65-F5344CB8AC3E}">
        <p14:creationId xmlns:p14="http://schemas.microsoft.com/office/powerpoint/2010/main" val="1176325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we get to our approach and some experiments, I wanted to point to some other related work to check out. </a:t>
            </a:r>
          </a:p>
          <a:p>
            <a:endParaRPr lang="en-US" baseline="0" dirty="0" smtClean="0"/>
          </a:p>
          <a:p>
            <a:r>
              <a:rPr lang="en-US" baseline="0" dirty="0" smtClean="0"/>
              <a:t>The area of Meta-Active Learning has had a good amount of recent interest, primarily on standard supervised learning tasks like image classification.</a:t>
            </a:r>
          </a:p>
          <a:p>
            <a:endParaRPr lang="en-US" baseline="0" dirty="0" smtClean="0"/>
          </a:p>
          <a:p>
            <a:r>
              <a:rPr lang="en-US" baseline="0" dirty="0" smtClean="0"/>
              <a:t>Likewise there are a string of works learning visual grounding through language based interactions.</a:t>
            </a:r>
          </a:p>
          <a:p>
            <a:endParaRPr lang="en-US" baseline="0" dirty="0" smtClean="0"/>
          </a:p>
          <a:p>
            <a:r>
              <a:rPr lang="en-US" baseline="0" dirty="0" smtClean="0"/>
              <a:t>And recent work has focused on an active learning approach to visual question answering based on asking questions.</a:t>
            </a:r>
            <a:endParaRPr lang="en-US" dirty="0" smtClean="0"/>
          </a:p>
        </p:txBody>
      </p:sp>
      <p:sp>
        <p:nvSpPr>
          <p:cNvPr id="4" name="Slide Number Placeholder 3"/>
          <p:cNvSpPr>
            <a:spLocks noGrp="1"/>
          </p:cNvSpPr>
          <p:nvPr>
            <p:ph type="sldNum" sz="quarter" idx="5"/>
          </p:nvPr>
        </p:nvSpPr>
        <p:spPr/>
        <p:txBody>
          <a:bodyPr/>
          <a:lstStyle/>
          <a:p>
            <a:fld id="{832039BB-463F-8F4C-9724-4C315F79EE87}" type="slidenum">
              <a:rPr lang="en-US" smtClean="0"/>
              <a:t>20</a:t>
            </a:fld>
            <a:endParaRPr lang="en-US"/>
          </a:p>
        </p:txBody>
      </p:sp>
    </p:spTree>
    <p:extLst>
      <p:ext uri="{BB962C8B-B14F-4D97-AF65-F5344CB8AC3E}">
        <p14:creationId xmlns:p14="http://schemas.microsoft.com/office/powerpoint/2010/main" val="1307528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move now to our</a:t>
            </a:r>
            <a:r>
              <a:rPr lang="en-US" baseline="0" dirty="0" smtClean="0"/>
              <a:t> model architecture. At the start of a dialog, the input image is passed through the visual system which produces estimates of object attributes which is used to initialize the visual memory. The visual memory is then used as context for the question generator which asks a question to the oracle. The oracle answers and the visual memory is updated. This ask-answer-update loop repeats for the dialog and then the visual system is updated based on the final visual memory.</a:t>
            </a:r>
          </a:p>
          <a:p>
            <a:endParaRPr lang="en-US" baseline="0" dirty="0" smtClean="0"/>
          </a:p>
          <a:p>
            <a:r>
              <a:rPr lang="en-US" baseline="0" dirty="0" smtClean="0"/>
              <a:t>Lets look more closely at each module starting with the visual system...</a:t>
            </a:r>
          </a:p>
        </p:txBody>
      </p:sp>
      <p:sp>
        <p:nvSpPr>
          <p:cNvPr id="4" name="Slide Number Placeholder 3"/>
          <p:cNvSpPr>
            <a:spLocks noGrp="1"/>
          </p:cNvSpPr>
          <p:nvPr>
            <p:ph type="sldNum" sz="quarter" idx="5"/>
          </p:nvPr>
        </p:nvSpPr>
        <p:spPr/>
        <p:txBody>
          <a:bodyPr/>
          <a:lstStyle/>
          <a:p>
            <a:fld id="{832039BB-463F-8F4C-9724-4C315F79EE87}" type="slidenum">
              <a:rPr lang="en-US" smtClean="0"/>
              <a:t>21</a:t>
            </a:fld>
            <a:endParaRPr lang="en-US"/>
          </a:p>
        </p:txBody>
      </p:sp>
    </p:spTree>
    <p:extLst>
      <p:ext uri="{BB962C8B-B14F-4D97-AF65-F5344CB8AC3E}">
        <p14:creationId xmlns:p14="http://schemas.microsoft.com/office/powerpoint/2010/main" val="1446924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simplify the problem, the visual system is a small convolutional network that takes as input the image and ground truth bounding boxes and</a:t>
            </a:r>
            <a:r>
              <a:rPr lang="en-US" baseline="0" dirty="0" smtClean="0"/>
              <a:t> generates a graph representation of the scene with nodes corresponding to objects and their predicted attribute distributions and edges to spatial relationships such as `left of` or `behind`.</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22</a:t>
            </a:fld>
            <a:endParaRPr lang="en-US"/>
          </a:p>
        </p:txBody>
      </p:sp>
    </p:spTree>
    <p:extLst>
      <p:ext uri="{BB962C8B-B14F-4D97-AF65-F5344CB8AC3E}">
        <p14:creationId xmlns:p14="http://schemas.microsoft.com/office/powerpoint/2010/main" val="882170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to </a:t>
            </a:r>
            <a:r>
              <a:rPr lang="en-US" baseline="0" dirty="0" smtClean="0"/>
              <a:t>the visual memory</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23</a:t>
            </a:fld>
            <a:endParaRPr lang="en-US"/>
          </a:p>
        </p:txBody>
      </p:sp>
    </p:spTree>
    <p:extLst>
      <p:ext uri="{BB962C8B-B14F-4D97-AF65-F5344CB8AC3E}">
        <p14:creationId xmlns:p14="http://schemas.microsoft.com/office/powerpoint/2010/main" val="1122126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visual memory acts as a working memory for the agen</a:t>
            </a:r>
            <a:r>
              <a:rPr lang="en-US" baseline="0" dirty="0" smtClean="0"/>
              <a:t>t and aggregates information coming from the visual system as well as the answers given during the dialog.</a:t>
            </a:r>
          </a:p>
          <a:p>
            <a:endParaRPr lang="en-US" baseline="0" dirty="0" smtClean="0"/>
          </a:p>
          <a:p>
            <a:r>
              <a:rPr lang="en-US" baseline="0" dirty="0" smtClean="0"/>
              <a:t>To initialize the graph memory, the graph produced by the visual system is </a:t>
            </a:r>
            <a:r>
              <a:rPr lang="en-US" baseline="0" dirty="0" err="1" smtClean="0"/>
              <a:t>thresholded</a:t>
            </a:r>
            <a:r>
              <a:rPr lang="en-US" baseline="0" dirty="0" smtClean="0"/>
              <a:t> in a bottom-up update step questions.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24</a:t>
            </a:fld>
            <a:endParaRPr lang="en-US"/>
          </a:p>
        </p:txBody>
      </p:sp>
    </p:spTree>
    <p:extLst>
      <p:ext uri="{BB962C8B-B14F-4D97-AF65-F5344CB8AC3E}">
        <p14:creationId xmlns:p14="http://schemas.microsoft.com/office/powerpoint/2010/main" val="61619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25</a:t>
            </a:fld>
            <a:endParaRPr lang="en-US"/>
          </a:p>
        </p:txBody>
      </p:sp>
    </p:spTree>
    <p:extLst>
      <p:ext uri="{BB962C8B-B14F-4D97-AF65-F5344CB8AC3E}">
        <p14:creationId xmlns:p14="http://schemas.microsoft.com/office/powerpoint/2010/main" val="1255134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given a question and answer pair from the dialog, the memory graph is updated in a top-down fashion.</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26</a:t>
            </a:fld>
            <a:endParaRPr lang="en-US"/>
          </a:p>
        </p:txBody>
      </p:sp>
    </p:spTree>
    <p:extLst>
      <p:ext uri="{BB962C8B-B14F-4D97-AF65-F5344CB8AC3E}">
        <p14:creationId xmlns:p14="http://schemas.microsoft.com/office/powerpoint/2010/main" val="878679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assigning the answer </a:t>
            </a:r>
            <a:r>
              <a:rPr lang="en-US" baseline="0" dirty="0" smtClean="0"/>
              <a:t>to </a:t>
            </a:r>
            <a:r>
              <a:rPr lang="en-US" dirty="0" smtClean="0"/>
              <a:t>the queried object.</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27</a:t>
            </a:fld>
            <a:endParaRPr lang="en-US"/>
          </a:p>
        </p:txBody>
      </p:sp>
    </p:spTree>
    <p:extLst>
      <p:ext uri="{BB962C8B-B14F-4D97-AF65-F5344CB8AC3E}">
        <p14:creationId xmlns:p14="http://schemas.microsoft.com/office/powerpoint/2010/main" val="911162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the Question Generator</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28</a:t>
            </a:fld>
            <a:endParaRPr lang="en-US"/>
          </a:p>
        </p:txBody>
      </p:sp>
    </p:spTree>
    <p:extLst>
      <p:ext uri="{BB962C8B-B14F-4D97-AF65-F5344CB8AC3E}">
        <p14:creationId xmlns:p14="http://schemas.microsoft.com/office/powerpoint/2010/main" val="148942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generator</a:t>
            </a:r>
            <a:r>
              <a:rPr lang="en-US" baseline="0" dirty="0" smtClean="0"/>
              <a:t> takes in the current state of the dialog and selects a question action.</a:t>
            </a:r>
          </a:p>
          <a:p>
            <a:endParaRPr lang="en-US" baseline="0" dirty="0" smtClean="0"/>
          </a:p>
          <a:p>
            <a:r>
              <a:rPr lang="en-US" baseline="0" dirty="0" smtClean="0"/>
              <a:t>Specifically, the question generator is a recurrent policy network that  takes as input the current visual memory, the previous question-answer pair, and a hidden state encoding the dialog history </a:t>
            </a:r>
            <a:r>
              <a:rPr lang="mr-IN" baseline="0" dirty="0" smtClean="0"/>
              <a:t>–</a:t>
            </a:r>
            <a:r>
              <a:rPr lang="en-US" baseline="0" dirty="0" smtClean="0"/>
              <a:t> and outputs a question tuple.</a:t>
            </a:r>
            <a:endParaRPr lang="en-US" baseline="0" dirty="0"/>
          </a:p>
          <a:p>
            <a:endParaRPr lang="en-US" baseline="0" dirty="0"/>
          </a:p>
          <a:p>
            <a:r>
              <a:rPr lang="en-US" baseline="0" dirty="0" smtClean="0"/>
              <a:t>This tuple is a set of three discrete outputs corresponding to the target object being asked about, the target attribute that is being queried for that object, and possibly an object to be used as a spatial reference. These outputs are used to generate a question according to a set of templates. </a:t>
            </a:r>
          </a:p>
          <a:p>
            <a:endParaRPr lang="en-US" baseline="0" dirty="0" smtClean="0"/>
          </a:p>
        </p:txBody>
      </p:sp>
      <p:sp>
        <p:nvSpPr>
          <p:cNvPr id="4" name="Slide Number Placeholder 3"/>
          <p:cNvSpPr>
            <a:spLocks noGrp="1"/>
          </p:cNvSpPr>
          <p:nvPr>
            <p:ph type="sldNum" sz="quarter" idx="5"/>
          </p:nvPr>
        </p:nvSpPr>
        <p:spPr/>
        <p:txBody>
          <a:bodyPr/>
          <a:lstStyle/>
          <a:p>
            <a:fld id="{832039BB-463F-8F4C-9724-4C315F79EE87}" type="slidenum">
              <a:rPr lang="en-US" smtClean="0"/>
              <a:t>29</a:t>
            </a:fld>
            <a:endParaRPr lang="en-US"/>
          </a:p>
        </p:txBody>
      </p:sp>
    </p:spTree>
    <p:extLst>
      <p:ext uri="{BB962C8B-B14F-4D97-AF65-F5344CB8AC3E}">
        <p14:creationId xmlns:p14="http://schemas.microsoft.com/office/powerpoint/2010/main" val="115082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before you bring it home, the factory installs cutting edge visual recognition software based on </a:t>
            </a:r>
            <a:r>
              <a:rPr lang="en-US" baseline="0" dirty="0" smtClean="0"/>
              <a:t>this ‘deep learning’ thing you keep hearing about </a:t>
            </a:r>
            <a:r>
              <a:rPr lang="mr-IN" baseline="0" dirty="0" smtClean="0"/>
              <a:t>–</a:t>
            </a:r>
            <a:r>
              <a:rPr lang="en-US" baseline="0" dirty="0" smtClean="0"/>
              <a:t> loading up models trained on all the standard datasets.</a:t>
            </a:r>
            <a:endParaRPr lang="en-US" dirty="0" smtClean="0"/>
          </a:p>
        </p:txBody>
      </p:sp>
      <p:sp>
        <p:nvSpPr>
          <p:cNvPr id="4" name="Slide Number Placeholder 3"/>
          <p:cNvSpPr>
            <a:spLocks noGrp="1"/>
          </p:cNvSpPr>
          <p:nvPr>
            <p:ph type="sldNum" sz="quarter" idx="5"/>
          </p:nvPr>
        </p:nvSpPr>
        <p:spPr/>
        <p:txBody>
          <a:bodyPr/>
          <a:lstStyle/>
          <a:p>
            <a:fld id="{832039BB-463F-8F4C-9724-4C315F79EE87}" type="slidenum">
              <a:rPr lang="en-US" smtClean="0"/>
              <a:t>3</a:t>
            </a:fld>
            <a:endParaRPr lang="en-US"/>
          </a:p>
        </p:txBody>
      </p:sp>
    </p:spTree>
    <p:extLst>
      <p:ext uri="{BB962C8B-B14F-4D97-AF65-F5344CB8AC3E}">
        <p14:creationId xmlns:p14="http://schemas.microsoft.com/office/powerpoint/2010/main" val="1680436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how these</a:t>
            </a:r>
            <a:r>
              <a:rPr lang="en-US" baseline="0" dirty="0" smtClean="0"/>
              <a:t> actions translate to questions. </a:t>
            </a:r>
            <a:r>
              <a:rPr lang="en-US" dirty="0" smtClean="0"/>
              <a:t>Consider the following image and graph memory.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30</a:t>
            </a:fld>
            <a:endParaRPr lang="en-US"/>
          </a:p>
        </p:txBody>
      </p:sp>
    </p:spTree>
    <p:extLst>
      <p:ext uri="{BB962C8B-B14F-4D97-AF65-F5344CB8AC3E}">
        <p14:creationId xmlns:p14="http://schemas.microsoft.com/office/powerpoint/2010/main" val="2039801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target</a:t>
            </a:r>
            <a:r>
              <a:rPr lang="en-US" baseline="0" dirty="0" smtClean="0"/>
              <a:t> object 1, attribute shape, and reference none  -- the zero-hop question “What is the shape of the front most large red object?” is generated. Note that the attributes known in the graph memory (color and size in this instance) are used in the question.</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31</a:t>
            </a:fld>
            <a:endParaRPr lang="en-US"/>
          </a:p>
        </p:txBody>
      </p:sp>
    </p:spTree>
    <p:extLst>
      <p:ext uri="{BB962C8B-B14F-4D97-AF65-F5344CB8AC3E}">
        <p14:creationId xmlns:p14="http://schemas.microsoft.com/office/powerpoint/2010/main" val="308452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the target is object 3’s color and object 2 is used as a reference, the question “What is the color of the metal cube on the left side of a small object?” is generated, again using existing information in the graph memory.</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32</a:t>
            </a:fld>
            <a:endParaRPr lang="en-US"/>
          </a:p>
        </p:txBody>
      </p:sp>
    </p:spTree>
    <p:extLst>
      <p:ext uri="{BB962C8B-B14F-4D97-AF65-F5344CB8AC3E}">
        <p14:creationId xmlns:p14="http://schemas.microsoft.com/office/powerpoint/2010/main" val="1889397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the 5</a:t>
            </a:r>
            <a:r>
              <a:rPr lang="en-US" baseline="30000" dirty="0" smtClean="0"/>
              <a:t>th</a:t>
            </a:r>
            <a:r>
              <a:rPr lang="en-US" dirty="0" smtClean="0"/>
              <a:t> object’s material</a:t>
            </a:r>
            <a:r>
              <a:rPr lang="en-US" baseline="0" dirty="0" smtClean="0"/>
              <a:t> is queried with the 3</a:t>
            </a:r>
            <a:r>
              <a:rPr lang="en-US" baseline="30000" dirty="0" smtClean="0"/>
              <a:t>rd</a:t>
            </a:r>
            <a:r>
              <a:rPr lang="en-US" baseline="0" dirty="0" smtClean="0"/>
              <a:t> object as reference. For full details of question templates, please see the paper.</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33</a:t>
            </a:fld>
            <a:endParaRPr lang="en-US"/>
          </a:p>
        </p:txBody>
      </p:sp>
    </p:spTree>
    <p:extLst>
      <p:ext uri="{BB962C8B-B14F-4D97-AF65-F5344CB8AC3E}">
        <p14:creationId xmlns:p14="http://schemas.microsoft.com/office/powerpoint/2010/main" val="1939149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questions, we need the oracle to answer them. </a:t>
            </a:r>
            <a:r>
              <a:rPr lang="en-US" dirty="0" smtClean="0"/>
              <a:t>Because the</a:t>
            </a:r>
            <a:r>
              <a:rPr lang="en-US" baseline="0" dirty="0" smtClean="0"/>
              <a:t> oracle has access to the ground truth graph, answering questions boils down to executing the functional form of the question.</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34</a:t>
            </a:fld>
            <a:endParaRPr lang="en-US"/>
          </a:p>
        </p:txBody>
      </p:sp>
    </p:spTree>
    <p:extLst>
      <p:ext uri="{BB962C8B-B14F-4D97-AF65-F5344CB8AC3E}">
        <p14:creationId xmlns:p14="http://schemas.microsoft.com/office/powerpoint/2010/main" val="3154183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instance, the question ‘what</a:t>
            </a:r>
            <a:r>
              <a:rPr lang="en-US" baseline="0" dirty="0" smtClean="0"/>
              <a:t> is the color of the front most object?’ resolves to a unique node (node 1) and the oracle replies with that node’s color.</a:t>
            </a:r>
          </a:p>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35</a:t>
            </a:fld>
            <a:endParaRPr lang="en-US"/>
          </a:p>
        </p:txBody>
      </p:sp>
    </p:spTree>
    <p:extLst>
      <p:ext uri="{BB962C8B-B14F-4D97-AF65-F5344CB8AC3E}">
        <p14:creationId xmlns:p14="http://schemas.microsoft.com/office/powerpoint/2010/main" val="32661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not all questions are valid. ”What</a:t>
            </a:r>
            <a:r>
              <a:rPr lang="en-US" baseline="0" dirty="0" smtClean="0"/>
              <a:t> is the shape of the object left of the green object” for instance does not resolve to any nodes because there are no green objects and so the oracle replies with Invalid.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36</a:t>
            </a:fld>
            <a:endParaRPr lang="en-US"/>
          </a:p>
        </p:txBody>
      </p:sp>
    </p:spTree>
    <p:extLst>
      <p:ext uri="{BB962C8B-B14F-4D97-AF65-F5344CB8AC3E}">
        <p14:creationId xmlns:p14="http://schemas.microsoft.com/office/powerpoint/2010/main" val="1367605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other extreme, the question “What color is the small cube?” resolves to more than one node in the graph (both 4 and 5 are small cubes) and is therefore ambiguous. </a:t>
            </a:r>
            <a:br>
              <a:rPr lang="en-US" baseline="0" dirty="0" smtClean="0"/>
            </a:br>
            <a:r>
              <a:rPr lang="en-US" baseline="0" dirty="0" smtClean="0"/>
              <a:t/>
            </a:r>
            <a:br>
              <a:rPr lang="en-US" baseline="0" dirty="0" smtClean="0"/>
            </a:br>
            <a:r>
              <a:rPr lang="en-US" baseline="0" dirty="0" smtClean="0"/>
              <a:t>&lt; &gt;</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37</a:t>
            </a:fld>
            <a:endParaRPr lang="en-US"/>
          </a:p>
        </p:txBody>
      </p:sp>
    </p:spTree>
    <p:extLst>
      <p:ext uri="{BB962C8B-B14F-4D97-AF65-F5344CB8AC3E}">
        <p14:creationId xmlns:p14="http://schemas.microsoft.com/office/powerpoint/2010/main" val="617487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covers our agent and the oracle. The model has two trainable components, the visual system and question generator</a:t>
            </a:r>
            <a:r>
              <a:rPr lang="en-US" baseline="0" dirty="0" smtClean="0"/>
              <a:t>.</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38</a:t>
            </a:fld>
            <a:endParaRPr lang="en-US"/>
          </a:p>
        </p:txBody>
      </p:sp>
    </p:spTree>
    <p:extLst>
      <p:ext uri="{BB962C8B-B14F-4D97-AF65-F5344CB8AC3E}">
        <p14:creationId xmlns:p14="http://schemas.microsoft.com/office/powerpoint/2010/main" val="1587425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train the visual system, we apply a cross-entropy</a:t>
            </a:r>
            <a:r>
              <a:rPr lang="en-US" baseline="0" dirty="0" smtClean="0"/>
              <a:t> loss between the graph memory collected by the questioner and the predictions made by the visual system. This loss is taken over all images and objects.</a:t>
            </a:r>
          </a:p>
          <a:p>
            <a:endParaRPr lang="en-US" baseline="0" dirty="0" smtClean="0"/>
          </a:p>
          <a:p>
            <a:r>
              <a:rPr lang="en-US" dirty="0" smtClean="0"/>
              <a:t>Recall that we update the visual system after each dialog by taking a single step of stochastic gradient descent</a:t>
            </a:r>
          </a:p>
        </p:txBody>
      </p:sp>
      <p:sp>
        <p:nvSpPr>
          <p:cNvPr id="4" name="Slide Number Placeholder 3"/>
          <p:cNvSpPr>
            <a:spLocks noGrp="1"/>
          </p:cNvSpPr>
          <p:nvPr>
            <p:ph type="sldNum" sz="quarter" idx="10"/>
          </p:nvPr>
        </p:nvSpPr>
        <p:spPr/>
        <p:txBody>
          <a:bodyPr/>
          <a:lstStyle/>
          <a:p>
            <a:fld id="{832039BB-463F-8F4C-9724-4C315F79EE87}" type="slidenum">
              <a:rPr lang="en-US" smtClean="0"/>
              <a:t>39</a:t>
            </a:fld>
            <a:endParaRPr lang="en-US"/>
          </a:p>
        </p:txBody>
      </p:sp>
    </p:spTree>
    <p:extLst>
      <p:ext uri="{BB962C8B-B14F-4D97-AF65-F5344CB8AC3E}">
        <p14:creationId xmlns:p14="http://schemas.microsoft.com/office/powerpoint/2010/main" val="197090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finally get your new robot home and it looks around and</a:t>
            </a:r>
            <a:r>
              <a:rPr lang="mr-IN" baseline="0" dirty="0" smtClean="0"/>
              <a:t>…</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4</a:t>
            </a:fld>
            <a:endParaRPr lang="en-US"/>
          </a:p>
        </p:txBody>
      </p:sp>
    </p:spTree>
    <p:extLst>
      <p:ext uri="{BB962C8B-B14F-4D97-AF65-F5344CB8AC3E}">
        <p14:creationId xmlns:p14="http://schemas.microsoft.com/office/powerpoint/2010/main" val="221768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train the questioner policy to maximize expected reward over</a:t>
            </a:r>
            <a:r>
              <a:rPr lang="en-US" baseline="0" dirty="0" smtClean="0"/>
              <a:t> all dialog rounds. The term in the brackets is the sum of reward for all images and dialog rounds in an episode. Recall that we randomly initialize the visual system at the start of each episode so the expectation is taken over visual systems, episodes, and policy decision during the dialog. We use A2C and update the policy after each episode.</a:t>
            </a:r>
          </a:p>
        </p:txBody>
      </p:sp>
      <p:sp>
        <p:nvSpPr>
          <p:cNvPr id="4" name="Slide Number Placeholder 3"/>
          <p:cNvSpPr>
            <a:spLocks noGrp="1"/>
          </p:cNvSpPr>
          <p:nvPr>
            <p:ph type="sldNum" sz="quarter" idx="10"/>
          </p:nvPr>
        </p:nvSpPr>
        <p:spPr/>
        <p:txBody>
          <a:bodyPr/>
          <a:lstStyle/>
          <a:p>
            <a:fld id="{832039BB-463F-8F4C-9724-4C315F79EE87}" type="slidenum">
              <a:rPr lang="en-US" smtClean="0"/>
              <a:t>40</a:t>
            </a:fld>
            <a:endParaRPr lang="en-US"/>
          </a:p>
        </p:txBody>
      </p:sp>
    </p:spTree>
    <p:extLst>
      <p:ext uri="{BB962C8B-B14F-4D97-AF65-F5344CB8AC3E}">
        <p14:creationId xmlns:p14="http://schemas.microsoft.com/office/powerpoint/2010/main" val="376197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a shaped reward measuring the per-round change in graph memory accuracy</a:t>
            </a:r>
            <a:r>
              <a:rPr lang="en-US" baseline="0" dirty="0" smtClean="0"/>
              <a:t>. To compute the reward at time t,  we compute the similarity between the oracle graph and the graph memories at rounds t and t-1 and subtract to measure the change. This reward can be improved in two ways, by asking unambiguous, informative questions (getting strong top-down updates to the graph memory) and by rapidly improving the visual system (improving bottom-up updates).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32039BB-463F-8F4C-9724-4C315F79EE87}" type="slidenum">
              <a:rPr lang="en-US" smtClean="0"/>
              <a:t>41</a:t>
            </a:fld>
            <a:endParaRPr lang="en-US"/>
          </a:p>
        </p:txBody>
      </p:sp>
    </p:spTree>
    <p:extLst>
      <p:ext uri="{BB962C8B-B14F-4D97-AF65-F5344CB8AC3E}">
        <p14:creationId xmlns:p14="http://schemas.microsoft.com/office/powerpoint/2010/main" val="1398007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experiment with the agent in two environments </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synthetically</a:t>
            </a:r>
            <a:r>
              <a:rPr lang="en-US" sz="1200" kern="1200" baseline="0" dirty="0" smtClean="0">
                <a:solidFill>
                  <a:schemeClr val="tx1"/>
                </a:solidFill>
                <a:effectLst/>
                <a:latin typeface="+mn-lt"/>
                <a:ea typeface="+mn-ea"/>
                <a:cs typeface="+mn-cs"/>
              </a:rPr>
              <a:t> rendered world extending the CLEVR dataset and a collection of realistic indoor scenes from ARID.</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2039BB-463F-8F4C-9724-4C315F79EE87}" type="slidenum">
              <a:rPr lang="en-US" smtClean="0"/>
              <a:t>42</a:t>
            </a:fld>
            <a:endParaRPr lang="en-US"/>
          </a:p>
        </p:txBody>
      </p:sp>
    </p:spTree>
    <p:extLst>
      <p:ext uri="{BB962C8B-B14F-4D97-AF65-F5344CB8AC3E}">
        <p14:creationId xmlns:p14="http://schemas.microsoft.com/office/powerpoint/2010/main" val="406732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compare</a:t>
            </a:r>
            <a:r>
              <a:rPr lang="en-US" baseline="0" dirty="0" smtClean="0"/>
              <a:t> performance against three heuristic baselines defined based on how they generate question tuples:</a:t>
            </a:r>
          </a:p>
          <a:p>
            <a:endParaRPr lang="en-US" baseline="0" dirty="0" smtClean="0"/>
          </a:p>
          <a:p>
            <a:pPr marL="171450" indent="-171450">
              <a:buFontTx/>
              <a:buChar char="-"/>
            </a:pPr>
            <a:r>
              <a:rPr lang="en-US" baseline="0" dirty="0" smtClean="0"/>
              <a:t>random selects object, attribute, and reference uniformly</a:t>
            </a:r>
          </a:p>
          <a:p>
            <a:pPr marL="171450" indent="-171450">
              <a:buFontTx/>
              <a:buChar char="-"/>
            </a:pPr>
            <a:r>
              <a:rPr lang="en-US" baseline="0" dirty="0" smtClean="0"/>
              <a:t>entropy selects high entropy targets and pairs them with low entropy references</a:t>
            </a:r>
          </a:p>
          <a:p>
            <a:pPr marL="171450" indent="-171450">
              <a:buFontTx/>
              <a:buChar char="-"/>
            </a:pPr>
            <a:r>
              <a:rPr lang="en-US" baseline="0" dirty="0" smtClean="0"/>
              <a:t>and </a:t>
            </a:r>
            <a:r>
              <a:rPr lang="en-US" baseline="0" dirty="0" err="1" smtClean="0"/>
              <a:t>entropy+context</a:t>
            </a:r>
            <a:r>
              <a:rPr lang="en-US" baseline="0" dirty="0" smtClean="0"/>
              <a:t> does the same however it </a:t>
            </a:r>
            <a:r>
              <a:rPr lang="en-US" baseline="0" dirty="0" err="1" smtClean="0"/>
              <a:t>trys</a:t>
            </a:r>
            <a:r>
              <a:rPr lang="en-US" baseline="0" dirty="0" smtClean="0"/>
              <a:t> to find spatially adjacent pairs</a:t>
            </a:r>
          </a:p>
        </p:txBody>
      </p:sp>
      <p:sp>
        <p:nvSpPr>
          <p:cNvPr id="4" name="Slide Number Placeholder 3"/>
          <p:cNvSpPr>
            <a:spLocks noGrp="1"/>
          </p:cNvSpPr>
          <p:nvPr>
            <p:ph type="sldNum" sz="quarter" idx="5"/>
          </p:nvPr>
        </p:nvSpPr>
        <p:spPr/>
        <p:txBody>
          <a:bodyPr/>
          <a:lstStyle/>
          <a:p>
            <a:fld id="{832039BB-463F-8F4C-9724-4C315F79EE87}" type="slidenum">
              <a:rPr lang="en-US" smtClean="0"/>
              <a:t>43</a:t>
            </a:fld>
            <a:endParaRPr lang="en-US"/>
          </a:p>
        </p:txBody>
      </p:sp>
    </p:spTree>
    <p:extLst>
      <p:ext uri="{BB962C8B-B14F-4D97-AF65-F5344CB8AC3E}">
        <p14:creationId xmlns:p14="http://schemas.microsoft.com/office/powerpoint/2010/main" val="246012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report the accuracy of the graph memory averaged over all dialogs at dialog round K for all episodes. Importantly, this will included dialog rounds early in an episode where the visual system is weak as well as later when it is better trained.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44</a:t>
            </a:fld>
            <a:endParaRPr lang="en-US"/>
          </a:p>
        </p:txBody>
      </p:sp>
    </p:spTree>
    <p:extLst>
      <p:ext uri="{BB962C8B-B14F-4D97-AF65-F5344CB8AC3E}">
        <p14:creationId xmlns:p14="http://schemas.microsoft.com/office/powerpoint/2010/main" val="75375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report</a:t>
            </a:r>
            <a:r>
              <a:rPr lang="en-US" baseline="0" dirty="0" smtClean="0"/>
              <a:t> results on models trained and tested on what we call the ‘Standard’ dataset comprised of 5-10 objects of varying size, shape, color, and material. </a:t>
            </a:r>
          </a:p>
          <a:p>
            <a:endParaRPr lang="en-US" baseline="0" dirty="0" smtClean="0"/>
          </a:p>
          <a:p>
            <a:r>
              <a:rPr lang="en-US" baseline="0" dirty="0" smtClean="0"/>
              <a:t>Recall that the goal is to generalize to new visual systems and environments, so we train questioners on this Standard split and then evaluate them with randomly initialized visual systems</a:t>
            </a:r>
            <a:endParaRPr lang="en-US" dirty="0"/>
          </a:p>
        </p:txBody>
      </p:sp>
      <p:sp>
        <p:nvSpPr>
          <p:cNvPr id="4" name="Slide Number Placeholder 3"/>
          <p:cNvSpPr>
            <a:spLocks noGrp="1"/>
          </p:cNvSpPr>
          <p:nvPr>
            <p:ph type="sldNum" sz="quarter" idx="10"/>
          </p:nvPr>
        </p:nvSpPr>
        <p:spPr/>
        <p:txBody>
          <a:bodyPr/>
          <a:lstStyle/>
          <a:p>
            <a:fld id="{832039BB-463F-8F4C-9724-4C315F79EE87}" type="slidenum">
              <a:rPr lang="en-US" smtClean="0"/>
              <a:t>45</a:t>
            </a:fld>
            <a:endParaRPr lang="en-US"/>
          </a:p>
        </p:txBody>
      </p:sp>
    </p:spTree>
    <p:extLst>
      <p:ext uri="{BB962C8B-B14F-4D97-AF65-F5344CB8AC3E}">
        <p14:creationId xmlns:p14="http://schemas.microsoft.com/office/powerpoint/2010/main" val="1984317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blue we have the random baseline which performs poorly as expected</a:t>
            </a:r>
            <a:r>
              <a:rPr lang="en-US" sz="1200" baseline="0" dirty="0" smtClean="0"/>
              <a:t> but does manage to luck its way into extracting some information, especially over longer dialogs. The entropy and </a:t>
            </a:r>
            <a:r>
              <a:rPr lang="en-US" sz="1200" baseline="0" dirty="0" err="1" smtClean="0"/>
              <a:t>entropy+context</a:t>
            </a:r>
            <a:r>
              <a:rPr lang="en-US" sz="1200" baseline="0" dirty="0" smtClean="0"/>
              <a:t> baselines improve over this somewhat with spatial context being especially useful towards the beginning of dialogs. Our learned model outperforms these baselines significantly, especially for longer dialog lengths. </a:t>
            </a:r>
          </a:p>
          <a:p>
            <a:endParaRPr lang="en-US" sz="1200" baseline="0" dirty="0" smtClean="0"/>
          </a:p>
          <a:p>
            <a:r>
              <a:rPr lang="en-US" sz="1200" baseline="0" dirty="0" smtClean="0"/>
              <a:t>To assess the role of bottom-up information from the visual system, we compare to the same learned model while keeping the vision component frozen. We see that performance drops significantly early in the dialog; however, over the course of a full dialog still recovers most of the information from the oracle.</a:t>
            </a:r>
          </a:p>
        </p:txBody>
      </p:sp>
      <p:sp>
        <p:nvSpPr>
          <p:cNvPr id="4" name="Slide Number Placeholder 3"/>
          <p:cNvSpPr>
            <a:spLocks noGrp="1"/>
          </p:cNvSpPr>
          <p:nvPr>
            <p:ph type="sldNum" sz="quarter" idx="10"/>
          </p:nvPr>
        </p:nvSpPr>
        <p:spPr/>
        <p:txBody>
          <a:bodyPr/>
          <a:lstStyle/>
          <a:p>
            <a:fld id="{832039BB-463F-8F4C-9724-4C315F79EE87}" type="slidenum">
              <a:rPr lang="en-US" smtClean="0"/>
              <a:t>46</a:t>
            </a:fld>
            <a:endParaRPr lang="en-US"/>
          </a:p>
        </p:txBody>
      </p:sp>
    </p:spTree>
    <p:extLst>
      <p:ext uri="{BB962C8B-B14F-4D97-AF65-F5344CB8AC3E}">
        <p14:creationId xmlns:p14="http://schemas.microsoft.com/office/powerpoint/2010/main" val="106135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qualitative example late in a dialog where an agent already knows quite a bit about a few objects</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47</a:t>
            </a:fld>
            <a:endParaRPr lang="en-US"/>
          </a:p>
        </p:txBody>
      </p:sp>
    </p:spTree>
    <p:extLst>
      <p:ext uri="{BB962C8B-B14F-4D97-AF65-F5344CB8AC3E}">
        <p14:creationId xmlns:p14="http://schemas.microsoft.com/office/powerpoint/2010/main" val="1999295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48</a:t>
            </a:fld>
            <a:endParaRPr lang="en-US"/>
          </a:p>
        </p:txBody>
      </p:sp>
    </p:spTree>
    <p:extLst>
      <p:ext uri="{BB962C8B-B14F-4D97-AF65-F5344CB8AC3E}">
        <p14:creationId xmlns:p14="http://schemas.microsoft.com/office/powerpoint/2010/main" val="1770389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49</a:t>
            </a:fld>
            <a:endParaRPr lang="en-US"/>
          </a:p>
        </p:txBody>
      </p:sp>
    </p:spTree>
    <p:extLst>
      <p:ext uri="{BB962C8B-B14F-4D97-AF65-F5344CB8AC3E}">
        <p14:creationId xmlns:p14="http://schemas.microsoft.com/office/powerpoint/2010/main" val="8685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It</a:t>
            </a:r>
            <a:r>
              <a:rPr lang="en-US" altLang="zh-CN" baseline="0" dirty="0" smtClean="0"/>
              <a:t> has no idea about some things in your home. </a:t>
            </a:r>
            <a:r>
              <a:rPr lang="en-US" altLang="zh-CN" dirty="0" smtClean="0"/>
              <a:t>For instance, its</a:t>
            </a:r>
            <a:r>
              <a:rPr lang="en-US" altLang="zh-CN" baseline="0" dirty="0" smtClean="0"/>
              <a:t> never seen a candle. It knows what books are but you insist on calling these red ones Encyclopedias. It’s never seen a lamp this tacky and this `thing` is only a magazine bin because it</a:t>
            </a:r>
            <a:r>
              <a:rPr lang="mr-IN" altLang="zh-CN" baseline="0" dirty="0" smtClean="0"/>
              <a:t>’</a:t>
            </a:r>
            <a:r>
              <a:rPr lang="en-US" altLang="zh-CN" baseline="0" dirty="0" smtClean="0"/>
              <a:t>s a bin full of magazines! No training set in the world could have prepared an agent for life with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scenario is a specific instance of the general open-world recognition problem..</a:t>
            </a:r>
            <a:endParaRPr lang="en-US" dirty="0" smtClean="0"/>
          </a:p>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a:t>
            </a:fld>
            <a:endParaRPr lang="en-US"/>
          </a:p>
        </p:txBody>
      </p:sp>
    </p:spTree>
    <p:extLst>
      <p:ext uri="{BB962C8B-B14F-4D97-AF65-F5344CB8AC3E}">
        <p14:creationId xmlns:p14="http://schemas.microsoft.com/office/powerpoint/2010/main" val="1318838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50</a:t>
            </a:fld>
            <a:endParaRPr lang="en-US"/>
          </a:p>
        </p:txBody>
      </p:sp>
    </p:spTree>
    <p:extLst>
      <p:ext uri="{BB962C8B-B14F-4D97-AF65-F5344CB8AC3E}">
        <p14:creationId xmlns:p14="http://schemas.microsoft.com/office/powerpoint/2010/main" val="1471607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51</a:t>
            </a:fld>
            <a:endParaRPr lang="en-US"/>
          </a:p>
        </p:txBody>
      </p:sp>
    </p:spTree>
    <p:extLst>
      <p:ext uri="{BB962C8B-B14F-4D97-AF65-F5344CB8AC3E}">
        <p14:creationId xmlns:p14="http://schemas.microsoft.com/office/powerpoint/2010/main" val="1876196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52</a:t>
            </a:fld>
            <a:endParaRPr lang="en-US"/>
          </a:p>
        </p:txBody>
      </p:sp>
    </p:spTree>
    <p:extLst>
      <p:ext uri="{BB962C8B-B14F-4D97-AF65-F5344CB8AC3E}">
        <p14:creationId xmlns:p14="http://schemas.microsoft.com/office/powerpoint/2010/main" val="1949110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53</a:t>
            </a:fld>
            <a:endParaRPr lang="en-US"/>
          </a:p>
        </p:txBody>
      </p:sp>
    </p:spTree>
    <p:extLst>
      <p:ext uri="{BB962C8B-B14F-4D97-AF65-F5344CB8AC3E}">
        <p14:creationId xmlns:p14="http://schemas.microsoft.com/office/powerpoint/2010/main" val="2200243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54</a:t>
            </a:fld>
            <a:endParaRPr lang="en-US"/>
          </a:p>
        </p:txBody>
      </p:sp>
    </p:spTree>
    <p:extLst>
      <p:ext uri="{BB962C8B-B14F-4D97-AF65-F5344CB8AC3E}">
        <p14:creationId xmlns:p14="http://schemas.microsoft.com/office/powerpoint/2010/main" val="947560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55</a:t>
            </a:fld>
            <a:endParaRPr lang="en-US"/>
          </a:p>
        </p:txBody>
      </p:sp>
    </p:spTree>
    <p:extLst>
      <p:ext uri="{BB962C8B-B14F-4D97-AF65-F5344CB8AC3E}">
        <p14:creationId xmlns:p14="http://schemas.microsoft.com/office/powerpoint/2010/main" val="10571488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find this strategy of fully</a:t>
            </a:r>
            <a:r>
              <a:rPr lang="en-US" baseline="0" dirty="0" smtClean="0"/>
              <a:t> exploiting objects that can be correctly referenced to be commonly used by our model.</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56</a:t>
            </a:fld>
            <a:endParaRPr lang="en-US"/>
          </a:p>
        </p:txBody>
      </p:sp>
    </p:spTree>
    <p:extLst>
      <p:ext uri="{BB962C8B-B14F-4D97-AF65-F5344CB8AC3E}">
        <p14:creationId xmlns:p14="http://schemas.microsoft.com/office/powerpoint/2010/main" val="325803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test generalization to novel</a:t>
            </a:r>
            <a:r>
              <a:rPr lang="en-US" baseline="0" dirty="0" smtClean="0"/>
              <a:t> environments, we evaluate on three more datasets. First a synthetic world where the shapes and colors are wholly novel -- where the standard set has spheres, cubes, and cylinders, this set has cones bowls and rectangular cuboids.</a:t>
            </a:r>
          </a:p>
          <a:p>
            <a:endParaRPr lang="en-US" baseline="0" dirty="0" smtClean="0"/>
          </a:p>
          <a:p>
            <a:r>
              <a:rPr lang="en-US" baseline="0" dirty="0" smtClean="0"/>
              <a:t>Then a mixed environment containing both the novel and standard sets, and finally a realistic environment with significantly more categories and attributes. </a:t>
            </a:r>
          </a:p>
          <a:p>
            <a:endParaRPr lang="en-US" baseline="0" dirty="0" smtClean="0"/>
          </a:p>
          <a:p>
            <a:r>
              <a:rPr lang="en-US" baseline="0" dirty="0" smtClean="0"/>
              <a:t>Note that this realistic setting looks nothing like the standard training set.</a:t>
            </a:r>
          </a:p>
        </p:txBody>
      </p:sp>
      <p:sp>
        <p:nvSpPr>
          <p:cNvPr id="4" name="Slide Number Placeholder 3"/>
          <p:cNvSpPr>
            <a:spLocks noGrp="1"/>
          </p:cNvSpPr>
          <p:nvPr>
            <p:ph type="sldNum" sz="quarter" idx="10"/>
          </p:nvPr>
        </p:nvSpPr>
        <p:spPr/>
        <p:txBody>
          <a:bodyPr/>
          <a:lstStyle/>
          <a:p>
            <a:fld id="{832039BB-463F-8F4C-9724-4C315F79EE87}" type="slidenum">
              <a:rPr lang="en-US" smtClean="0"/>
              <a:t>57</a:t>
            </a:fld>
            <a:endParaRPr lang="en-US"/>
          </a:p>
        </p:txBody>
      </p:sp>
    </p:spTree>
    <p:extLst>
      <p:ext uri="{BB962C8B-B14F-4D97-AF65-F5344CB8AC3E}">
        <p14:creationId xmlns:p14="http://schemas.microsoft.com/office/powerpoint/2010/main" val="13311347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as before, questioners are trained on Standard and then evaluated in these new settings with randomly initialized visual systems</a:t>
            </a:r>
          </a:p>
        </p:txBody>
      </p:sp>
      <p:sp>
        <p:nvSpPr>
          <p:cNvPr id="4" name="Slide Number Placeholder 3"/>
          <p:cNvSpPr>
            <a:spLocks noGrp="1"/>
          </p:cNvSpPr>
          <p:nvPr>
            <p:ph type="sldNum" sz="quarter" idx="10"/>
          </p:nvPr>
        </p:nvSpPr>
        <p:spPr/>
        <p:txBody>
          <a:bodyPr/>
          <a:lstStyle/>
          <a:p>
            <a:fld id="{832039BB-463F-8F4C-9724-4C315F79EE87}" type="slidenum">
              <a:rPr lang="en-US" smtClean="0"/>
              <a:t>58</a:t>
            </a:fld>
            <a:endParaRPr lang="en-US"/>
          </a:p>
        </p:txBody>
      </p:sp>
    </p:spTree>
    <p:extLst>
      <p:ext uri="{BB962C8B-B14F-4D97-AF65-F5344CB8AC3E}">
        <p14:creationId xmlns:p14="http://schemas.microsoft.com/office/powerpoint/2010/main" val="48180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blue bar is the standard</a:t>
            </a:r>
            <a:r>
              <a:rPr lang="en-US" baseline="0" dirty="0" smtClean="0"/>
              <a:t> train / standard test result from the previous plot for reference. We see nearly no loss of performance transferring a questioner learned on standard to the novel of mixed splits. For the realistic scenes which have significantly more attributes and categories, we do see reduced performance especially towards the beginning of the dialogs; however, it does still ask informative questions.</a:t>
            </a:r>
            <a:endParaRPr lang="en-US" dirty="0"/>
          </a:p>
        </p:txBody>
      </p:sp>
      <p:sp>
        <p:nvSpPr>
          <p:cNvPr id="4" name="Slide Number Placeholder 3"/>
          <p:cNvSpPr>
            <a:spLocks noGrp="1"/>
          </p:cNvSpPr>
          <p:nvPr>
            <p:ph type="sldNum" sz="quarter" idx="10"/>
          </p:nvPr>
        </p:nvSpPr>
        <p:spPr/>
        <p:txBody>
          <a:bodyPr/>
          <a:lstStyle/>
          <a:p>
            <a:fld id="{832039BB-463F-8F4C-9724-4C315F79EE87}" type="slidenum">
              <a:rPr lang="en-US" smtClean="0"/>
              <a:t>59</a:t>
            </a:fld>
            <a:endParaRPr lang="en-US"/>
          </a:p>
        </p:txBody>
      </p:sp>
    </p:spTree>
    <p:extLst>
      <p:ext uri="{BB962C8B-B14F-4D97-AF65-F5344CB8AC3E}">
        <p14:creationId xmlns:p14="http://schemas.microsoft.com/office/powerpoint/2010/main" val="59145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Namely,</a:t>
            </a:r>
            <a:r>
              <a:rPr lang="en-US" baseline="0" dirty="0" smtClean="0"/>
              <a:t> that n</a:t>
            </a:r>
            <a:r>
              <a:rPr lang="en-US" dirty="0" smtClean="0"/>
              <a:t>o matter</a:t>
            </a:r>
            <a:r>
              <a:rPr lang="en-US" baseline="0" dirty="0" smtClean="0"/>
              <a:t> how well trained, an agent in an open-world setting will inevitably encounter objects, attributes, or relationships it does not recognize.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a:t>
            </a:fld>
            <a:endParaRPr lang="en-US"/>
          </a:p>
        </p:txBody>
      </p:sp>
    </p:spTree>
    <p:extLst>
      <p:ext uri="{BB962C8B-B14F-4D97-AF65-F5344CB8AC3E}">
        <p14:creationId xmlns:p14="http://schemas.microsoft.com/office/powerpoint/2010/main" val="1847727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60</a:t>
            </a:fld>
            <a:endParaRPr lang="en-US"/>
          </a:p>
        </p:txBody>
      </p:sp>
    </p:spTree>
    <p:extLst>
      <p:ext uri="{BB962C8B-B14F-4D97-AF65-F5344CB8AC3E}">
        <p14:creationId xmlns:p14="http://schemas.microsoft.com/office/powerpoint/2010/main" val="1945284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61</a:t>
            </a:fld>
            <a:endParaRPr lang="en-US"/>
          </a:p>
        </p:txBody>
      </p:sp>
    </p:spTree>
    <p:extLst>
      <p:ext uri="{BB962C8B-B14F-4D97-AF65-F5344CB8AC3E}">
        <p14:creationId xmlns:p14="http://schemas.microsoft.com/office/powerpoint/2010/main" val="6944826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62</a:t>
            </a:fld>
            <a:endParaRPr lang="en-US"/>
          </a:p>
        </p:txBody>
      </p:sp>
    </p:spTree>
    <p:extLst>
      <p:ext uri="{BB962C8B-B14F-4D97-AF65-F5344CB8AC3E}">
        <p14:creationId xmlns:p14="http://schemas.microsoft.com/office/powerpoint/2010/main" val="520867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63</a:t>
            </a:fld>
            <a:endParaRPr lang="en-US"/>
          </a:p>
        </p:txBody>
      </p:sp>
    </p:spTree>
    <p:extLst>
      <p:ext uri="{BB962C8B-B14F-4D97-AF65-F5344CB8AC3E}">
        <p14:creationId xmlns:p14="http://schemas.microsoft.com/office/powerpoint/2010/main" val="20811670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64</a:t>
            </a:fld>
            <a:endParaRPr lang="en-US"/>
          </a:p>
        </p:txBody>
      </p:sp>
    </p:spTree>
    <p:extLst>
      <p:ext uri="{BB962C8B-B14F-4D97-AF65-F5344CB8AC3E}">
        <p14:creationId xmlns:p14="http://schemas.microsoft.com/office/powerpoint/2010/main" val="8243563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65</a:t>
            </a:fld>
            <a:endParaRPr lang="en-US"/>
          </a:p>
        </p:txBody>
      </p:sp>
    </p:spTree>
    <p:extLst>
      <p:ext uri="{BB962C8B-B14F-4D97-AF65-F5344CB8AC3E}">
        <p14:creationId xmlns:p14="http://schemas.microsoft.com/office/powerpoint/2010/main" val="219158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66</a:t>
            </a:fld>
            <a:endParaRPr lang="en-US"/>
          </a:p>
        </p:txBody>
      </p:sp>
    </p:spTree>
    <p:extLst>
      <p:ext uri="{BB962C8B-B14F-4D97-AF65-F5344CB8AC3E}">
        <p14:creationId xmlns:p14="http://schemas.microsoft.com/office/powerpoint/2010/main" val="1208366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67</a:t>
            </a:fld>
            <a:endParaRPr lang="en-US"/>
          </a:p>
        </p:txBody>
      </p:sp>
    </p:spTree>
    <p:extLst>
      <p:ext uri="{BB962C8B-B14F-4D97-AF65-F5344CB8AC3E}">
        <p14:creationId xmlns:p14="http://schemas.microsoft.com/office/powerpoint/2010/main" val="11891162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68</a:t>
            </a:fld>
            <a:endParaRPr lang="en-US"/>
          </a:p>
        </p:txBody>
      </p:sp>
    </p:spTree>
    <p:extLst>
      <p:ext uri="{BB962C8B-B14F-4D97-AF65-F5344CB8AC3E}">
        <p14:creationId xmlns:p14="http://schemas.microsoft.com/office/powerpoint/2010/main" val="17306093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69</a:t>
            </a:fld>
            <a:endParaRPr lang="en-US"/>
          </a:p>
        </p:txBody>
      </p:sp>
    </p:spTree>
    <p:extLst>
      <p:ext uri="{BB962C8B-B14F-4D97-AF65-F5344CB8AC3E}">
        <p14:creationId xmlns:p14="http://schemas.microsoft.com/office/powerpoint/2010/main" val="94677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question then is how can agents learn about these concepts in the environments themselves. A natural answer is for the agent to communicate with its owner. For instance, the agent could ask the question “what is the orange object to the left of the television?” in order to learn about the candle. </a:t>
            </a:r>
          </a:p>
        </p:txBody>
      </p:sp>
      <p:sp>
        <p:nvSpPr>
          <p:cNvPr id="4" name="Slide Number Placeholder 3"/>
          <p:cNvSpPr>
            <a:spLocks noGrp="1"/>
          </p:cNvSpPr>
          <p:nvPr>
            <p:ph type="sldNum" sz="quarter" idx="5"/>
          </p:nvPr>
        </p:nvSpPr>
        <p:spPr/>
        <p:txBody>
          <a:bodyPr/>
          <a:lstStyle/>
          <a:p>
            <a:fld id="{832039BB-463F-8F4C-9724-4C315F79EE87}" type="slidenum">
              <a:rPr lang="en-US" smtClean="0"/>
              <a:t>7</a:t>
            </a:fld>
            <a:endParaRPr lang="en-US"/>
          </a:p>
        </p:txBody>
      </p:sp>
    </p:spTree>
    <p:extLst>
      <p:ext uri="{BB962C8B-B14F-4D97-AF65-F5344CB8AC3E}">
        <p14:creationId xmlns:p14="http://schemas.microsoft.com/office/powerpoint/2010/main" val="15454761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Digging</a:t>
            </a:r>
            <a:r>
              <a:rPr lang="en-US" baseline="0" dirty="0" smtClean="0"/>
              <a:t> deeper into how the questioner behaves. This chart show the proportion of zero and one-hop questions where zero hop questions have no reference objects and one-hop do. As we saw in the qualitative examples, zero-hop questions that probe objects at the edges of the image dominate up until about round 15. After this point, the agent has collected enough information to reference more central objects and transitions to one-hop questions.</a:t>
            </a:r>
          </a:p>
          <a:p>
            <a:endParaRPr lang="en-US" dirty="0"/>
          </a:p>
        </p:txBody>
      </p:sp>
      <p:sp>
        <p:nvSpPr>
          <p:cNvPr id="4" name="Slide Number Placeholder 3"/>
          <p:cNvSpPr>
            <a:spLocks noGrp="1"/>
          </p:cNvSpPr>
          <p:nvPr>
            <p:ph type="sldNum" sz="quarter" idx="10"/>
          </p:nvPr>
        </p:nvSpPr>
        <p:spPr/>
        <p:txBody>
          <a:bodyPr/>
          <a:lstStyle/>
          <a:p>
            <a:fld id="{832039BB-463F-8F4C-9724-4C315F79EE87}" type="slidenum">
              <a:rPr lang="en-US" smtClean="0"/>
              <a:t>70</a:t>
            </a:fld>
            <a:endParaRPr lang="en-US"/>
          </a:p>
        </p:txBody>
      </p:sp>
    </p:spTree>
    <p:extLst>
      <p:ext uri="{BB962C8B-B14F-4D97-AF65-F5344CB8AC3E}">
        <p14:creationId xmlns:p14="http://schemas.microsoft.com/office/powerpoint/2010/main" val="16690031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also look at how the types of questions change as the number of objects increases. Following the blue bars, we can see that the proportion of ambiguous or invalid questions increases substantially for cluttered scenes </a:t>
            </a:r>
            <a:r>
              <a:rPr lang="mr-IN" baseline="0" dirty="0" smtClean="0"/>
              <a:t>–</a:t>
            </a:r>
            <a:r>
              <a:rPr lang="en-US" baseline="0" dirty="0" smtClean="0"/>
              <a:t> showing that the agent has trouble referencing interior objects in those settings.</a:t>
            </a:r>
            <a:endParaRPr lang="en-US" dirty="0"/>
          </a:p>
        </p:txBody>
      </p:sp>
      <p:sp>
        <p:nvSpPr>
          <p:cNvPr id="4" name="Slide Number Placeholder 3"/>
          <p:cNvSpPr>
            <a:spLocks noGrp="1"/>
          </p:cNvSpPr>
          <p:nvPr>
            <p:ph type="sldNum" sz="quarter" idx="10"/>
          </p:nvPr>
        </p:nvSpPr>
        <p:spPr/>
        <p:txBody>
          <a:bodyPr/>
          <a:lstStyle/>
          <a:p>
            <a:fld id="{832039BB-463F-8F4C-9724-4C315F79EE87}" type="slidenum">
              <a:rPr lang="en-US" smtClean="0"/>
              <a:t>71</a:t>
            </a:fld>
            <a:endParaRPr lang="en-US"/>
          </a:p>
        </p:txBody>
      </p:sp>
    </p:spTree>
    <p:extLst>
      <p:ext uri="{BB962C8B-B14F-4D97-AF65-F5344CB8AC3E}">
        <p14:creationId xmlns:p14="http://schemas.microsoft.com/office/powerpoint/2010/main" val="4450794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we’ve been examining</a:t>
            </a:r>
            <a:r>
              <a:rPr lang="en-US" baseline="0" dirty="0" smtClean="0"/>
              <a:t> how well the questioner can extract information from the oracle, but we can also see how this translates to visual system training. In these meta-learning style experiments, we run our standard trained questioner on one episode from the new environment and then evaluate the learned visual system on the remaining episodes.  We average the attribute accuracy prediction over all possible held out episodes.</a:t>
            </a:r>
          </a:p>
        </p:txBody>
      </p:sp>
      <p:sp>
        <p:nvSpPr>
          <p:cNvPr id="4" name="Slide Number Placeholder 3"/>
          <p:cNvSpPr>
            <a:spLocks noGrp="1"/>
          </p:cNvSpPr>
          <p:nvPr>
            <p:ph type="sldNum" sz="quarter" idx="10"/>
          </p:nvPr>
        </p:nvSpPr>
        <p:spPr/>
        <p:txBody>
          <a:bodyPr/>
          <a:lstStyle/>
          <a:p>
            <a:fld id="{832039BB-463F-8F4C-9724-4C315F79EE87}" type="slidenum">
              <a:rPr lang="en-US" smtClean="0"/>
              <a:t>72</a:t>
            </a:fld>
            <a:endParaRPr lang="en-US"/>
          </a:p>
        </p:txBody>
      </p:sp>
    </p:spTree>
    <p:extLst>
      <p:ext uri="{BB962C8B-B14F-4D97-AF65-F5344CB8AC3E}">
        <p14:creationId xmlns:p14="http://schemas.microsoft.com/office/powerpoint/2010/main" val="8690304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standard train / standard test scenario, we find our approach outperforms the baselines by a significant margin </a:t>
            </a:r>
            <a:r>
              <a:rPr lang="mr-IN" baseline="0" dirty="0" smtClean="0"/>
              <a:t>–</a:t>
            </a:r>
            <a:r>
              <a:rPr lang="en-US" baseline="0" dirty="0" smtClean="0"/>
              <a:t> training the visual system much quicker.</a:t>
            </a:r>
          </a:p>
          <a:p>
            <a:endParaRPr lang="en-US" baseline="0" dirty="0" smtClean="0"/>
          </a:p>
          <a:p>
            <a:r>
              <a:rPr lang="en-US" baseline="0" dirty="0" smtClean="0"/>
              <a:t>We find this trend holds for novel, mixed, and realistic environments; however, we note that performance on mixed and realistic is lower due to the increased label space size.</a:t>
            </a:r>
          </a:p>
          <a:p>
            <a:endParaRPr lang="en-US" baseline="0" dirty="0" smtClean="0"/>
          </a:p>
          <a:p>
            <a:r>
              <a:rPr lang="en-US" baseline="0" dirty="0" smtClean="0"/>
              <a:t>This shows that our learned questioner can effectively train visual systems in novel environments. </a:t>
            </a:r>
            <a:endParaRPr lang="en-US" dirty="0"/>
          </a:p>
        </p:txBody>
      </p:sp>
      <p:sp>
        <p:nvSpPr>
          <p:cNvPr id="4" name="Slide Number Placeholder 3"/>
          <p:cNvSpPr>
            <a:spLocks noGrp="1"/>
          </p:cNvSpPr>
          <p:nvPr>
            <p:ph type="sldNum" sz="quarter" idx="10"/>
          </p:nvPr>
        </p:nvSpPr>
        <p:spPr/>
        <p:txBody>
          <a:bodyPr/>
          <a:lstStyle/>
          <a:p>
            <a:fld id="{832039BB-463F-8F4C-9724-4C315F79EE87}" type="slidenum">
              <a:rPr lang="en-US" smtClean="0"/>
              <a:t>73</a:t>
            </a:fld>
            <a:endParaRPr lang="en-US"/>
          </a:p>
        </p:txBody>
      </p:sp>
    </p:spTree>
    <p:extLst>
      <p:ext uri="{BB962C8B-B14F-4D97-AF65-F5344CB8AC3E}">
        <p14:creationId xmlns:p14="http://schemas.microsoft.com/office/powerpoint/2010/main" val="8131783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we developed agents that learn to ask questions</a:t>
            </a:r>
            <a:r>
              <a:rPr lang="en-US" baseline="0" dirty="0" smtClean="0"/>
              <a:t> about their environment in order to learn visual recognition and showed that these policies generalize to new environments and visual systems.</a:t>
            </a:r>
          </a:p>
          <a:p>
            <a:endParaRPr lang="en-US" baseline="0" dirty="0" smtClean="0"/>
          </a:p>
          <a:p>
            <a:r>
              <a:rPr lang="en-US" baseline="0" dirty="0" smtClean="0"/>
              <a:t>Thanks! If there are any questions, I’m happy to take them now.</a:t>
            </a:r>
          </a:p>
        </p:txBody>
      </p:sp>
      <p:sp>
        <p:nvSpPr>
          <p:cNvPr id="4" name="Slide Number Placeholder 3"/>
          <p:cNvSpPr>
            <a:spLocks noGrp="1"/>
          </p:cNvSpPr>
          <p:nvPr>
            <p:ph type="sldNum" sz="quarter" idx="10"/>
          </p:nvPr>
        </p:nvSpPr>
        <p:spPr/>
        <p:txBody>
          <a:bodyPr/>
          <a:lstStyle/>
          <a:p>
            <a:fld id="{832039BB-463F-8F4C-9724-4C315F79EE87}" type="slidenum">
              <a:rPr lang="en-US" smtClean="0"/>
              <a:t>74</a:t>
            </a:fld>
            <a:endParaRPr lang="en-US"/>
          </a:p>
        </p:txBody>
      </p:sp>
    </p:spTree>
    <p:extLst>
      <p:ext uri="{BB962C8B-B14F-4D97-AF65-F5344CB8AC3E}">
        <p14:creationId xmlns:p14="http://schemas.microsoft.com/office/powerpoint/2010/main" val="99529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asking informative and unambiguous questions is a challenging task in its own right! </a:t>
            </a:r>
          </a:p>
          <a:p>
            <a:endParaRPr lang="en-US" dirty="0" smtClean="0"/>
          </a:p>
          <a:p>
            <a:r>
              <a:rPr lang="en-US" dirty="0" smtClean="0"/>
              <a:t>Breaking down</a:t>
            </a:r>
            <a:r>
              <a:rPr lang="en-US" baseline="0" dirty="0" smtClean="0"/>
              <a:t> this sample question: </a:t>
            </a:r>
          </a:p>
          <a:p>
            <a:r>
              <a:rPr lang="en-US" baseline="0" dirty="0" smtClean="0"/>
              <a:t>- the agent has leveraged partial information it does recognize about the novel object </a:t>
            </a:r>
            <a:r>
              <a:rPr lang="mr-IN" baseline="0" dirty="0" smtClean="0"/>
              <a:t>–</a:t>
            </a:r>
            <a:r>
              <a:rPr lang="en-US" baseline="0" dirty="0" smtClean="0"/>
              <a:t> the fact that its orange,</a:t>
            </a:r>
          </a:p>
          <a:p>
            <a:pPr marL="171450" indent="-171450">
              <a:buFontTx/>
              <a:buChar char="-"/>
            </a:pPr>
            <a:r>
              <a:rPr lang="en-US" baseline="0" dirty="0" smtClean="0"/>
              <a:t>it has also grounded the television,</a:t>
            </a:r>
          </a:p>
          <a:p>
            <a:pPr marL="171450" indent="-171450">
              <a:buFontTx/>
              <a:buChar char="-"/>
            </a:pPr>
            <a:r>
              <a:rPr lang="en-US" baseline="0" dirty="0" smtClean="0"/>
              <a:t>and used it to spatially reference the unknown object</a:t>
            </a:r>
            <a:endParaRPr lang="en-US" dirty="0" smtClean="0"/>
          </a:p>
          <a:p>
            <a:endParaRPr lang="en-US" dirty="0" smtClean="0"/>
          </a:p>
          <a:p>
            <a:r>
              <a:rPr lang="en-US" dirty="0" smtClean="0"/>
              <a:t>This</a:t>
            </a:r>
            <a:r>
              <a:rPr lang="en-US" baseline="0" dirty="0" smtClean="0"/>
              <a:t> brings us to the</a:t>
            </a:r>
            <a:r>
              <a:rPr lang="en-US" dirty="0" smtClean="0"/>
              <a:t> key question we address i</a:t>
            </a:r>
            <a:r>
              <a:rPr lang="en-US" baseline="0" dirty="0" smtClean="0"/>
              <a:t>n this work </a:t>
            </a:r>
            <a:r>
              <a:rPr lang="mr-IN" baseline="0" dirty="0" smtClean="0"/>
              <a:t>…</a:t>
            </a:r>
            <a:r>
              <a:rPr lang="en-US" baseline="0" dirty="0" smtClean="0"/>
              <a:t> </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8</a:t>
            </a:fld>
            <a:endParaRPr lang="en-US"/>
          </a:p>
        </p:txBody>
      </p:sp>
    </p:spTree>
    <p:extLst>
      <p:ext uri="{BB962C8B-B14F-4D97-AF65-F5344CB8AC3E}">
        <p14:creationId xmlns:p14="http://schemas.microsoft.com/office/powerpoint/2010/main" val="1239657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can we</a:t>
            </a:r>
            <a:r>
              <a:rPr lang="en-US" dirty="0" smtClean="0"/>
              <a:t> train agents to ask questions about</a:t>
            </a:r>
            <a:r>
              <a:rPr lang="en-US" baseline="0" dirty="0" smtClean="0"/>
              <a:t> their surroundings to improve their recognition capabilities?</a:t>
            </a:r>
            <a:endParaRPr lang="en-US" dirty="0"/>
          </a:p>
        </p:txBody>
      </p:sp>
      <p:sp>
        <p:nvSpPr>
          <p:cNvPr id="4" name="Slide Number Placeholder 3"/>
          <p:cNvSpPr>
            <a:spLocks noGrp="1"/>
          </p:cNvSpPr>
          <p:nvPr>
            <p:ph type="sldNum" sz="quarter" idx="5"/>
          </p:nvPr>
        </p:nvSpPr>
        <p:spPr/>
        <p:txBody>
          <a:bodyPr/>
          <a:lstStyle/>
          <a:p>
            <a:fld id="{832039BB-463F-8F4C-9724-4C315F79EE87}" type="slidenum">
              <a:rPr lang="en-US" smtClean="0"/>
              <a:t>9</a:t>
            </a:fld>
            <a:endParaRPr lang="en-US"/>
          </a:p>
        </p:txBody>
      </p:sp>
    </p:spTree>
    <p:extLst>
      <p:ext uri="{BB962C8B-B14F-4D97-AF65-F5344CB8AC3E}">
        <p14:creationId xmlns:p14="http://schemas.microsoft.com/office/powerpoint/2010/main" val="173175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64DED1-8C05-8445-8341-88EB6D30E650}" type="datetime1">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1631736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61DEA-7414-5A46-BA33-3EA447DF4AC7}" type="datetime1">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302714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3140D5-5FD5-844E-B350-FE9EC7AFD35D}" type="datetime1">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323123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02096" y="6415984"/>
            <a:ext cx="2743200" cy="365125"/>
          </a:xfrm>
        </p:spPr>
        <p:txBody>
          <a:bodyPr/>
          <a:lstStyle>
            <a:lvl1pPr algn="l">
              <a:defRPr/>
            </a:lvl1pPr>
          </a:lstStyle>
          <a:p>
            <a:fld id="{1153A584-974B-7244-90B3-977968778D8E}" type="slidenum">
              <a:rPr lang="en-US" smtClean="0"/>
              <a:pPr/>
              <a:t>‹#›</a:t>
            </a:fld>
            <a:endParaRPr lang="en-US"/>
          </a:p>
        </p:txBody>
      </p:sp>
    </p:spTree>
    <p:extLst>
      <p:ext uri="{BB962C8B-B14F-4D97-AF65-F5344CB8AC3E}">
        <p14:creationId xmlns:p14="http://schemas.microsoft.com/office/powerpoint/2010/main" val="40080738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0D4754-6867-D142-B268-A5F70F1AC52E}" type="datetime1">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40578043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7AAFF8-2D38-A647-9E3E-4A37E7C23694}" type="datetime1">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2111637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1790E1-C397-BF43-BF44-3341C68C3F1B}" type="datetime1">
              <a:rPr lang="en-US" smtClean="0"/>
              <a:t>11/11/18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83552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443A34-B00A-3D45-9C74-0A4CCD4DDF1C}" type="datetime1">
              <a:rPr lang="en-US" smtClean="0"/>
              <a:t>11/11/18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144693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122E8-1F83-5949-9CF2-66889EE4E1BD}" type="datetime1">
              <a:rPr lang="en-US" smtClean="0"/>
              <a:t>11/11/18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73199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F66355-1421-0244-A53A-82315D703377}" type="datetime1">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861785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250E49-E07A-8646-97BD-B8AAA28CB4F6}" type="datetime1">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3A584-974B-7244-90B3-977968778D8E}" type="slidenum">
              <a:rPr lang="en-US" smtClean="0"/>
              <a:t>‹#›</a:t>
            </a:fld>
            <a:endParaRPr lang="en-US"/>
          </a:p>
        </p:txBody>
      </p:sp>
    </p:spTree>
    <p:extLst>
      <p:ext uri="{BB962C8B-B14F-4D97-AF65-F5344CB8AC3E}">
        <p14:creationId xmlns:p14="http://schemas.microsoft.com/office/powerpoint/2010/main" val="13409479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0FE48-53B1-754B-B12F-605512F9F9C4}" type="datetime1">
              <a:rPr lang="en-US" smtClean="0"/>
              <a:t>11/11/18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3A584-974B-7244-90B3-977968778D8E}" type="slidenum">
              <a:rPr lang="en-US" smtClean="0"/>
              <a:t>‹#›</a:t>
            </a:fld>
            <a:endParaRPr lang="en-US"/>
          </a:p>
        </p:txBody>
      </p:sp>
    </p:spTree>
    <p:extLst>
      <p:ext uri="{BB962C8B-B14F-4D97-AF65-F5344CB8AC3E}">
        <p14:creationId xmlns:p14="http://schemas.microsoft.com/office/powerpoint/2010/main" val="30356543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tiff"/><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0.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0.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png"/><Relationship Id="rId5" Type="http://schemas.openxmlformats.org/officeDocument/2006/relationships/image" Target="../media/image60.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png"/><Relationship Id="rId5" Type="http://schemas.openxmlformats.org/officeDocument/2006/relationships/image" Target="../media/image60.png"/><Relationship Id="rId6" Type="http://schemas.microsoft.com/office/2007/relationships/hdphoto" Target="../media/hdphoto5.wdp"/><Relationship Id="rId7"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png"/><Relationship Id="rId5" Type="http://schemas.openxmlformats.org/officeDocument/2006/relationships/image" Target="../media/image60.png"/><Relationship Id="rId6" Type="http://schemas.microsoft.com/office/2007/relationships/hdphoto" Target="../media/hdphoto6.wdp"/><Relationship Id="rId7"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0.png"/><Relationship Id="rId7" Type="http://schemas.microsoft.com/office/2007/relationships/hdphoto" Target="../media/hdphoto7.wdp"/><Relationship Id="rId8"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microsoft.com/office/2007/relationships/hdphoto" Target="../media/hdphoto8.wdp"/><Relationship Id="rId8" Type="http://schemas.openxmlformats.org/officeDocument/2006/relationships/image" Target="../media/image68.png"/><Relationship Id="rId9"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4"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chart" Target="../charts/chart8.xml"/><Relationship Id="rId12" Type="http://schemas.openxmlformats.org/officeDocument/2006/relationships/chart" Target="../charts/chart9.xml"/><Relationship Id="rId13" Type="http://schemas.openxmlformats.org/officeDocument/2006/relationships/chart" Target="../charts/chart10.xml"/><Relationship Id="rId14" Type="http://schemas.openxmlformats.org/officeDocument/2006/relationships/chart" Target="../charts/chart11.xml"/><Relationship Id="rId15" Type="http://schemas.openxmlformats.org/officeDocument/2006/relationships/chart" Target="../charts/chart12.xml"/><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chart" Target="../charts/chart3.xml"/><Relationship Id="rId7" Type="http://schemas.openxmlformats.org/officeDocument/2006/relationships/chart" Target="../charts/chart4.xml"/><Relationship Id="rId8" Type="http://schemas.openxmlformats.org/officeDocument/2006/relationships/chart" Target="../charts/chart5.xml"/><Relationship Id="rId9" Type="http://schemas.openxmlformats.org/officeDocument/2006/relationships/chart" Target="../charts/chart6.xml"/><Relationship Id="rId10" Type="http://schemas.openxmlformats.org/officeDocument/2006/relationships/chart" Target="../charts/char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9" Type="http://schemas.openxmlformats.org/officeDocument/2006/relationships/chart" Target="../charts/chart19.xml"/><Relationship Id="rId20" Type="http://schemas.openxmlformats.org/officeDocument/2006/relationships/chart" Target="../charts/chart30.xml"/><Relationship Id="rId21" Type="http://schemas.openxmlformats.org/officeDocument/2006/relationships/chart" Target="../charts/chart31.xml"/><Relationship Id="rId22" Type="http://schemas.openxmlformats.org/officeDocument/2006/relationships/chart" Target="../charts/chart32.xml"/><Relationship Id="rId23" Type="http://schemas.openxmlformats.org/officeDocument/2006/relationships/chart" Target="../charts/chart33.xml"/><Relationship Id="rId24" Type="http://schemas.openxmlformats.org/officeDocument/2006/relationships/chart" Target="../charts/chart34.xml"/><Relationship Id="rId10" Type="http://schemas.openxmlformats.org/officeDocument/2006/relationships/chart" Target="../charts/chart20.xml"/><Relationship Id="rId11" Type="http://schemas.openxmlformats.org/officeDocument/2006/relationships/chart" Target="../charts/chart21.xml"/><Relationship Id="rId12" Type="http://schemas.openxmlformats.org/officeDocument/2006/relationships/chart" Target="../charts/chart22.xml"/><Relationship Id="rId13" Type="http://schemas.openxmlformats.org/officeDocument/2006/relationships/chart" Target="../charts/chart23.xml"/><Relationship Id="rId14" Type="http://schemas.openxmlformats.org/officeDocument/2006/relationships/chart" Target="../charts/chart24.xml"/><Relationship Id="rId15" Type="http://schemas.openxmlformats.org/officeDocument/2006/relationships/chart" Target="../charts/chart25.xml"/><Relationship Id="rId16" Type="http://schemas.openxmlformats.org/officeDocument/2006/relationships/chart" Target="../charts/chart26.xml"/><Relationship Id="rId17" Type="http://schemas.openxmlformats.org/officeDocument/2006/relationships/chart" Target="../charts/chart27.xml"/><Relationship Id="rId18" Type="http://schemas.openxmlformats.org/officeDocument/2006/relationships/chart" Target="../charts/chart28.xml"/><Relationship Id="rId19" Type="http://schemas.openxmlformats.org/officeDocument/2006/relationships/chart" Target="../charts/chart29.xml"/><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13.xml"/><Relationship Id="rId4" Type="http://schemas.openxmlformats.org/officeDocument/2006/relationships/chart" Target="../charts/chart14.xml"/><Relationship Id="rId5" Type="http://schemas.openxmlformats.org/officeDocument/2006/relationships/chart" Target="../charts/chart15.xml"/><Relationship Id="rId6" Type="http://schemas.openxmlformats.org/officeDocument/2006/relationships/chart" Target="../charts/chart16.xml"/><Relationship Id="rId7" Type="http://schemas.openxmlformats.org/officeDocument/2006/relationships/chart" Target="../charts/chart17.xml"/><Relationship Id="rId8" Type="http://schemas.openxmlformats.org/officeDocument/2006/relationships/chart" Target="../charts/chart18.xml"/></Relationships>
</file>

<file path=ppt/slides/_rels/slide25.xml.rels><?xml version="1.0" encoding="UTF-8" standalone="yes"?>
<Relationships xmlns="http://schemas.openxmlformats.org/package/2006/relationships"><Relationship Id="rId9" Type="http://schemas.openxmlformats.org/officeDocument/2006/relationships/chart" Target="../charts/chart41.xml"/><Relationship Id="rId20" Type="http://schemas.openxmlformats.org/officeDocument/2006/relationships/chart" Target="../charts/chart52.xml"/><Relationship Id="rId21" Type="http://schemas.openxmlformats.org/officeDocument/2006/relationships/chart" Target="../charts/chart53.xml"/><Relationship Id="rId22" Type="http://schemas.openxmlformats.org/officeDocument/2006/relationships/chart" Target="../charts/chart54.xml"/><Relationship Id="rId23" Type="http://schemas.openxmlformats.org/officeDocument/2006/relationships/chart" Target="../charts/chart55.xml"/><Relationship Id="rId24" Type="http://schemas.openxmlformats.org/officeDocument/2006/relationships/chart" Target="../charts/chart56.xml"/><Relationship Id="rId10" Type="http://schemas.openxmlformats.org/officeDocument/2006/relationships/chart" Target="../charts/chart42.xml"/><Relationship Id="rId11" Type="http://schemas.openxmlformats.org/officeDocument/2006/relationships/chart" Target="../charts/chart43.xml"/><Relationship Id="rId12" Type="http://schemas.openxmlformats.org/officeDocument/2006/relationships/chart" Target="../charts/chart44.xml"/><Relationship Id="rId13" Type="http://schemas.openxmlformats.org/officeDocument/2006/relationships/chart" Target="../charts/chart45.xml"/><Relationship Id="rId14" Type="http://schemas.openxmlformats.org/officeDocument/2006/relationships/chart" Target="../charts/chart46.xml"/><Relationship Id="rId15" Type="http://schemas.openxmlformats.org/officeDocument/2006/relationships/chart" Target="../charts/chart47.xml"/><Relationship Id="rId16" Type="http://schemas.openxmlformats.org/officeDocument/2006/relationships/chart" Target="../charts/chart48.xml"/><Relationship Id="rId17" Type="http://schemas.openxmlformats.org/officeDocument/2006/relationships/chart" Target="../charts/chart49.xml"/><Relationship Id="rId18" Type="http://schemas.openxmlformats.org/officeDocument/2006/relationships/chart" Target="../charts/chart50.xml"/><Relationship Id="rId19" Type="http://schemas.openxmlformats.org/officeDocument/2006/relationships/chart" Target="../charts/chart51.xml"/><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35.xml"/><Relationship Id="rId4" Type="http://schemas.openxmlformats.org/officeDocument/2006/relationships/chart" Target="../charts/chart36.xml"/><Relationship Id="rId5" Type="http://schemas.openxmlformats.org/officeDocument/2006/relationships/chart" Target="../charts/chart37.xml"/><Relationship Id="rId6" Type="http://schemas.openxmlformats.org/officeDocument/2006/relationships/chart" Target="../charts/chart38.xml"/><Relationship Id="rId7" Type="http://schemas.openxmlformats.org/officeDocument/2006/relationships/chart" Target="../charts/chart39.xml"/><Relationship Id="rId8" Type="http://schemas.openxmlformats.org/officeDocument/2006/relationships/chart" Target="../charts/chart40.xml"/></Relationships>
</file>

<file path=ppt/slides/_rels/slide26.xml.rels><?xml version="1.0" encoding="UTF-8" standalone="yes"?>
<Relationships xmlns="http://schemas.openxmlformats.org/package/2006/relationships"><Relationship Id="rId11" Type="http://schemas.openxmlformats.org/officeDocument/2006/relationships/chart" Target="../charts/chart65.xml"/><Relationship Id="rId12" Type="http://schemas.openxmlformats.org/officeDocument/2006/relationships/chart" Target="../charts/chart66.xm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chart" Target="../charts/chart57.xml"/><Relationship Id="rId4" Type="http://schemas.openxmlformats.org/officeDocument/2006/relationships/chart" Target="../charts/chart58.xml"/><Relationship Id="rId5" Type="http://schemas.openxmlformats.org/officeDocument/2006/relationships/chart" Target="../charts/chart59.xml"/><Relationship Id="rId6" Type="http://schemas.openxmlformats.org/officeDocument/2006/relationships/chart" Target="../charts/chart60.xml"/><Relationship Id="rId7" Type="http://schemas.openxmlformats.org/officeDocument/2006/relationships/chart" Target="../charts/chart61.xml"/><Relationship Id="rId8" Type="http://schemas.openxmlformats.org/officeDocument/2006/relationships/chart" Target="../charts/chart62.xml"/><Relationship Id="rId9" Type="http://schemas.openxmlformats.org/officeDocument/2006/relationships/chart" Target="../charts/chart63.xml"/><Relationship Id="rId10" Type="http://schemas.openxmlformats.org/officeDocument/2006/relationships/chart" Target="../charts/chart64.xml"/></Relationships>
</file>

<file path=ppt/slides/_rels/slide27.xml.rels><?xml version="1.0" encoding="UTF-8" standalone="yes"?>
<Relationships xmlns="http://schemas.openxmlformats.org/package/2006/relationships"><Relationship Id="rId11" Type="http://schemas.openxmlformats.org/officeDocument/2006/relationships/chart" Target="../charts/chart75.xml"/><Relationship Id="rId12" Type="http://schemas.openxmlformats.org/officeDocument/2006/relationships/chart" Target="../charts/chart76.xml"/><Relationship Id="rId13" Type="http://schemas.openxmlformats.org/officeDocument/2006/relationships/chart" Target="../charts/chart77.xml"/><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hart" Target="../charts/chart67.xml"/><Relationship Id="rId4" Type="http://schemas.openxmlformats.org/officeDocument/2006/relationships/chart" Target="../charts/chart68.xml"/><Relationship Id="rId5" Type="http://schemas.openxmlformats.org/officeDocument/2006/relationships/chart" Target="../charts/chart69.xml"/><Relationship Id="rId6" Type="http://schemas.openxmlformats.org/officeDocument/2006/relationships/chart" Target="../charts/chart70.xml"/><Relationship Id="rId7" Type="http://schemas.openxmlformats.org/officeDocument/2006/relationships/chart" Target="../charts/chart71.xml"/><Relationship Id="rId8" Type="http://schemas.openxmlformats.org/officeDocument/2006/relationships/chart" Target="../charts/chart72.xml"/><Relationship Id="rId9" Type="http://schemas.openxmlformats.org/officeDocument/2006/relationships/chart" Target="../charts/chart73.xml"/><Relationship Id="rId10" Type="http://schemas.openxmlformats.org/officeDocument/2006/relationships/chart" Target="../charts/chart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31.png"/><Relationship Id="rId4" Type="http://schemas.openxmlformats.org/officeDocument/2006/relationships/image" Target="../media/image641.png"/><Relationship Id="rId5" Type="http://schemas.openxmlformats.org/officeDocument/2006/relationships/image" Target="../media/image630.png"/><Relationship Id="rId6" Type="http://schemas.openxmlformats.org/officeDocument/2006/relationships/image" Target="../media/image640.png"/><Relationship Id="rId7" Type="http://schemas.openxmlformats.org/officeDocument/2006/relationships/image" Target="../media/image74.png"/><Relationship Id="rId8" Type="http://schemas.openxmlformats.org/officeDocument/2006/relationships/image" Target="../media/image651.png"/><Relationship Id="rId9" Type="http://schemas.openxmlformats.org/officeDocument/2006/relationships/image" Target="../media/image661.png"/><Relationship Id="rId10" Type="http://schemas.openxmlformats.org/officeDocument/2006/relationships/image" Target="../media/image67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46" Type="http://schemas.openxmlformats.org/officeDocument/2006/relationships/image" Target="../media/image51.jpeg"/><Relationship Id="rId47" Type="http://schemas.openxmlformats.org/officeDocument/2006/relationships/image" Target="../media/image52.jpeg"/><Relationship Id="rId48" Type="http://schemas.openxmlformats.org/officeDocument/2006/relationships/image" Target="../media/image53.jpeg"/><Relationship Id="rId20" Type="http://schemas.openxmlformats.org/officeDocument/2006/relationships/image" Target="../media/image25.jpe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1.png"/><Relationship Id="rId27" Type="http://schemas.openxmlformats.org/officeDocument/2006/relationships/image" Target="../media/image32.png"/><Relationship Id="rId28" Type="http://schemas.openxmlformats.org/officeDocument/2006/relationships/image" Target="../media/image33.png"/><Relationship Id="rId2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10.jpeg"/><Relationship Id="rId30" Type="http://schemas.openxmlformats.org/officeDocument/2006/relationships/image" Target="../media/image35.png"/><Relationship Id="rId31" Type="http://schemas.openxmlformats.org/officeDocument/2006/relationships/image" Target="../media/image36.png"/><Relationship Id="rId32" Type="http://schemas.openxmlformats.org/officeDocument/2006/relationships/image" Target="../media/image37.png"/><Relationship Id="rId9" Type="http://schemas.openxmlformats.org/officeDocument/2006/relationships/image" Target="../media/image14.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33" Type="http://schemas.openxmlformats.org/officeDocument/2006/relationships/image" Target="../media/image38.png"/><Relationship Id="rId34" Type="http://schemas.openxmlformats.org/officeDocument/2006/relationships/image" Target="../media/image39.png"/><Relationship Id="rId35" Type="http://schemas.openxmlformats.org/officeDocument/2006/relationships/image" Target="../media/image40.jpeg"/><Relationship Id="rId36" Type="http://schemas.openxmlformats.org/officeDocument/2006/relationships/image" Target="../media/image41.jpeg"/><Relationship Id="rId10" Type="http://schemas.openxmlformats.org/officeDocument/2006/relationships/image" Target="../media/image15.jpeg"/><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jpeg"/><Relationship Id="rId16" Type="http://schemas.openxmlformats.org/officeDocument/2006/relationships/image" Target="../media/image21.jpeg"/><Relationship Id="rId17" Type="http://schemas.openxmlformats.org/officeDocument/2006/relationships/image" Target="../media/image22.jpeg"/><Relationship Id="rId18" Type="http://schemas.openxmlformats.org/officeDocument/2006/relationships/image" Target="../media/image23.jpeg"/><Relationship Id="rId19" Type="http://schemas.openxmlformats.org/officeDocument/2006/relationships/image" Target="../media/image24.jpeg"/><Relationship Id="rId37" Type="http://schemas.openxmlformats.org/officeDocument/2006/relationships/image" Target="../media/image42.jpeg"/><Relationship Id="rId38" Type="http://schemas.openxmlformats.org/officeDocument/2006/relationships/image" Target="../media/image43.jpeg"/><Relationship Id="rId39" Type="http://schemas.openxmlformats.org/officeDocument/2006/relationships/image" Target="../media/image44.jpeg"/><Relationship Id="rId40" Type="http://schemas.openxmlformats.org/officeDocument/2006/relationships/image" Target="../media/image45.jpeg"/><Relationship Id="rId41" Type="http://schemas.openxmlformats.org/officeDocument/2006/relationships/image" Target="../media/image46.jpeg"/><Relationship Id="rId42" Type="http://schemas.openxmlformats.org/officeDocument/2006/relationships/image" Target="../media/image47.jpeg"/><Relationship Id="rId43" Type="http://schemas.openxmlformats.org/officeDocument/2006/relationships/image" Target="../media/image48.jpeg"/><Relationship Id="rId44" Type="http://schemas.openxmlformats.org/officeDocument/2006/relationships/image" Target="../media/image49.jpeg"/><Relationship Id="rId45" Type="http://schemas.openxmlformats.org/officeDocument/2006/relationships/image" Target="../media/image50.jpeg"/></Relationships>
</file>

<file path=ppt/slides/_rels/slide30.xml.rels><?xml version="1.0" encoding="UTF-8" standalone="yes"?>
<Relationships xmlns="http://schemas.openxmlformats.org/package/2006/relationships"><Relationship Id="rId3" Type="http://schemas.openxmlformats.org/officeDocument/2006/relationships/chart" Target="../charts/chart78.xm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chart" Target="../charts/chart79.xm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chart" Target="../charts/chart80.xm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chart" Target="../charts/chart81.xm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chart" Target="../charts/chart82.xm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chart" Target="../charts/chart83.xm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chart" Target="../charts/chart84.xml"/><Relationship Id="rId4" Type="http://schemas.openxmlformats.org/officeDocument/2006/relationships/image" Target="../media/image65.png"/><Relationship Id="rId5" Type="http://schemas.openxmlformats.org/officeDocument/2006/relationships/image" Target="../media/image68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chart" Target="../charts/chart85.xml"/><Relationship Id="rId4" Type="http://schemas.openxmlformats.org/officeDocument/2006/relationships/image" Target="../media/image65.png"/><Relationship Id="rId5" Type="http://schemas.openxmlformats.org/officeDocument/2006/relationships/image" Target="../media/image692.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chart" Target="../charts/chart86.xml"/><Relationship Id="rId9" Type="http://schemas.openxmlformats.org/officeDocument/2006/relationships/chart" Target="../charts/chart87.xml"/><Relationship Id="rId10" Type="http://schemas.openxmlformats.org/officeDocument/2006/relationships/chart" Target="../charts/chart88.xml"/><Relationship Id="rId11" Type="http://schemas.openxmlformats.org/officeDocument/2006/relationships/chart" Target="../charts/chart89.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9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chart" Target="../charts/chart9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jpeg"/><Relationship Id="rId8" Type="http://schemas.openxmlformats.org/officeDocument/2006/relationships/image" Target="../media/image59.png"/><Relationship Id="rId9"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chart" Target="../charts/chart91.xml"/></Relationships>
</file>

<file path=ppt/slides/_rels/slide6.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jpeg"/><Relationship Id="rId8" Type="http://schemas.openxmlformats.org/officeDocument/2006/relationships/image" Target="../media/image59.png"/><Relationship Id="rId9"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300F1-88E2-1647-A269-8BD3D0167AA3}"/>
              </a:ext>
            </a:extLst>
          </p:cNvPr>
          <p:cNvSpPr>
            <a:spLocks noGrp="1"/>
          </p:cNvSpPr>
          <p:nvPr>
            <p:ph type="ctrTitle"/>
          </p:nvPr>
        </p:nvSpPr>
        <p:spPr>
          <a:xfrm>
            <a:off x="1524000" y="461416"/>
            <a:ext cx="9144000" cy="941424"/>
          </a:xfrm>
        </p:spPr>
        <p:txBody>
          <a:bodyPr>
            <a:normAutofit/>
          </a:bodyPr>
          <a:lstStyle/>
          <a:p>
            <a:r>
              <a:rPr lang="en-US" b="1" dirty="0">
                <a:latin typeface="Roboto" charset="0"/>
                <a:ea typeface="Roboto" charset="0"/>
                <a:cs typeface="Roboto" charset="0"/>
              </a:rPr>
              <a:t>Visual Curiosity</a:t>
            </a:r>
          </a:p>
        </p:txBody>
      </p:sp>
      <p:sp>
        <p:nvSpPr>
          <p:cNvPr id="4" name="Title 1">
            <a:extLst>
              <a:ext uri="{FF2B5EF4-FFF2-40B4-BE49-F238E27FC236}">
                <a16:creationId xmlns="" xmlns:a16="http://schemas.microsoft.com/office/drawing/2014/main" id="{3E2A7481-559C-3748-8777-269204DFB62C}"/>
              </a:ext>
            </a:extLst>
          </p:cNvPr>
          <p:cNvSpPr txBox="1">
            <a:spLocks/>
          </p:cNvSpPr>
          <p:nvPr/>
        </p:nvSpPr>
        <p:spPr>
          <a:xfrm>
            <a:off x="571500" y="639363"/>
            <a:ext cx="11049000" cy="144617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Roboto Light" charset="0"/>
                <a:ea typeface="Roboto Light" charset="0"/>
                <a:cs typeface="Roboto Light" charset="0"/>
              </a:rPr>
              <a:t>Learning to Ask Questions </a:t>
            </a:r>
            <a:r>
              <a:rPr lang="en-US" sz="3600" dirty="0" smtClean="0">
                <a:latin typeface="Roboto Light" charset="0"/>
                <a:ea typeface="Roboto Light" charset="0"/>
                <a:cs typeface="Roboto Light" charset="0"/>
              </a:rPr>
              <a:t>to Learn </a:t>
            </a:r>
            <a:r>
              <a:rPr lang="en-US" sz="3600" dirty="0">
                <a:latin typeface="Roboto Light" charset="0"/>
                <a:ea typeface="Roboto Light" charset="0"/>
                <a:cs typeface="Roboto Light" charset="0"/>
              </a:rPr>
              <a:t>Visual Recognition</a:t>
            </a:r>
            <a:endParaRPr lang="en-US" sz="4000" dirty="0">
              <a:latin typeface="Roboto Light" charset="0"/>
              <a:ea typeface="Roboto Light" charset="0"/>
              <a:cs typeface="Roboto Light" charset="0"/>
            </a:endParaRPr>
          </a:p>
        </p:txBody>
      </p:sp>
      <p:sp>
        <p:nvSpPr>
          <p:cNvPr id="8" name="文本框 30">
            <a:extLst>
              <a:ext uri="{FF2B5EF4-FFF2-40B4-BE49-F238E27FC236}">
                <a16:creationId xmlns="" xmlns:a16="http://schemas.microsoft.com/office/drawing/2014/main" id="{DBD41644-92CC-1F45-B9E9-FF11108C6C37}"/>
              </a:ext>
            </a:extLst>
          </p:cNvPr>
          <p:cNvSpPr txBox="1"/>
          <p:nvPr/>
        </p:nvSpPr>
        <p:spPr>
          <a:xfrm>
            <a:off x="907143" y="2585815"/>
            <a:ext cx="10377714" cy="523220"/>
          </a:xfrm>
          <a:prstGeom prst="rect">
            <a:avLst/>
          </a:prstGeom>
          <a:noFill/>
        </p:spPr>
        <p:txBody>
          <a:bodyPr wrap="square" rtlCol="0">
            <a:spAutoFit/>
          </a:bodyPr>
          <a:lstStyle/>
          <a:p>
            <a:pPr algn="ctr"/>
            <a:r>
              <a:rPr lang="en-US" altLang="zh-CN" sz="2800" dirty="0" err="1">
                <a:latin typeface="Roboto" charset="0"/>
                <a:ea typeface="Roboto" charset="0"/>
                <a:cs typeface="Roboto" charset="0"/>
              </a:rPr>
              <a:t>Jianwei</a:t>
            </a:r>
            <a:r>
              <a:rPr lang="en-US" altLang="zh-CN" sz="2800" dirty="0">
                <a:latin typeface="Roboto" charset="0"/>
                <a:ea typeface="Roboto" charset="0"/>
                <a:cs typeface="Roboto" charset="0"/>
              </a:rPr>
              <a:t> Yang</a:t>
            </a:r>
            <a:r>
              <a:rPr lang="en-US" altLang="zh-CN" sz="2800" baseline="30000" dirty="0">
                <a:latin typeface="Roboto" charset="0"/>
                <a:ea typeface="Roboto" charset="0"/>
                <a:cs typeface="Roboto" charset="0"/>
              </a:rPr>
              <a:t>*</a:t>
            </a:r>
            <a:r>
              <a:rPr lang="en-US" altLang="zh-CN" sz="2800" dirty="0">
                <a:latin typeface="Roboto" charset="0"/>
                <a:ea typeface="Roboto" charset="0"/>
                <a:cs typeface="Roboto" charset="0"/>
              </a:rPr>
              <a:t>, </a:t>
            </a:r>
            <a:r>
              <a:rPr lang="en-US" altLang="zh-CN" sz="2800" dirty="0" err="1">
                <a:latin typeface="Roboto" charset="0"/>
                <a:ea typeface="Roboto" charset="0"/>
                <a:cs typeface="Roboto" charset="0"/>
              </a:rPr>
              <a:t>Jiasen</a:t>
            </a:r>
            <a:r>
              <a:rPr lang="en-US" altLang="zh-CN" sz="2800" dirty="0">
                <a:latin typeface="Roboto" charset="0"/>
                <a:ea typeface="Roboto" charset="0"/>
                <a:cs typeface="Roboto" charset="0"/>
              </a:rPr>
              <a:t> Lu</a:t>
            </a:r>
            <a:r>
              <a:rPr lang="en-US" altLang="zh-CN" sz="2800" baseline="30000" dirty="0">
                <a:latin typeface="Roboto" charset="0"/>
                <a:ea typeface="Roboto" charset="0"/>
                <a:cs typeface="Roboto" charset="0"/>
              </a:rPr>
              <a:t>*</a:t>
            </a:r>
            <a:r>
              <a:rPr lang="en-US" altLang="zh-CN" sz="2800" dirty="0">
                <a:latin typeface="Roboto" charset="0"/>
                <a:ea typeface="Roboto" charset="0"/>
                <a:cs typeface="Roboto" charset="0"/>
              </a:rPr>
              <a:t>, Stefan Lee, Dhruv Batra, Devi Parikh </a:t>
            </a:r>
            <a:endParaRPr lang="zh-CN" altLang="en-US" sz="2800" dirty="0">
              <a:latin typeface="Roboto" charset="0"/>
              <a:ea typeface="Roboto" charset="0"/>
              <a:cs typeface="Roboto" charset="0"/>
            </a:endParaRPr>
          </a:p>
        </p:txBody>
      </p:sp>
      <p:pic>
        <p:nvPicPr>
          <p:cNvPr id="7" name="Picture 6">
            <a:extLst>
              <a:ext uri="{FF2B5EF4-FFF2-40B4-BE49-F238E27FC236}">
                <a16:creationId xmlns="" xmlns:a16="http://schemas.microsoft.com/office/drawing/2014/main" id="{701042FE-0FF7-4445-A1F3-36DEA85190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038" b="1"/>
          <a:stretch/>
        </p:blipFill>
        <p:spPr>
          <a:xfrm>
            <a:off x="380578" y="5420497"/>
            <a:ext cx="2649480" cy="1193192"/>
          </a:xfrm>
          <a:prstGeom prst="rect">
            <a:avLst/>
          </a:prstGeom>
        </p:spPr>
      </p:pic>
      <p:pic>
        <p:nvPicPr>
          <p:cNvPr id="9" name="Picture 8">
            <a:extLst>
              <a:ext uri="{FF2B5EF4-FFF2-40B4-BE49-F238E27FC236}">
                <a16:creationId xmlns="" xmlns:a16="http://schemas.microsoft.com/office/drawing/2014/main" id="{17C69908-D7BB-9545-ABD9-86E9CFFB9A56}"/>
              </a:ext>
            </a:extLst>
          </p:cNvPr>
          <p:cNvPicPr>
            <a:picLocks noChangeAspect="1"/>
          </p:cNvPicPr>
          <p:nvPr/>
        </p:nvPicPr>
        <p:blipFill>
          <a:blip r:embed="rId4" cstate="hqprint">
            <a:biLevel thresh="25000"/>
            <a:extLst>
              <a:ext uri="{28A0092B-C50C-407E-A947-70E740481C1C}">
                <a14:useLocalDpi xmlns:a14="http://schemas.microsoft.com/office/drawing/2010/main"/>
              </a:ext>
            </a:extLst>
          </a:blip>
          <a:stretch>
            <a:fillRect/>
          </a:stretch>
        </p:blipFill>
        <p:spPr>
          <a:xfrm>
            <a:off x="6033919" y="5006477"/>
            <a:ext cx="1961272" cy="1961272"/>
          </a:xfrm>
          <a:prstGeom prst="rect">
            <a:avLst/>
          </a:prstGeom>
        </p:spPr>
      </p:pic>
      <p:pic>
        <p:nvPicPr>
          <p:cNvPr id="10" name="Picture 9">
            <a:extLst>
              <a:ext uri="{FF2B5EF4-FFF2-40B4-BE49-F238E27FC236}">
                <a16:creationId xmlns="" xmlns:a16="http://schemas.microsoft.com/office/drawing/2014/main" id="{29CEC9C2-80E5-2042-9FF4-0641384AA466}"/>
              </a:ext>
            </a:extLst>
          </p:cNvPr>
          <p:cNvPicPr>
            <a:picLocks noChangeAspect="1"/>
          </p:cNvPicPr>
          <p:nvPr/>
        </p:nvPicPr>
        <p:blipFill>
          <a:blip r:embed="rId5">
            <a:clrChange>
              <a:clrFrom>
                <a:srgbClr val="FFFFFF"/>
              </a:clrFrom>
              <a:clrTo>
                <a:srgbClr val="FFFFFF">
                  <a:alpha val="0"/>
                </a:srgbClr>
              </a:clrTo>
            </a:clrChange>
            <a:biLevel thresh="25000"/>
          </a:blip>
          <a:stretch>
            <a:fillRect/>
          </a:stretch>
        </p:blipFill>
        <p:spPr>
          <a:xfrm>
            <a:off x="7738360" y="5621519"/>
            <a:ext cx="4181779" cy="791148"/>
          </a:xfrm>
          <a:prstGeom prst="rect">
            <a:avLst/>
          </a:prstGeom>
        </p:spPr>
      </p:pic>
      <p:pic>
        <p:nvPicPr>
          <p:cNvPr id="13" name="Picture 4" descr="https://www.cc.gatech.edu/~jlu347/Jiasen_files/photo.png"/>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311117" y="3242496"/>
            <a:ext cx="1649437" cy="1645920"/>
          </a:xfrm>
          <a:prstGeom prst="ellipse">
            <a:avLst/>
          </a:prstGeom>
          <a:noFill/>
          <a:ln w="57150">
            <a:no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323678" y="3242496"/>
            <a:ext cx="1650264" cy="1645920"/>
          </a:xfrm>
          <a:prstGeom prst="ellipse">
            <a:avLst/>
          </a:prstGeom>
          <a:ln w="57150">
            <a:noFill/>
          </a:ln>
        </p:spPr>
      </p:pic>
      <p:pic>
        <p:nvPicPr>
          <p:cNvPr id="3" name="Picture 2"/>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97729" y="3242496"/>
            <a:ext cx="1645920" cy="1645920"/>
          </a:xfrm>
          <a:prstGeom prst="ellipse">
            <a:avLst/>
          </a:prstGeom>
          <a:noFill/>
        </p:spPr>
      </p:pic>
      <p:pic>
        <p:nvPicPr>
          <p:cNvPr id="1026" name="Picture 2" descr="humb"/>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263921" y="3242496"/>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e"/>
          <p:cNvPicPr>
            <a:picLocks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7280824" y="3242496"/>
            <a:ext cx="1645920" cy="164592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26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1030"/>
                                        </p:tgtEl>
                                        <p:attrNameLst>
                                          <p:attrName>style.opacity</p:attrName>
                                        </p:attrNameLst>
                                      </p:cBhvr>
                                      <p:to>
                                        <p:strVal val="0.25"/>
                                      </p:to>
                                    </p:set>
                                    <p:animEffect filter="image" prLst="opacity: 0.25">
                                      <p:cBhvr rctx="IE">
                                        <p:cTn id="10" dur="indefinite"/>
                                        <p:tgtEl>
                                          <p:spTgt spid="1030"/>
                                        </p:tgtEl>
                                      </p:cBhvr>
                                    </p:animEffect>
                                  </p:childTnLst>
                                </p:cTn>
                              </p:par>
                              <p:par>
                                <p:cTn id="11" presetID="9" presetClass="emph" presetSubtype="0" nodeType="withEffect">
                                  <p:stCondLst>
                                    <p:cond delay="0"/>
                                  </p:stCondLst>
                                  <p:childTnLst>
                                    <p:set>
                                      <p:cBhvr rctx="PPT">
                                        <p:cTn id="12" dur="indefinite"/>
                                        <p:tgtEl>
                                          <p:spTgt spid="1026"/>
                                        </p:tgtEl>
                                        <p:attrNameLst>
                                          <p:attrName>style.opacity</p:attrName>
                                        </p:attrNameLst>
                                      </p:cBhvr>
                                      <p:to>
                                        <p:strVal val="0.25"/>
                                      </p:to>
                                    </p:set>
                                    <p:animEffect filter="image" prLst="opacity: 0.25">
                                      <p:cBhvr rctx="IE">
                                        <p:cTn id="13" dur="indefinite"/>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752732" y="1286087"/>
            <a:ext cx="10867768" cy="830997"/>
          </a:xfrm>
          <a:prstGeom prst="rect">
            <a:avLst/>
          </a:prstGeom>
          <a:noFill/>
        </p:spPr>
        <p:txBody>
          <a:bodyPr wrap="square" rtlCol="0">
            <a:spAutoFit/>
          </a:bodyPr>
          <a:lstStyle/>
          <a:p>
            <a:r>
              <a:rPr lang="en-US" sz="2400" b="1" dirty="0" smtClean="0">
                <a:latin typeface="Roboto" charset="0"/>
                <a:ea typeface="Roboto" charset="0"/>
                <a:cs typeface="Roboto" charset="0"/>
              </a:rPr>
              <a:t>Goal: </a:t>
            </a:r>
            <a:r>
              <a:rPr lang="en-US" sz="2400" dirty="0" smtClean="0">
                <a:latin typeface="Roboto" charset="0"/>
                <a:ea typeface="Roboto" charset="0"/>
                <a:cs typeface="Roboto" charset="0"/>
              </a:rPr>
              <a:t>Learn a question asking policy that can ask informative questions about novel concepts in new environments in order to quickly train a visual system. </a:t>
            </a:r>
            <a:endParaRPr lang="en-US" sz="2400" dirty="0">
              <a:latin typeface="Roboto" charset="0"/>
              <a:ea typeface="Roboto" charset="0"/>
              <a:cs typeface="Roboto" charset="0"/>
            </a:endParaRPr>
          </a:p>
        </p:txBody>
      </p:sp>
      <p:grpSp>
        <p:nvGrpSpPr>
          <p:cNvPr id="4" name="Group 3"/>
          <p:cNvGrpSpPr/>
          <p:nvPr/>
        </p:nvGrpSpPr>
        <p:grpSpPr>
          <a:xfrm>
            <a:off x="6037287" y="2495960"/>
            <a:ext cx="6426150" cy="3841429"/>
            <a:chOff x="6037287" y="2495960"/>
            <a:chExt cx="6426150" cy="3841429"/>
          </a:xfrm>
        </p:grpSpPr>
        <p:pic>
          <p:nvPicPr>
            <p:cNvPr id="76" name="Picture 75">
              <a:extLst>
                <a:ext uri="{FF2B5EF4-FFF2-40B4-BE49-F238E27FC236}">
                  <a16:creationId xmlns="" xmlns:a16="http://schemas.microsoft.com/office/drawing/2014/main" id="{C4BC8FBA-2679-884F-8742-E1310878C32D}"/>
                </a:ext>
              </a:extLst>
            </p:cNvPr>
            <p:cNvPicPr>
              <a:picLocks noChangeAspect="1"/>
            </p:cNvPicPr>
            <p:nvPr/>
          </p:nvPicPr>
          <p:blipFill>
            <a:blip r:embed="rId3"/>
            <a:stretch>
              <a:fillRect/>
            </a:stretch>
          </p:blipFill>
          <p:spPr>
            <a:xfrm>
              <a:off x="6905624" y="2495960"/>
              <a:ext cx="4689476" cy="3136490"/>
            </a:xfrm>
            <a:prstGeom prst="roundRect">
              <a:avLst>
                <a:gd name="adj" fmla="val 8974"/>
              </a:avLst>
            </a:prstGeom>
          </p:spPr>
        </p:pic>
        <p:grpSp>
          <p:nvGrpSpPr>
            <p:cNvPr id="77" name="Group 76">
              <a:extLst>
                <a:ext uri="{FF2B5EF4-FFF2-40B4-BE49-F238E27FC236}">
                  <a16:creationId xmlns="" xmlns:a16="http://schemas.microsoft.com/office/drawing/2014/main" id="{A94E5D74-63D7-DB4D-9141-37E8229F8ABA}"/>
                </a:ext>
              </a:extLst>
            </p:cNvPr>
            <p:cNvGrpSpPr/>
            <p:nvPr/>
          </p:nvGrpSpPr>
          <p:grpSpPr>
            <a:xfrm>
              <a:off x="6037287" y="4467611"/>
              <a:ext cx="1517904" cy="1806433"/>
              <a:chOff x="4172936" y="1866395"/>
              <a:chExt cx="1289113" cy="1460609"/>
            </a:xfrm>
          </p:grpSpPr>
          <p:sp>
            <p:nvSpPr>
              <p:cNvPr id="78" name="Rectangle 77">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hord 79">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hord 80">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an 84">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Can 85">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116" name="Rectangle 115">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121" name="Rounded Rectangle 120">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hord 121">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 xmlns:a16="http://schemas.microsoft.com/office/drawing/2014/main" id="{79420970-F102-FE4B-8200-F68CA78C1442}"/>
                      </a:ext>
                    </a:extLst>
                  </p:cNvPr>
                  <p:cNvSpPr txBox="1"/>
                  <p:nvPr/>
                </p:nvSpPr>
                <p:spPr>
                  <a:xfrm>
                    <a:off x="2898129" y="7786669"/>
                    <a:ext cx="918041" cy="330516"/>
                  </a:xfrm>
                  <a:prstGeom prst="rect">
                    <a:avLst/>
                  </a:prstGeom>
                  <a:noFill/>
                  <a:scene3d>
                    <a:camera prst="isometricOffAxis1Right">
                      <a:rot lat="899884" lon="19515223" rev="96863"/>
                    </a:camera>
                    <a:lightRig rig="threePt" dir="t"/>
                  </a:scene3d>
                </p:spPr>
                <p:txBody>
                  <a:bodyPr wrap="square" rtlCol="0">
                    <a:spAutoFit/>
                  </a:bodyPr>
                  <a:lstStyle/>
                  <a:p>
                    <a:r>
                      <a:rPr lang="en-US" sz="8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88" name="Can 87">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107" name="Rectangle 106">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hord 108">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hord 109">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hord 110">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Chord 111">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hord 112">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 xmlns:a16="http://schemas.microsoft.com/office/drawing/2014/main" id="{FC187945-F9B8-C64A-AC19-34D976C7B960}"/>
                  </a:ext>
                </a:extLst>
              </p:cNvPr>
              <p:cNvGrpSpPr/>
              <p:nvPr/>
            </p:nvGrpSpPr>
            <p:grpSpPr>
              <a:xfrm rot="900000">
                <a:off x="4620419" y="1866395"/>
                <a:ext cx="670172" cy="692055"/>
                <a:chOff x="2315243" y="6974013"/>
                <a:chExt cx="1271549" cy="1313064"/>
              </a:xfrm>
            </p:grpSpPr>
            <p:sp>
              <p:nvSpPr>
                <p:cNvPr id="93" name="Triangle 92">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97" name="Group 96">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101" name="Rounded Rectangle 100">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Rounded Rectangle 97">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5" name="Oval 94">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 xmlns:a16="http://schemas.microsoft.com/office/drawing/2014/main" id="{B53C5218-1426-694C-A623-5C4E8CB16D0E}"/>
                    </a:ext>
                  </a:extLst>
                </p:cNvPr>
                <p:cNvSpPr/>
                <p:nvPr/>
              </p:nvSpPr>
              <p:spPr>
                <a:xfrm>
                  <a:off x="2793289" y="6974013"/>
                  <a:ext cx="240386" cy="247474"/>
                </a:xfrm>
                <a:prstGeom prst="rect">
                  <a:avLst/>
                </a:prstGeom>
              </p:spPr>
              <p:txBody>
                <a:bodyPr wrap="none">
                  <a:spAutoFit/>
                </a:bodyPr>
                <a:lstStyle/>
                <a:p>
                  <a:r>
                    <a:rPr lang="en-US" sz="1000" dirty="0">
                      <a:solidFill>
                        <a:schemeClr val="bg1">
                          <a:lumMod val="95000"/>
                          <a:lumOff val="5000"/>
                        </a:schemeClr>
                      </a:solidFill>
                    </a:rPr>
                    <a:t>c</a:t>
                  </a:r>
                  <a:endParaRPr lang="en-US" sz="600" dirty="0">
                    <a:solidFill>
                      <a:schemeClr val="bg1">
                        <a:lumMod val="95000"/>
                        <a:lumOff val="5000"/>
                      </a:schemeClr>
                    </a:solidFill>
                  </a:endParaRPr>
                </a:p>
              </p:txBody>
            </p:sp>
          </p:grpSp>
          <p:sp>
            <p:nvSpPr>
              <p:cNvPr id="91" name="Oval 90">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0" name="Picture 129">
              <a:extLst>
                <a:ext uri="{FF2B5EF4-FFF2-40B4-BE49-F238E27FC236}">
                  <a16:creationId xmlns="" xmlns:a16="http://schemas.microsoft.com/office/drawing/2014/main" id="{7D6F0FE2-75E0-ED44-AB15-8DF47FBB6C29}"/>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0777562" y="4651514"/>
              <a:ext cx="1685875" cy="1685875"/>
            </a:xfrm>
            <a:prstGeom prst="rect">
              <a:avLst/>
            </a:prstGeom>
          </p:spPr>
        </p:pic>
      </p:grpSp>
      <p:sp>
        <p:nvSpPr>
          <p:cNvPr id="131" name="TextBox 130"/>
          <p:cNvSpPr txBox="1"/>
          <p:nvPr/>
        </p:nvSpPr>
        <p:spPr>
          <a:xfrm>
            <a:off x="752732" y="2757756"/>
            <a:ext cx="4595986" cy="461665"/>
          </a:xfrm>
          <a:prstGeom prst="rect">
            <a:avLst/>
          </a:prstGeom>
          <a:noFill/>
        </p:spPr>
        <p:txBody>
          <a:bodyPr wrap="square" rtlCol="0">
            <a:spAutoFit/>
          </a:bodyPr>
          <a:lstStyle/>
          <a:p>
            <a:r>
              <a:rPr lang="en-US" sz="2400" b="1" dirty="0" smtClean="0">
                <a:latin typeface="Roboto" charset="0"/>
                <a:ea typeface="Roboto" charset="0"/>
                <a:cs typeface="Roboto" charset="0"/>
              </a:rPr>
              <a:t>A successful policy must:</a:t>
            </a:r>
            <a:endParaRPr lang="en-US" sz="2400" dirty="0">
              <a:latin typeface="Roboto" charset="0"/>
              <a:ea typeface="Roboto" charset="0"/>
              <a:cs typeface="Roboto" charset="0"/>
            </a:endParaRPr>
          </a:p>
        </p:txBody>
      </p:sp>
      <p:sp>
        <p:nvSpPr>
          <p:cNvPr id="132" name="TextBox 131">
            <a:extLst>
              <a:ext uri="{FF2B5EF4-FFF2-40B4-BE49-F238E27FC236}">
                <a16:creationId xmlns="" xmlns:a16="http://schemas.microsoft.com/office/drawing/2014/main" id="{D3E86A3C-0C30-884F-B776-84175E5E5935}"/>
              </a:ext>
            </a:extLst>
          </p:cNvPr>
          <p:cNvSpPr txBox="1"/>
          <p:nvPr/>
        </p:nvSpPr>
        <p:spPr>
          <a:xfrm>
            <a:off x="989378" y="3230183"/>
            <a:ext cx="5397631" cy="461665"/>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a:latin typeface="Roboto" charset="0"/>
                <a:ea typeface="Roboto" charset="0"/>
                <a:cs typeface="Roboto" charset="0"/>
              </a:rPr>
              <a:t>Recognize</a:t>
            </a:r>
            <a:r>
              <a:rPr lang="zh-CN" altLang="en-US" sz="2400" dirty="0">
                <a:latin typeface="Roboto" charset="0"/>
                <a:ea typeface="Roboto" charset="0"/>
                <a:cs typeface="Roboto" charset="0"/>
              </a:rPr>
              <a:t> </a:t>
            </a:r>
            <a:r>
              <a:rPr lang="en-US" altLang="zh-CN" sz="2400" dirty="0" smtClean="0">
                <a:latin typeface="Roboto" charset="0"/>
                <a:ea typeface="Roboto" charset="0"/>
                <a:cs typeface="Roboto" charset="0"/>
              </a:rPr>
              <a:t>if concepts are unknown</a:t>
            </a:r>
            <a:endParaRPr lang="en-US" sz="2400" dirty="0">
              <a:latin typeface="Roboto" charset="0"/>
              <a:ea typeface="Roboto" charset="0"/>
              <a:cs typeface="Roboto" charset="0"/>
            </a:endParaRPr>
          </a:p>
        </p:txBody>
      </p:sp>
      <p:sp>
        <p:nvSpPr>
          <p:cNvPr id="134" name="TextBox 133">
            <a:extLst>
              <a:ext uri="{FF2B5EF4-FFF2-40B4-BE49-F238E27FC236}">
                <a16:creationId xmlns="" xmlns:a16="http://schemas.microsoft.com/office/drawing/2014/main" id="{D3E86A3C-0C30-884F-B776-84175E5E5935}"/>
              </a:ext>
            </a:extLst>
          </p:cNvPr>
          <p:cNvSpPr txBox="1"/>
          <p:nvPr/>
        </p:nvSpPr>
        <p:spPr>
          <a:xfrm>
            <a:off x="978211" y="3788508"/>
            <a:ext cx="4918334" cy="830997"/>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smtClean="0">
                <a:latin typeface="Roboto" charset="0"/>
                <a:ea typeface="Roboto" charset="0"/>
                <a:cs typeface="Roboto" charset="0"/>
              </a:rPr>
              <a:t>Leverage existing knowledge to</a:t>
            </a:r>
            <a:br>
              <a:rPr lang="en-US" altLang="zh-CN" sz="2400" dirty="0" smtClean="0">
                <a:latin typeface="Roboto" charset="0"/>
                <a:ea typeface="Roboto" charset="0"/>
                <a:cs typeface="Roboto" charset="0"/>
              </a:rPr>
            </a:br>
            <a:r>
              <a:rPr lang="en-US" altLang="zh-CN" sz="2400" dirty="0" smtClean="0">
                <a:latin typeface="Roboto" charset="0"/>
                <a:ea typeface="Roboto" charset="0"/>
                <a:cs typeface="Roboto" charset="0"/>
              </a:rPr>
              <a:t>formulate informative questions</a:t>
            </a:r>
            <a:endParaRPr lang="en-US" sz="2400" dirty="0">
              <a:latin typeface="Roboto" charset="0"/>
              <a:ea typeface="Roboto" charset="0"/>
              <a:cs typeface="Roboto" charset="0"/>
            </a:endParaRPr>
          </a:p>
        </p:txBody>
      </p:sp>
      <p:sp>
        <p:nvSpPr>
          <p:cNvPr id="135" name="TextBox 134">
            <a:extLst>
              <a:ext uri="{FF2B5EF4-FFF2-40B4-BE49-F238E27FC236}">
                <a16:creationId xmlns="" xmlns:a16="http://schemas.microsoft.com/office/drawing/2014/main" id="{D3E86A3C-0C30-884F-B776-84175E5E5935}"/>
              </a:ext>
            </a:extLst>
          </p:cNvPr>
          <p:cNvSpPr txBox="1"/>
          <p:nvPr/>
        </p:nvSpPr>
        <p:spPr>
          <a:xfrm>
            <a:off x="978211" y="4802084"/>
            <a:ext cx="4971233" cy="830997"/>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smtClean="0">
                <a:latin typeface="Roboto" charset="0"/>
                <a:ea typeface="Roboto" charset="0"/>
                <a:cs typeface="Roboto" charset="0"/>
              </a:rPr>
              <a:t>Update the visual system based </a:t>
            </a:r>
            <a:br>
              <a:rPr lang="en-US" altLang="zh-CN" sz="2400" dirty="0" smtClean="0">
                <a:latin typeface="Roboto" charset="0"/>
                <a:ea typeface="Roboto" charset="0"/>
                <a:cs typeface="Roboto" charset="0"/>
              </a:rPr>
            </a:br>
            <a:r>
              <a:rPr lang="en-US" altLang="zh-CN" sz="2400" dirty="0" smtClean="0">
                <a:latin typeface="Roboto" charset="0"/>
                <a:ea typeface="Roboto" charset="0"/>
                <a:cs typeface="Roboto" charset="0"/>
              </a:rPr>
              <a:t>on human/oracle responses</a:t>
            </a:r>
            <a:endParaRPr lang="en-US" sz="2400" dirty="0">
              <a:latin typeface="Roboto" charset="0"/>
              <a:ea typeface="Roboto" charset="0"/>
              <a:cs typeface="Roboto" charset="0"/>
            </a:endParaRPr>
          </a:p>
        </p:txBody>
      </p:sp>
      <p:sp>
        <p:nvSpPr>
          <p:cNvPr id="138" name="Rectangle 137">
            <a:extLst>
              <a:ext uri="{FF2B5EF4-FFF2-40B4-BE49-F238E27FC236}">
                <a16:creationId xmlns="" xmlns:a16="http://schemas.microsoft.com/office/drawing/2014/main" id="{B2CAD897-FA3F-EA42-86B1-54EBFA51E83E}"/>
              </a:ext>
            </a:extLst>
          </p:cNvPr>
          <p:cNvSpPr/>
          <p:nvPr/>
        </p:nvSpPr>
        <p:spPr>
          <a:xfrm>
            <a:off x="7288730" y="3542065"/>
            <a:ext cx="501026" cy="4777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39" name="Rectangle 138">
            <a:extLst>
              <a:ext uri="{FF2B5EF4-FFF2-40B4-BE49-F238E27FC236}">
                <a16:creationId xmlns="" xmlns:a16="http://schemas.microsoft.com/office/drawing/2014/main" id="{9176BBFD-6D5B-0E40-B33D-4C67EC40DC99}"/>
              </a:ext>
            </a:extLst>
          </p:cNvPr>
          <p:cNvSpPr/>
          <p:nvPr/>
        </p:nvSpPr>
        <p:spPr>
          <a:xfrm>
            <a:off x="6905064" y="2604456"/>
            <a:ext cx="517799" cy="60869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0" name="Rectangle 139">
            <a:extLst>
              <a:ext uri="{FF2B5EF4-FFF2-40B4-BE49-F238E27FC236}">
                <a16:creationId xmlns="" xmlns:a16="http://schemas.microsoft.com/office/drawing/2014/main" id="{98A07DBF-B61A-F34E-A693-939EA102CBCC}"/>
              </a:ext>
            </a:extLst>
          </p:cNvPr>
          <p:cNvSpPr/>
          <p:nvPr/>
        </p:nvSpPr>
        <p:spPr>
          <a:xfrm>
            <a:off x="7752543" y="3448375"/>
            <a:ext cx="927761" cy="4612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1" name="Rectangle 140">
            <a:extLst>
              <a:ext uri="{FF2B5EF4-FFF2-40B4-BE49-F238E27FC236}">
                <a16:creationId xmlns="" xmlns:a16="http://schemas.microsoft.com/office/drawing/2014/main" id="{81CC125E-F0C8-2C4F-95C0-20119815228B}"/>
              </a:ext>
            </a:extLst>
          </p:cNvPr>
          <p:cNvSpPr/>
          <p:nvPr/>
        </p:nvSpPr>
        <p:spPr>
          <a:xfrm>
            <a:off x="8407396" y="4147103"/>
            <a:ext cx="981834" cy="89797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2" name="Rectangle 141">
            <a:extLst>
              <a:ext uri="{FF2B5EF4-FFF2-40B4-BE49-F238E27FC236}">
                <a16:creationId xmlns="" xmlns:a16="http://schemas.microsoft.com/office/drawing/2014/main" id="{EB7CE0B8-5E6B-B943-AE4C-63F97B10AE83}"/>
              </a:ext>
            </a:extLst>
          </p:cNvPr>
          <p:cNvSpPr/>
          <p:nvPr/>
        </p:nvSpPr>
        <p:spPr>
          <a:xfrm>
            <a:off x="7667479" y="5221191"/>
            <a:ext cx="501026" cy="38925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3" name="Rounded Rectangular Callout 142"/>
          <p:cNvSpPr/>
          <p:nvPr/>
        </p:nvSpPr>
        <p:spPr>
          <a:xfrm>
            <a:off x="7695167" y="4441523"/>
            <a:ext cx="3321413" cy="769258"/>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bg1"/>
                </a:solidFill>
                <a:latin typeface="Roboto" charset="0"/>
                <a:ea typeface="Roboto" charset="0"/>
                <a:cs typeface="Roboto" charset="0"/>
              </a:rPr>
              <a:t>What is the blue object?</a:t>
            </a:r>
            <a:endParaRPr lang="en-US" sz="2200" dirty="0">
              <a:solidFill>
                <a:schemeClr val="bg1"/>
              </a:solidFill>
              <a:latin typeface="Roboto" charset="0"/>
              <a:ea typeface="Roboto" charset="0"/>
              <a:cs typeface="Roboto" charset="0"/>
            </a:endParaRPr>
          </a:p>
        </p:txBody>
      </p:sp>
      <p:sp>
        <p:nvSpPr>
          <p:cNvPr id="144" name="Rounded Rectangular Callout 143"/>
          <p:cNvSpPr/>
          <p:nvPr/>
        </p:nvSpPr>
        <p:spPr>
          <a:xfrm>
            <a:off x="8730961" y="5338579"/>
            <a:ext cx="2334978" cy="769258"/>
          </a:xfrm>
          <a:prstGeom prst="wedgeRoundRectCallout">
            <a:avLst>
              <a:gd name="adj1" fmla="val 58531"/>
              <a:gd name="adj2" fmla="val -56251"/>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bg1"/>
                </a:solidFill>
                <a:latin typeface="Roboto" charset="0"/>
                <a:ea typeface="Roboto" charset="0"/>
                <a:cs typeface="Roboto" charset="0"/>
              </a:rPr>
              <a:t>Mug.</a:t>
            </a:r>
            <a:endParaRPr lang="en-US" sz="2200" dirty="0">
              <a:solidFill>
                <a:schemeClr val="bg1"/>
              </a:solidFill>
              <a:latin typeface="Roboto" charset="0"/>
              <a:ea typeface="Roboto" charset="0"/>
              <a:cs typeface="Roboto" charset="0"/>
            </a:endParaRPr>
          </a:p>
        </p:txBody>
      </p:sp>
      <p:sp>
        <p:nvSpPr>
          <p:cNvPr id="5" name="Circular Arrow 4"/>
          <p:cNvSpPr/>
          <p:nvPr/>
        </p:nvSpPr>
        <p:spPr>
          <a:xfrm rot="16200000">
            <a:off x="-36038" y="3516429"/>
            <a:ext cx="2037873" cy="1685213"/>
          </a:xfrm>
          <a:prstGeom prst="circularArrow">
            <a:avLst>
              <a:gd name="adj1" fmla="val 6657"/>
              <a:gd name="adj2" fmla="val 1142319"/>
              <a:gd name="adj3" fmla="val 20516614"/>
              <a:gd name="adj4" fmla="val 11252278"/>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charset="0"/>
              <a:ea typeface="Roboto" charset="0"/>
              <a:cs typeface="Roboto" charset="0"/>
            </a:endParaRPr>
          </a:p>
        </p:txBody>
      </p:sp>
      <p:sp>
        <p:nvSpPr>
          <p:cNvPr id="3" name="Slide Number Placeholder 2"/>
          <p:cNvSpPr>
            <a:spLocks noGrp="1"/>
          </p:cNvSpPr>
          <p:nvPr>
            <p:ph type="sldNum" sz="quarter" idx="12"/>
          </p:nvPr>
        </p:nvSpPr>
        <p:spPr/>
        <p:txBody>
          <a:bodyPr/>
          <a:lstStyle/>
          <a:p>
            <a:fld id="{1153A584-974B-7244-90B3-977968778D8E}" type="slidenum">
              <a:rPr lang="en-US" smtClean="0"/>
              <a:t>10</a:t>
            </a:fld>
            <a:endParaRPr lang="en-US"/>
          </a:p>
        </p:txBody>
      </p:sp>
      <p:sp>
        <p:nvSpPr>
          <p:cNvPr id="74"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spTree>
    <p:extLst>
      <p:ext uri="{BB962C8B-B14F-4D97-AF65-F5344CB8AC3E}">
        <p14:creationId xmlns:p14="http://schemas.microsoft.com/office/powerpoint/2010/main" val="2064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3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7" presetClass="emph" presetSubtype="2" fill="hold" nodeType="withEffect">
                                  <p:stCondLst>
                                    <p:cond delay="0"/>
                                  </p:stCondLst>
                                  <p:childTnLst>
                                    <p:animClr clrSpc="rgb" dir="cw">
                                      <p:cBhvr>
                                        <p:cTn id="45" dur="10" fill="hold"/>
                                        <p:tgtEl>
                                          <p:spTgt spid="138"/>
                                        </p:tgtEl>
                                        <p:attrNameLst>
                                          <p:attrName>stroke.color</p:attrName>
                                        </p:attrNameLst>
                                      </p:cBhvr>
                                      <p:to>
                                        <a:srgbClr val="00BA54"/>
                                      </p:to>
                                    </p:animClr>
                                    <p:set>
                                      <p:cBhvr>
                                        <p:cTn id="46" dur="10" fill="hold"/>
                                        <p:tgtEl>
                                          <p:spTgt spid="13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4" grpId="0"/>
      <p:bldP spid="135" grpId="0"/>
      <p:bldP spid="138" grpId="0" animBg="1"/>
      <p:bldP spid="139" grpId="0" animBg="1"/>
      <p:bldP spid="140" grpId="0" animBg="1"/>
      <p:bldP spid="141" grpId="0" animBg="1"/>
      <p:bldP spid="142" grpId="0" animBg="1"/>
      <p:bldP spid="143" grpId="0" animBg="1"/>
      <p:bldP spid="14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752732" y="1286087"/>
            <a:ext cx="10867768" cy="830997"/>
          </a:xfrm>
          <a:prstGeom prst="rect">
            <a:avLst/>
          </a:prstGeom>
          <a:noFill/>
        </p:spPr>
        <p:txBody>
          <a:bodyPr wrap="square" rtlCol="0">
            <a:spAutoFit/>
          </a:bodyPr>
          <a:lstStyle/>
          <a:p>
            <a:r>
              <a:rPr lang="en-US" sz="2400" b="1" dirty="0" smtClean="0">
                <a:latin typeface="Roboto" charset="0"/>
                <a:ea typeface="Roboto" charset="0"/>
                <a:cs typeface="Roboto" charset="0"/>
              </a:rPr>
              <a:t>Goal: </a:t>
            </a:r>
            <a:r>
              <a:rPr lang="en-US" sz="2400" dirty="0" smtClean="0">
                <a:latin typeface="Roboto" charset="0"/>
                <a:ea typeface="Roboto" charset="0"/>
                <a:cs typeface="Roboto" charset="0"/>
              </a:rPr>
              <a:t>Learn a question asking policy that can ask informative questions about novel concepts in new environments in order to quickly train a visual system. </a:t>
            </a:r>
            <a:endParaRPr lang="en-US" sz="2400" dirty="0">
              <a:latin typeface="Roboto" charset="0"/>
              <a:ea typeface="Roboto" charset="0"/>
              <a:cs typeface="Roboto" charset="0"/>
            </a:endParaRPr>
          </a:p>
        </p:txBody>
      </p:sp>
      <p:grpSp>
        <p:nvGrpSpPr>
          <p:cNvPr id="4" name="Group 3"/>
          <p:cNvGrpSpPr/>
          <p:nvPr/>
        </p:nvGrpSpPr>
        <p:grpSpPr>
          <a:xfrm>
            <a:off x="6037287" y="2495960"/>
            <a:ext cx="6426150" cy="3841429"/>
            <a:chOff x="6037287" y="2495960"/>
            <a:chExt cx="6426150" cy="3841429"/>
          </a:xfrm>
        </p:grpSpPr>
        <p:pic>
          <p:nvPicPr>
            <p:cNvPr id="76" name="Picture 75">
              <a:extLst>
                <a:ext uri="{FF2B5EF4-FFF2-40B4-BE49-F238E27FC236}">
                  <a16:creationId xmlns="" xmlns:a16="http://schemas.microsoft.com/office/drawing/2014/main" id="{C4BC8FBA-2679-884F-8742-E1310878C32D}"/>
                </a:ext>
              </a:extLst>
            </p:cNvPr>
            <p:cNvPicPr>
              <a:picLocks noChangeAspect="1"/>
            </p:cNvPicPr>
            <p:nvPr/>
          </p:nvPicPr>
          <p:blipFill>
            <a:blip r:embed="rId3"/>
            <a:stretch>
              <a:fillRect/>
            </a:stretch>
          </p:blipFill>
          <p:spPr>
            <a:xfrm>
              <a:off x="6905624" y="2495960"/>
              <a:ext cx="4689476" cy="3136490"/>
            </a:xfrm>
            <a:prstGeom prst="roundRect">
              <a:avLst>
                <a:gd name="adj" fmla="val 8974"/>
              </a:avLst>
            </a:prstGeom>
          </p:spPr>
        </p:pic>
        <p:grpSp>
          <p:nvGrpSpPr>
            <p:cNvPr id="77" name="Group 76">
              <a:extLst>
                <a:ext uri="{FF2B5EF4-FFF2-40B4-BE49-F238E27FC236}">
                  <a16:creationId xmlns="" xmlns:a16="http://schemas.microsoft.com/office/drawing/2014/main" id="{A94E5D74-63D7-DB4D-9141-37E8229F8ABA}"/>
                </a:ext>
              </a:extLst>
            </p:cNvPr>
            <p:cNvGrpSpPr/>
            <p:nvPr/>
          </p:nvGrpSpPr>
          <p:grpSpPr>
            <a:xfrm>
              <a:off x="6037287" y="4467545"/>
              <a:ext cx="1517904" cy="1806500"/>
              <a:chOff x="4172936" y="1866341"/>
              <a:chExt cx="1289113" cy="1460663"/>
            </a:xfrm>
          </p:grpSpPr>
          <p:sp>
            <p:nvSpPr>
              <p:cNvPr id="78" name="Rectangle 77">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hord 79">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hord 80">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an 84">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Can 85">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116" name="Rectangle 115">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121" name="Rounded Rectangle 120">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hord 121">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 xmlns:a16="http://schemas.microsoft.com/office/drawing/2014/main" id="{79420970-F102-FE4B-8200-F68CA78C1442}"/>
                      </a:ext>
                    </a:extLst>
                  </p:cNvPr>
                  <p:cNvSpPr txBox="1"/>
                  <p:nvPr/>
                </p:nvSpPr>
                <p:spPr>
                  <a:xfrm>
                    <a:off x="2898129" y="7786669"/>
                    <a:ext cx="918041" cy="330516"/>
                  </a:xfrm>
                  <a:prstGeom prst="rect">
                    <a:avLst/>
                  </a:prstGeom>
                  <a:noFill/>
                  <a:scene3d>
                    <a:camera prst="isometricOffAxis1Right">
                      <a:rot lat="899884" lon="19515223" rev="96863"/>
                    </a:camera>
                    <a:lightRig rig="threePt" dir="t"/>
                  </a:scene3d>
                </p:spPr>
                <p:txBody>
                  <a:bodyPr wrap="square" rtlCol="0">
                    <a:spAutoFit/>
                  </a:bodyPr>
                  <a:lstStyle/>
                  <a:p>
                    <a:r>
                      <a:rPr lang="en-US" sz="8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88" name="Can 87">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107" name="Rectangle 106">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hord 108">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hord 109">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hord 110">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Chord 111">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hord 112">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 xmlns:a16="http://schemas.microsoft.com/office/drawing/2014/main" id="{FC187945-F9B8-C64A-AC19-34D976C7B960}"/>
                  </a:ext>
                </a:extLst>
              </p:cNvPr>
              <p:cNvGrpSpPr/>
              <p:nvPr/>
            </p:nvGrpSpPr>
            <p:grpSpPr>
              <a:xfrm rot="900000">
                <a:off x="4620426" y="1866341"/>
                <a:ext cx="670172" cy="692111"/>
                <a:chOff x="2315243" y="6973907"/>
                <a:chExt cx="1271549" cy="1313170"/>
              </a:xfrm>
            </p:grpSpPr>
            <p:sp>
              <p:nvSpPr>
                <p:cNvPr id="93" name="Triangle 92">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97" name="Group 96">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101" name="Rounded Rectangle 100">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Rounded Rectangle 97">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5" name="Oval 94">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 xmlns:a16="http://schemas.microsoft.com/office/drawing/2014/main" id="{B53C5218-1426-694C-A623-5C4E8CB16D0E}"/>
                    </a:ext>
                  </a:extLst>
                </p:cNvPr>
                <p:cNvSpPr/>
                <p:nvPr/>
              </p:nvSpPr>
              <p:spPr>
                <a:xfrm>
                  <a:off x="2793699" y="6973907"/>
                  <a:ext cx="240386" cy="247474"/>
                </a:xfrm>
                <a:prstGeom prst="rect">
                  <a:avLst/>
                </a:prstGeom>
              </p:spPr>
              <p:txBody>
                <a:bodyPr wrap="none">
                  <a:spAutoFit/>
                </a:bodyPr>
                <a:lstStyle/>
                <a:p>
                  <a:r>
                    <a:rPr lang="en-US" sz="1000" dirty="0">
                      <a:solidFill>
                        <a:schemeClr val="bg1">
                          <a:lumMod val="95000"/>
                          <a:lumOff val="5000"/>
                        </a:schemeClr>
                      </a:solidFill>
                    </a:rPr>
                    <a:t>c</a:t>
                  </a:r>
                  <a:endParaRPr lang="en-US" sz="600" dirty="0">
                    <a:solidFill>
                      <a:schemeClr val="bg1">
                        <a:lumMod val="95000"/>
                        <a:lumOff val="5000"/>
                      </a:schemeClr>
                    </a:solidFill>
                  </a:endParaRPr>
                </a:p>
              </p:txBody>
            </p:sp>
          </p:grpSp>
          <p:sp>
            <p:nvSpPr>
              <p:cNvPr id="91" name="Oval 90">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0" name="Picture 129">
              <a:extLst>
                <a:ext uri="{FF2B5EF4-FFF2-40B4-BE49-F238E27FC236}">
                  <a16:creationId xmlns="" xmlns:a16="http://schemas.microsoft.com/office/drawing/2014/main" id="{7D6F0FE2-75E0-ED44-AB15-8DF47FBB6C29}"/>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0777562" y="4651514"/>
              <a:ext cx="1685875" cy="1685875"/>
            </a:xfrm>
            <a:prstGeom prst="rect">
              <a:avLst/>
            </a:prstGeom>
          </p:spPr>
        </p:pic>
      </p:grpSp>
      <p:sp>
        <p:nvSpPr>
          <p:cNvPr id="138" name="Rectangle 137">
            <a:extLst>
              <a:ext uri="{FF2B5EF4-FFF2-40B4-BE49-F238E27FC236}">
                <a16:creationId xmlns="" xmlns:a16="http://schemas.microsoft.com/office/drawing/2014/main" id="{B2CAD897-FA3F-EA42-86B1-54EBFA51E83E}"/>
              </a:ext>
            </a:extLst>
          </p:cNvPr>
          <p:cNvSpPr/>
          <p:nvPr/>
        </p:nvSpPr>
        <p:spPr>
          <a:xfrm>
            <a:off x="7288730" y="3542065"/>
            <a:ext cx="501026" cy="477790"/>
          </a:xfrm>
          <a:prstGeom prst="rect">
            <a:avLst/>
          </a:prstGeom>
          <a:noFill/>
          <a:ln w="38100">
            <a:solidFill>
              <a:srgbClr val="00B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39" name="Rectangle 138">
            <a:extLst>
              <a:ext uri="{FF2B5EF4-FFF2-40B4-BE49-F238E27FC236}">
                <a16:creationId xmlns="" xmlns:a16="http://schemas.microsoft.com/office/drawing/2014/main" id="{9176BBFD-6D5B-0E40-B33D-4C67EC40DC99}"/>
              </a:ext>
            </a:extLst>
          </p:cNvPr>
          <p:cNvSpPr/>
          <p:nvPr/>
        </p:nvSpPr>
        <p:spPr>
          <a:xfrm>
            <a:off x="6905064" y="2604456"/>
            <a:ext cx="517799" cy="60869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0" name="Rectangle 139">
            <a:extLst>
              <a:ext uri="{FF2B5EF4-FFF2-40B4-BE49-F238E27FC236}">
                <a16:creationId xmlns="" xmlns:a16="http://schemas.microsoft.com/office/drawing/2014/main" id="{98A07DBF-B61A-F34E-A693-939EA102CBCC}"/>
              </a:ext>
            </a:extLst>
          </p:cNvPr>
          <p:cNvSpPr/>
          <p:nvPr/>
        </p:nvSpPr>
        <p:spPr>
          <a:xfrm>
            <a:off x="7752543" y="3448375"/>
            <a:ext cx="927761" cy="4612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1" name="Rectangle 140">
            <a:extLst>
              <a:ext uri="{FF2B5EF4-FFF2-40B4-BE49-F238E27FC236}">
                <a16:creationId xmlns="" xmlns:a16="http://schemas.microsoft.com/office/drawing/2014/main" id="{81CC125E-F0C8-2C4F-95C0-20119815228B}"/>
              </a:ext>
            </a:extLst>
          </p:cNvPr>
          <p:cNvSpPr/>
          <p:nvPr/>
        </p:nvSpPr>
        <p:spPr>
          <a:xfrm>
            <a:off x="8407396" y="4147103"/>
            <a:ext cx="981834" cy="89797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2" name="Rectangle 141">
            <a:extLst>
              <a:ext uri="{FF2B5EF4-FFF2-40B4-BE49-F238E27FC236}">
                <a16:creationId xmlns="" xmlns:a16="http://schemas.microsoft.com/office/drawing/2014/main" id="{EB7CE0B8-5E6B-B943-AE4C-63F97B10AE83}"/>
              </a:ext>
            </a:extLst>
          </p:cNvPr>
          <p:cNvSpPr/>
          <p:nvPr/>
        </p:nvSpPr>
        <p:spPr>
          <a:xfrm>
            <a:off x="7667479" y="5221191"/>
            <a:ext cx="501026" cy="38925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43" name="Rounded Rectangular Callout 142"/>
          <p:cNvSpPr/>
          <p:nvPr/>
        </p:nvSpPr>
        <p:spPr>
          <a:xfrm>
            <a:off x="7695167" y="4441523"/>
            <a:ext cx="3321413" cy="769258"/>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What is to the right of the blue mug?</a:t>
            </a:r>
            <a:endParaRPr lang="en-US" sz="2200" dirty="0">
              <a:solidFill>
                <a:schemeClr val="bg1"/>
              </a:solidFill>
              <a:latin typeface="Roboto" charset="0"/>
              <a:ea typeface="Roboto" charset="0"/>
              <a:cs typeface="Roboto" charset="0"/>
            </a:endParaRPr>
          </a:p>
        </p:txBody>
      </p:sp>
      <p:sp>
        <p:nvSpPr>
          <p:cNvPr id="144" name="Rounded Rectangular Callout 143"/>
          <p:cNvSpPr/>
          <p:nvPr/>
        </p:nvSpPr>
        <p:spPr>
          <a:xfrm>
            <a:off x="8730961" y="5338579"/>
            <a:ext cx="2334978" cy="769258"/>
          </a:xfrm>
          <a:prstGeom prst="wedgeRoundRectCallout">
            <a:avLst>
              <a:gd name="adj1" fmla="val 58531"/>
              <a:gd name="adj2" fmla="val -56251"/>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Box.</a:t>
            </a:r>
            <a:endParaRPr lang="en-US" sz="2200" dirty="0">
              <a:solidFill>
                <a:schemeClr val="bg1"/>
              </a:solidFill>
              <a:latin typeface="Roboto" charset="0"/>
              <a:ea typeface="Roboto" charset="0"/>
              <a:cs typeface="Roboto" charset="0"/>
            </a:endParaRPr>
          </a:p>
        </p:txBody>
      </p:sp>
      <p:sp>
        <p:nvSpPr>
          <p:cNvPr id="74" name="TextBox 73"/>
          <p:cNvSpPr txBox="1"/>
          <p:nvPr/>
        </p:nvSpPr>
        <p:spPr>
          <a:xfrm>
            <a:off x="752732" y="2757756"/>
            <a:ext cx="4595986" cy="461665"/>
          </a:xfrm>
          <a:prstGeom prst="rect">
            <a:avLst/>
          </a:prstGeom>
          <a:noFill/>
        </p:spPr>
        <p:txBody>
          <a:bodyPr wrap="square" rtlCol="0">
            <a:spAutoFit/>
          </a:bodyPr>
          <a:lstStyle/>
          <a:p>
            <a:r>
              <a:rPr lang="en-US" sz="2400" b="1" dirty="0" smtClean="0">
                <a:latin typeface="Roboto" charset="0"/>
                <a:ea typeface="Roboto" charset="0"/>
                <a:cs typeface="Roboto" charset="0"/>
              </a:rPr>
              <a:t>A successful policy must:</a:t>
            </a:r>
            <a:endParaRPr lang="en-US" sz="2400" dirty="0">
              <a:latin typeface="Roboto" charset="0"/>
              <a:ea typeface="Roboto" charset="0"/>
              <a:cs typeface="Roboto" charset="0"/>
            </a:endParaRPr>
          </a:p>
        </p:txBody>
      </p:sp>
      <p:sp>
        <p:nvSpPr>
          <p:cNvPr id="75" name="TextBox 74">
            <a:extLst>
              <a:ext uri="{FF2B5EF4-FFF2-40B4-BE49-F238E27FC236}">
                <a16:creationId xmlns="" xmlns:a16="http://schemas.microsoft.com/office/drawing/2014/main" id="{D3E86A3C-0C30-884F-B776-84175E5E5935}"/>
              </a:ext>
            </a:extLst>
          </p:cNvPr>
          <p:cNvSpPr txBox="1"/>
          <p:nvPr/>
        </p:nvSpPr>
        <p:spPr>
          <a:xfrm>
            <a:off x="989378" y="3230183"/>
            <a:ext cx="5397631" cy="461665"/>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a:latin typeface="Roboto" charset="0"/>
                <a:ea typeface="Roboto" charset="0"/>
                <a:cs typeface="Roboto" charset="0"/>
              </a:rPr>
              <a:t>Recognize</a:t>
            </a:r>
            <a:r>
              <a:rPr lang="zh-CN" altLang="en-US" sz="2400" dirty="0">
                <a:latin typeface="Roboto" charset="0"/>
                <a:ea typeface="Roboto" charset="0"/>
                <a:cs typeface="Roboto" charset="0"/>
              </a:rPr>
              <a:t> </a:t>
            </a:r>
            <a:r>
              <a:rPr lang="en-US" altLang="zh-CN" sz="2400" dirty="0" smtClean="0">
                <a:latin typeface="Roboto" charset="0"/>
                <a:ea typeface="Roboto" charset="0"/>
                <a:cs typeface="Roboto" charset="0"/>
              </a:rPr>
              <a:t>if concepts are unknown</a:t>
            </a:r>
            <a:endParaRPr lang="en-US" sz="2400" dirty="0">
              <a:latin typeface="Roboto" charset="0"/>
              <a:ea typeface="Roboto" charset="0"/>
              <a:cs typeface="Roboto" charset="0"/>
            </a:endParaRPr>
          </a:p>
        </p:txBody>
      </p:sp>
      <p:sp>
        <p:nvSpPr>
          <p:cNvPr id="84" name="TextBox 83">
            <a:extLst>
              <a:ext uri="{FF2B5EF4-FFF2-40B4-BE49-F238E27FC236}">
                <a16:creationId xmlns="" xmlns:a16="http://schemas.microsoft.com/office/drawing/2014/main" id="{D3E86A3C-0C30-884F-B776-84175E5E5935}"/>
              </a:ext>
            </a:extLst>
          </p:cNvPr>
          <p:cNvSpPr txBox="1"/>
          <p:nvPr/>
        </p:nvSpPr>
        <p:spPr>
          <a:xfrm>
            <a:off x="978211" y="3788508"/>
            <a:ext cx="4918334" cy="830997"/>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smtClean="0">
                <a:latin typeface="Roboto" charset="0"/>
                <a:ea typeface="Roboto" charset="0"/>
                <a:cs typeface="Roboto" charset="0"/>
              </a:rPr>
              <a:t>Leverage existing knowledge to</a:t>
            </a:r>
            <a:br>
              <a:rPr lang="en-US" altLang="zh-CN" sz="2400" dirty="0" smtClean="0">
                <a:latin typeface="Roboto" charset="0"/>
                <a:ea typeface="Roboto" charset="0"/>
                <a:cs typeface="Roboto" charset="0"/>
              </a:rPr>
            </a:br>
            <a:r>
              <a:rPr lang="en-US" altLang="zh-CN" sz="2400" dirty="0" smtClean="0">
                <a:latin typeface="Roboto" charset="0"/>
                <a:ea typeface="Roboto" charset="0"/>
                <a:cs typeface="Roboto" charset="0"/>
              </a:rPr>
              <a:t>formulate informative questions</a:t>
            </a:r>
            <a:endParaRPr lang="en-US" sz="2400" dirty="0">
              <a:latin typeface="Roboto" charset="0"/>
              <a:ea typeface="Roboto" charset="0"/>
              <a:cs typeface="Roboto" charset="0"/>
            </a:endParaRPr>
          </a:p>
        </p:txBody>
      </p:sp>
      <p:sp>
        <p:nvSpPr>
          <p:cNvPr id="133" name="TextBox 132">
            <a:extLst>
              <a:ext uri="{FF2B5EF4-FFF2-40B4-BE49-F238E27FC236}">
                <a16:creationId xmlns="" xmlns:a16="http://schemas.microsoft.com/office/drawing/2014/main" id="{D3E86A3C-0C30-884F-B776-84175E5E5935}"/>
              </a:ext>
            </a:extLst>
          </p:cNvPr>
          <p:cNvSpPr txBox="1"/>
          <p:nvPr/>
        </p:nvSpPr>
        <p:spPr>
          <a:xfrm>
            <a:off x="978211" y="4802084"/>
            <a:ext cx="4971233" cy="830997"/>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smtClean="0">
                <a:latin typeface="Roboto" charset="0"/>
                <a:ea typeface="Roboto" charset="0"/>
                <a:cs typeface="Roboto" charset="0"/>
              </a:rPr>
              <a:t>Update the visual system based </a:t>
            </a:r>
            <a:br>
              <a:rPr lang="en-US" altLang="zh-CN" sz="2400" dirty="0" smtClean="0">
                <a:latin typeface="Roboto" charset="0"/>
                <a:ea typeface="Roboto" charset="0"/>
                <a:cs typeface="Roboto" charset="0"/>
              </a:rPr>
            </a:br>
            <a:r>
              <a:rPr lang="en-US" altLang="zh-CN" sz="2400" dirty="0" smtClean="0">
                <a:latin typeface="Roboto" charset="0"/>
                <a:ea typeface="Roboto" charset="0"/>
                <a:cs typeface="Roboto" charset="0"/>
              </a:rPr>
              <a:t>on human/oracle responses</a:t>
            </a:r>
            <a:endParaRPr lang="en-US" sz="2400" dirty="0">
              <a:latin typeface="Roboto" charset="0"/>
              <a:ea typeface="Roboto" charset="0"/>
              <a:cs typeface="Roboto" charset="0"/>
            </a:endParaRPr>
          </a:p>
        </p:txBody>
      </p:sp>
      <p:sp>
        <p:nvSpPr>
          <p:cNvPr id="136" name="Circular Arrow 135"/>
          <p:cNvSpPr/>
          <p:nvPr/>
        </p:nvSpPr>
        <p:spPr>
          <a:xfrm rot="16200000">
            <a:off x="-36038" y="3516429"/>
            <a:ext cx="2037873" cy="1685213"/>
          </a:xfrm>
          <a:prstGeom prst="circularArrow">
            <a:avLst>
              <a:gd name="adj1" fmla="val 6657"/>
              <a:gd name="adj2" fmla="val 1142319"/>
              <a:gd name="adj3" fmla="val 20516614"/>
              <a:gd name="adj4" fmla="val 11252278"/>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charset="0"/>
              <a:ea typeface="Roboto" charset="0"/>
              <a:cs typeface="Roboto" charset="0"/>
            </a:endParaRPr>
          </a:p>
        </p:txBody>
      </p:sp>
      <p:sp>
        <p:nvSpPr>
          <p:cNvPr id="3" name="Slide Number Placeholder 2"/>
          <p:cNvSpPr>
            <a:spLocks noGrp="1"/>
          </p:cNvSpPr>
          <p:nvPr>
            <p:ph type="sldNum" sz="quarter" idx="12"/>
          </p:nvPr>
        </p:nvSpPr>
        <p:spPr/>
        <p:txBody>
          <a:bodyPr/>
          <a:lstStyle/>
          <a:p>
            <a:fld id="{1153A584-974B-7244-90B3-977968778D8E}" type="slidenum">
              <a:rPr lang="en-US" smtClean="0"/>
              <a:t>11</a:t>
            </a:fld>
            <a:endParaRPr lang="en-US"/>
          </a:p>
        </p:txBody>
      </p:sp>
      <p:sp>
        <p:nvSpPr>
          <p:cNvPr id="131"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spTree>
    <p:extLst>
      <p:ext uri="{BB962C8B-B14F-4D97-AF65-F5344CB8AC3E}">
        <p14:creationId xmlns:p14="http://schemas.microsoft.com/office/powerpoint/2010/main" val="152133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 fill="hold"/>
                                        <p:tgtEl>
                                          <p:spTgt spid="140"/>
                                        </p:tgtEl>
                                        <p:attrNameLst>
                                          <p:attrName>stroke.color</p:attrName>
                                        </p:attrNameLst>
                                      </p:cBhvr>
                                      <p:to>
                                        <a:srgbClr val="00BA54"/>
                                      </p:to>
                                    </p:animClr>
                                    <p:set>
                                      <p:cBhvr>
                                        <p:cTn id="7" dur="10" fill="hold"/>
                                        <p:tgtEl>
                                          <p:spTgt spid="14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218680" y="967680"/>
            <a:ext cx="4951031" cy="4635066"/>
          </a:xfrm>
          <a:prstGeom prst="rect">
            <a:avLst/>
          </a:prstGeom>
        </p:spPr>
      </p:pic>
      <p:pic>
        <p:nvPicPr>
          <p:cNvPr id="131" name="Picture 1"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2585" y="2154072"/>
            <a:ext cx="3657600" cy="2949677"/>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grpSp>
        <p:nvGrpSpPr>
          <p:cNvPr id="208" name="Group 207">
            <a:extLst>
              <a:ext uri="{FF2B5EF4-FFF2-40B4-BE49-F238E27FC236}">
                <a16:creationId xmlns="" xmlns:a16="http://schemas.microsoft.com/office/drawing/2014/main" id="{A94E5D74-63D7-DB4D-9141-37E8229F8ABA}"/>
              </a:ext>
            </a:extLst>
          </p:cNvPr>
          <p:cNvGrpSpPr/>
          <p:nvPr/>
        </p:nvGrpSpPr>
        <p:grpSpPr>
          <a:xfrm>
            <a:off x="5866640" y="3727690"/>
            <a:ext cx="1517904" cy="1806500"/>
            <a:chOff x="4172936" y="1866341"/>
            <a:chExt cx="1289113" cy="1460663"/>
          </a:xfrm>
        </p:grpSpPr>
        <p:sp>
          <p:nvSpPr>
            <p:cNvPr id="210" name="Rectangle 209">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hord 210">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hord 211">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hord 212">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an 215">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Can 216">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217">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247" name="Rectangle 246">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ounded Rectangle 247">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252" name="Rounded Rectangle 251">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hord 252">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 xmlns:a16="http://schemas.microsoft.com/office/drawing/2014/main" id="{79420970-F102-FE4B-8200-F68CA78C1442}"/>
                    </a:ext>
                  </a:extLst>
                </p:cNvPr>
                <p:cNvSpPr txBox="1"/>
                <p:nvPr/>
              </p:nvSpPr>
              <p:spPr>
                <a:xfrm>
                  <a:off x="2898129" y="7786669"/>
                  <a:ext cx="918041" cy="330516"/>
                </a:xfrm>
                <a:prstGeom prst="rect">
                  <a:avLst/>
                </a:prstGeom>
                <a:noFill/>
                <a:scene3d>
                  <a:camera prst="isometricOffAxis1Right">
                    <a:rot lat="899884" lon="19515223" rev="96863"/>
                  </a:camera>
                  <a:lightRig rig="threePt" dir="t"/>
                </a:scene3d>
              </p:spPr>
              <p:txBody>
                <a:bodyPr wrap="square" rtlCol="0">
                  <a:spAutoFit/>
                </a:bodyPr>
                <a:lstStyle/>
                <a:p>
                  <a:r>
                    <a:rPr lang="en-US" sz="8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219" name="Can 218">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238" name="Rectangle 237">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hord 239">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hord 240">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hord 241">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Chord 242">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hord 243">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 xmlns:a16="http://schemas.microsoft.com/office/drawing/2014/main" id="{FC187945-F9B8-C64A-AC19-34D976C7B960}"/>
                </a:ext>
              </a:extLst>
            </p:cNvPr>
            <p:cNvGrpSpPr/>
            <p:nvPr/>
          </p:nvGrpSpPr>
          <p:grpSpPr>
            <a:xfrm rot="900000">
              <a:off x="4620426" y="1866341"/>
              <a:ext cx="670172" cy="692111"/>
              <a:chOff x="2315243" y="6973907"/>
              <a:chExt cx="1271549" cy="1313170"/>
            </a:xfrm>
          </p:grpSpPr>
          <p:sp>
            <p:nvSpPr>
              <p:cNvPr id="224" name="Triangle 223">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228" name="Group 227">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232" name="Rounded Rectangle 231">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Rounded Rectangle 228">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6" name="Oval 225">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 xmlns:a16="http://schemas.microsoft.com/office/drawing/2014/main" id="{B53C5218-1426-694C-A623-5C4E8CB16D0E}"/>
                  </a:ext>
                </a:extLst>
              </p:cNvPr>
              <p:cNvSpPr/>
              <p:nvPr/>
            </p:nvSpPr>
            <p:spPr>
              <a:xfrm>
                <a:off x="2793699" y="6973907"/>
                <a:ext cx="240386" cy="247474"/>
              </a:xfrm>
              <a:prstGeom prst="rect">
                <a:avLst/>
              </a:prstGeom>
            </p:spPr>
            <p:txBody>
              <a:bodyPr wrap="none">
                <a:spAutoFit/>
              </a:bodyPr>
              <a:lstStyle/>
              <a:p>
                <a:r>
                  <a:rPr lang="en-US" sz="1000" dirty="0">
                    <a:solidFill>
                      <a:schemeClr val="bg1">
                        <a:lumMod val="95000"/>
                        <a:lumOff val="5000"/>
                      </a:schemeClr>
                    </a:solidFill>
                  </a:rPr>
                  <a:t>c</a:t>
                </a:r>
                <a:endParaRPr lang="en-US" sz="600" dirty="0">
                  <a:solidFill>
                    <a:schemeClr val="bg1">
                      <a:lumMod val="95000"/>
                      <a:lumOff val="5000"/>
                    </a:schemeClr>
                  </a:solidFill>
                </a:endParaRPr>
              </a:p>
            </p:txBody>
          </p:sp>
        </p:grpSp>
        <p:sp>
          <p:nvSpPr>
            <p:cNvPr id="222" name="Oval 221">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9" name="Picture 208">
            <a:extLst>
              <a:ext uri="{FF2B5EF4-FFF2-40B4-BE49-F238E27FC236}">
                <a16:creationId xmlns="" xmlns:a16="http://schemas.microsoft.com/office/drawing/2014/main" id="{7D6F0FE2-75E0-ED44-AB15-8DF47FBB6C2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11853" b="-1"/>
          <a:stretch/>
        </p:blipFill>
        <p:spPr>
          <a:xfrm>
            <a:off x="9794925" y="3717004"/>
            <a:ext cx="1685875" cy="1885742"/>
          </a:xfrm>
          <a:prstGeom prst="rect">
            <a:avLst/>
          </a:prstGeom>
        </p:spPr>
      </p:pic>
      <p:sp>
        <p:nvSpPr>
          <p:cNvPr id="3" name="Slide Number Placeholder 2"/>
          <p:cNvSpPr>
            <a:spLocks noGrp="1"/>
          </p:cNvSpPr>
          <p:nvPr>
            <p:ph type="sldNum" sz="quarter" idx="12"/>
          </p:nvPr>
        </p:nvSpPr>
        <p:spPr/>
        <p:txBody>
          <a:bodyPr/>
          <a:lstStyle/>
          <a:p>
            <a:fld id="{1153A584-974B-7244-90B3-977968778D8E}" type="slidenum">
              <a:rPr lang="en-US" smtClean="0"/>
              <a:t>12</a:t>
            </a:fld>
            <a:endParaRPr lang="en-US"/>
          </a:p>
        </p:txBody>
      </p:sp>
      <p:sp>
        <p:nvSpPr>
          <p:cNvPr id="63"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spTree>
    <p:extLst>
      <p:ext uri="{BB962C8B-B14F-4D97-AF65-F5344CB8AC3E}">
        <p14:creationId xmlns:p14="http://schemas.microsoft.com/office/powerpoint/2010/main" val="134146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218680" y="967680"/>
            <a:ext cx="4951031" cy="4635066"/>
          </a:xfrm>
          <a:prstGeom prst="rect">
            <a:avLst/>
          </a:prstGeom>
        </p:spPr>
      </p:pic>
      <p:pic>
        <p:nvPicPr>
          <p:cNvPr id="131" name="Picture 1"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2585" y="2154072"/>
            <a:ext cx="3657600" cy="2949677"/>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sp>
        <p:nvSpPr>
          <p:cNvPr id="204" name="Rectangle 203"/>
          <p:cNvSpPr/>
          <p:nvPr/>
        </p:nvSpPr>
        <p:spPr>
          <a:xfrm>
            <a:off x="1508516" y="3287824"/>
            <a:ext cx="3499676" cy="830997"/>
          </a:xfrm>
          <a:prstGeom prst="rect">
            <a:avLst/>
          </a:prstGeom>
          <a:noFill/>
        </p:spPr>
        <p:txBody>
          <a:bodyPr wrap="none">
            <a:spAutoFit/>
          </a:bodyPr>
          <a:lstStyle/>
          <a:p>
            <a:r>
              <a:rPr lang="en-US" sz="2400" b="1" dirty="0" smtClean="0">
                <a:latin typeface="Roboto" charset="0"/>
                <a:ea typeface="Roboto" charset="0"/>
                <a:cs typeface="Roboto" charset="0"/>
              </a:rPr>
              <a:t>Agent: </a:t>
            </a:r>
            <a:r>
              <a:rPr lang="en-US" sz="2400" dirty="0" smtClean="0">
                <a:latin typeface="Roboto" charset="0"/>
                <a:ea typeface="Roboto" charset="0"/>
                <a:cs typeface="Roboto" charset="0"/>
              </a:rPr>
              <a:t>Asks a question</a:t>
            </a:r>
          </a:p>
          <a:p>
            <a:r>
              <a:rPr lang="en-US" sz="2400" b="1" dirty="0" smtClean="0">
                <a:latin typeface="Roboto" charset="0"/>
                <a:ea typeface="Roboto" charset="0"/>
                <a:cs typeface="Roboto" charset="0"/>
              </a:rPr>
              <a:t>Oracle: </a:t>
            </a:r>
            <a:r>
              <a:rPr lang="en-US" sz="2400" dirty="0" smtClean="0">
                <a:latin typeface="Roboto" charset="0"/>
                <a:ea typeface="Roboto" charset="0"/>
                <a:cs typeface="Roboto" charset="0"/>
              </a:rPr>
              <a:t>Gives an answer</a:t>
            </a:r>
            <a:endParaRPr lang="en-US" sz="2400" dirty="0"/>
          </a:p>
        </p:txBody>
      </p:sp>
      <p:grpSp>
        <p:nvGrpSpPr>
          <p:cNvPr id="208" name="Group 207">
            <a:extLst>
              <a:ext uri="{FF2B5EF4-FFF2-40B4-BE49-F238E27FC236}">
                <a16:creationId xmlns="" xmlns:a16="http://schemas.microsoft.com/office/drawing/2014/main" id="{A94E5D74-63D7-DB4D-9141-37E8229F8ABA}"/>
              </a:ext>
            </a:extLst>
          </p:cNvPr>
          <p:cNvGrpSpPr/>
          <p:nvPr/>
        </p:nvGrpSpPr>
        <p:grpSpPr>
          <a:xfrm>
            <a:off x="5866640" y="3727690"/>
            <a:ext cx="1517904" cy="1806500"/>
            <a:chOff x="4172936" y="1866341"/>
            <a:chExt cx="1289113" cy="1460663"/>
          </a:xfrm>
        </p:grpSpPr>
        <p:sp>
          <p:nvSpPr>
            <p:cNvPr id="210" name="Rectangle 209">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hord 210">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hord 211">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hord 212">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an 215">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Can 216">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217">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247" name="Rectangle 246">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ounded Rectangle 247">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252" name="Rounded Rectangle 251">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hord 252">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 xmlns:a16="http://schemas.microsoft.com/office/drawing/2014/main" id="{79420970-F102-FE4B-8200-F68CA78C1442}"/>
                    </a:ext>
                  </a:extLst>
                </p:cNvPr>
                <p:cNvSpPr txBox="1"/>
                <p:nvPr/>
              </p:nvSpPr>
              <p:spPr>
                <a:xfrm>
                  <a:off x="2898129" y="7786669"/>
                  <a:ext cx="918041" cy="330516"/>
                </a:xfrm>
                <a:prstGeom prst="rect">
                  <a:avLst/>
                </a:prstGeom>
                <a:noFill/>
                <a:scene3d>
                  <a:camera prst="isometricOffAxis1Right">
                    <a:rot lat="899884" lon="19515223" rev="96863"/>
                  </a:camera>
                  <a:lightRig rig="threePt" dir="t"/>
                </a:scene3d>
              </p:spPr>
              <p:txBody>
                <a:bodyPr wrap="square" rtlCol="0">
                  <a:spAutoFit/>
                </a:bodyPr>
                <a:lstStyle/>
                <a:p>
                  <a:r>
                    <a:rPr lang="en-US" sz="8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219" name="Can 218">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238" name="Rectangle 237">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hord 239">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hord 240">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hord 241">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Chord 242">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hord 243">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 xmlns:a16="http://schemas.microsoft.com/office/drawing/2014/main" id="{FC187945-F9B8-C64A-AC19-34D976C7B960}"/>
                </a:ext>
              </a:extLst>
            </p:cNvPr>
            <p:cNvGrpSpPr/>
            <p:nvPr/>
          </p:nvGrpSpPr>
          <p:grpSpPr>
            <a:xfrm rot="900000">
              <a:off x="4620426" y="1866341"/>
              <a:ext cx="670172" cy="692111"/>
              <a:chOff x="2315243" y="6973907"/>
              <a:chExt cx="1271549" cy="1313170"/>
            </a:xfrm>
          </p:grpSpPr>
          <p:sp>
            <p:nvSpPr>
              <p:cNvPr id="224" name="Triangle 223">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228" name="Group 227">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232" name="Rounded Rectangle 231">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Rounded Rectangle 228">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6" name="Oval 225">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 xmlns:a16="http://schemas.microsoft.com/office/drawing/2014/main" id="{B53C5218-1426-694C-A623-5C4E8CB16D0E}"/>
                  </a:ext>
                </a:extLst>
              </p:cNvPr>
              <p:cNvSpPr/>
              <p:nvPr/>
            </p:nvSpPr>
            <p:spPr>
              <a:xfrm>
                <a:off x="2793699" y="6973907"/>
                <a:ext cx="240386" cy="247474"/>
              </a:xfrm>
              <a:prstGeom prst="rect">
                <a:avLst/>
              </a:prstGeom>
            </p:spPr>
            <p:txBody>
              <a:bodyPr wrap="none">
                <a:spAutoFit/>
              </a:bodyPr>
              <a:lstStyle/>
              <a:p>
                <a:r>
                  <a:rPr lang="en-US" sz="1000" dirty="0">
                    <a:solidFill>
                      <a:schemeClr val="bg1">
                        <a:lumMod val="95000"/>
                        <a:lumOff val="5000"/>
                      </a:schemeClr>
                    </a:solidFill>
                  </a:rPr>
                  <a:t>c</a:t>
                </a:r>
                <a:endParaRPr lang="en-US" sz="600" dirty="0">
                  <a:solidFill>
                    <a:schemeClr val="bg1">
                      <a:lumMod val="95000"/>
                      <a:lumOff val="5000"/>
                    </a:schemeClr>
                  </a:solidFill>
                </a:endParaRPr>
              </a:p>
            </p:txBody>
          </p:sp>
        </p:grpSp>
        <p:sp>
          <p:nvSpPr>
            <p:cNvPr id="222" name="Oval 221">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1153A584-974B-7244-90B3-977968778D8E}" type="slidenum">
              <a:rPr lang="en-US" smtClean="0"/>
              <a:t>13</a:t>
            </a:fld>
            <a:endParaRPr lang="en-US"/>
          </a:p>
        </p:txBody>
      </p:sp>
      <p:sp>
        <p:nvSpPr>
          <p:cNvPr id="63"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sp>
        <p:nvSpPr>
          <p:cNvPr id="261" name="Rounded Rectangular Callout 260"/>
          <p:cNvSpPr/>
          <p:nvPr/>
        </p:nvSpPr>
        <p:spPr>
          <a:xfrm>
            <a:off x="7242823" y="3326446"/>
            <a:ext cx="3015264" cy="714740"/>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bg1"/>
                </a:solidFill>
                <a:latin typeface="Roboto" charset="0"/>
                <a:ea typeface="Roboto" charset="0"/>
                <a:cs typeface="Roboto" charset="0"/>
              </a:rPr>
              <a:t>What color is the forward most object?</a:t>
            </a:r>
            <a:endParaRPr lang="en-US" sz="2200" dirty="0">
              <a:solidFill>
                <a:schemeClr val="bg1"/>
              </a:solidFill>
              <a:latin typeface="Roboto" charset="0"/>
              <a:ea typeface="Roboto" charset="0"/>
              <a:cs typeface="Roboto" charset="0"/>
            </a:endParaRPr>
          </a:p>
        </p:txBody>
      </p:sp>
      <p:sp>
        <p:nvSpPr>
          <p:cNvPr id="2" name="Rectangle 1"/>
          <p:cNvSpPr/>
          <p:nvPr/>
        </p:nvSpPr>
        <p:spPr>
          <a:xfrm>
            <a:off x="10231193" y="5483503"/>
            <a:ext cx="848309" cy="369332"/>
          </a:xfrm>
          <a:prstGeom prst="rect">
            <a:avLst/>
          </a:prstGeom>
        </p:spPr>
        <p:txBody>
          <a:bodyPr wrap="none">
            <a:spAutoFit/>
          </a:bodyPr>
          <a:lstStyle/>
          <a:p>
            <a:r>
              <a:rPr lang="en-US" b="1" smtClean="0">
                <a:latin typeface="Roboto" charset="0"/>
                <a:ea typeface="Roboto" charset="0"/>
                <a:cs typeface="Roboto" charset="0"/>
              </a:rPr>
              <a:t>Oracle</a:t>
            </a:r>
            <a:endParaRPr lang="en-US" dirty="0"/>
          </a:p>
        </p:txBody>
      </p:sp>
      <p:grpSp>
        <p:nvGrpSpPr>
          <p:cNvPr id="64" name="Group 63"/>
          <p:cNvGrpSpPr/>
          <p:nvPr/>
        </p:nvGrpSpPr>
        <p:grpSpPr>
          <a:xfrm>
            <a:off x="9794925" y="3734045"/>
            <a:ext cx="1685875" cy="1868701"/>
            <a:chOff x="9794925" y="3734045"/>
            <a:chExt cx="1685875" cy="1868701"/>
          </a:xfrm>
        </p:grpSpPr>
        <p:pic>
          <p:nvPicPr>
            <p:cNvPr id="65" name="Picture 64">
              <a:extLst>
                <a:ext uri="{FF2B5EF4-FFF2-40B4-BE49-F238E27FC236}">
                  <a16:creationId xmlns="" xmlns:a16="http://schemas.microsoft.com/office/drawing/2014/main" id="{7D6F0FE2-75E0-ED44-AB15-8DF47FBB6C2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44745"/>
            <a:stretch/>
          </p:blipFill>
          <p:spPr>
            <a:xfrm>
              <a:off x="9794925" y="4671206"/>
              <a:ext cx="1685875" cy="931540"/>
            </a:xfrm>
            <a:prstGeom prst="rect">
              <a:avLst/>
            </a:prstGeom>
          </p:spPr>
        </p:pic>
        <p:pic>
          <p:nvPicPr>
            <p:cNvPr id="66" name="Picture 6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70294" y="3734045"/>
              <a:ext cx="1139263" cy="1019106"/>
            </a:xfrm>
            <a:prstGeom prst="rect">
              <a:avLst/>
            </a:prstGeom>
          </p:spPr>
        </p:pic>
      </p:grpSp>
      <p:sp>
        <p:nvSpPr>
          <p:cNvPr id="262" name="Rounded Rectangular Callout 261"/>
          <p:cNvSpPr/>
          <p:nvPr/>
        </p:nvSpPr>
        <p:spPr>
          <a:xfrm>
            <a:off x="8778204" y="4403737"/>
            <a:ext cx="1252408" cy="406288"/>
          </a:xfrm>
          <a:prstGeom prst="wedgeRoundRectCallout">
            <a:avLst>
              <a:gd name="adj1" fmla="val 68961"/>
              <a:gd name="adj2" fmla="val -31244"/>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Blue.</a:t>
            </a:r>
            <a:endParaRPr lang="en-US" sz="2200" dirty="0">
              <a:solidFill>
                <a:schemeClr val="bg1"/>
              </a:solidFill>
              <a:latin typeface="Roboto" charset="0"/>
              <a:ea typeface="Roboto" charset="0"/>
              <a:cs typeface="Roboto" charset="0"/>
            </a:endParaRPr>
          </a:p>
        </p:txBody>
      </p:sp>
    </p:spTree>
    <p:extLst>
      <p:ext uri="{BB962C8B-B14F-4D97-AF65-F5344CB8AC3E}">
        <p14:creationId xmlns:p14="http://schemas.microsoft.com/office/powerpoint/2010/main" val="976039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61" grpId="0" animBg="1"/>
      <p:bldP spid="2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a:stretch>
            <a:fillRect/>
          </a:stretch>
        </p:blipFill>
        <p:spPr>
          <a:xfrm>
            <a:off x="6218680" y="967680"/>
            <a:ext cx="4951031" cy="4635066"/>
          </a:xfrm>
          <a:prstGeom prst="rect">
            <a:avLst/>
          </a:prstGeom>
        </p:spPr>
      </p:pic>
      <p:pic>
        <p:nvPicPr>
          <p:cNvPr id="131" name="Picture 1"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2585" y="2154072"/>
            <a:ext cx="3657600" cy="2949677"/>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sp>
        <p:nvSpPr>
          <p:cNvPr id="204" name="Rectangle 203"/>
          <p:cNvSpPr/>
          <p:nvPr/>
        </p:nvSpPr>
        <p:spPr>
          <a:xfrm>
            <a:off x="1508516" y="3287824"/>
            <a:ext cx="3499676" cy="830997"/>
          </a:xfrm>
          <a:prstGeom prst="rect">
            <a:avLst/>
          </a:prstGeom>
          <a:noFill/>
        </p:spPr>
        <p:txBody>
          <a:bodyPr wrap="none">
            <a:spAutoFit/>
          </a:bodyPr>
          <a:lstStyle/>
          <a:p>
            <a:r>
              <a:rPr lang="en-US" sz="2400" b="1" dirty="0" smtClean="0">
                <a:solidFill>
                  <a:schemeClr val="tx1">
                    <a:lumMod val="75000"/>
                  </a:schemeClr>
                </a:solidFill>
                <a:latin typeface="Roboto" charset="0"/>
                <a:ea typeface="Roboto" charset="0"/>
                <a:cs typeface="Roboto" charset="0"/>
              </a:rPr>
              <a:t>Agent: </a:t>
            </a:r>
            <a:r>
              <a:rPr lang="en-US" sz="2400" dirty="0" smtClean="0">
                <a:solidFill>
                  <a:schemeClr val="tx1">
                    <a:lumMod val="75000"/>
                  </a:schemeClr>
                </a:solidFill>
                <a:latin typeface="Roboto" charset="0"/>
                <a:ea typeface="Roboto" charset="0"/>
                <a:cs typeface="Roboto" charset="0"/>
              </a:rPr>
              <a:t>Asks a question</a:t>
            </a:r>
          </a:p>
          <a:p>
            <a:r>
              <a:rPr lang="en-US" sz="2400" b="1" dirty="0" smtClean="0">
                <a:solidFill>
                  <a:schemeClr val="tx1">
                    <a:lumMod val="75000"/>
                  </a:schemeClr>
                </a:solidFill>
                <a:latin typeface="Roboto" charset="0"/>
                <a:ea typeface="Roboto" charset="0"/>
                <a:cs typeface="Roboto" charset="0"/>
              </a:rPr>
              <a:t>Oracle: </a:t>
            </a:r>
            <a:r>
              <a:rPr lang="en-US" sz="2400" dirty="0" smtClean="0">
                <a:solidFill>
                  <a:schemeClr val="tx1">
                    <a:lumMod val="75000"/>
                  </a:schemeClr>
                </a:solidFill>
                <a:latin typeface="Roboto" charset="0"/>
                <a:ea typeface="Roboto" charset="0"/>
                <a:cs typeface="Roboto" charset="0"/>
              </a:rPr>
              <a:t>Gives an answer</a:t>
            </a:r>
            <a:endParaRPr lang="en-US" sz="2400" dirty="0">
              <a:solidFill>
                <a:schemeClr val="tx1">
                  <a:lumMod val="75000"/>
                </a:schemeClr>
              </a:solidFill>
            </a:endParaRPr>
          </a:p>
        </p:txBody>
      </p:sp>
      <p:grpSp>
        <p:nvGrpSpPr>
          <p:cNvPr id="208" name="Group 207">
            <a:extLst>
              <a:ext uri="{FF2B5EF4-FFF2-40B4-BE49-F238E27FC236}">
                <a16:creationId xmlns="" xmlns:a16="http://schemas.microsoft.com/office/drawing/2014/main" id="{A94E5D74-63D7-DB4D-9141-37E8229F8ABA}"/>
              </a:ext>
            </a:extLst>
          </p:cNvPr>
          <p:cNvGrpSpPr/>
          <p:nvPr/>
        </p:nvGrpSpPr>
        <p:grpSpPr>
          <a:xfrm>
            <a:off x="5866640" y="3727690"/>
            <a:ext cx="1517904" cy="1806500"/>
            <a:chOff x="4172936" y="1866341"/>
            <a:chExt cx="1289113" cy="1460663"/>
          </a:xfrm>
        </p:grpSpPr>
        <p:sp>
          <p:nvSpPr>
            <p:cNvPr id="210" name="Rectangle 209">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hord 210">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hord 211">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hord 212">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an 215">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Can 216">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217">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247" name="Rectangle 246">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ounded Rectangle 247">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252" name="Rounded Rectangle 251">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hord 252">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 xmlns:a16="http://schemas.microsoft.com/office/drawing/2014/main" id="{79420970-F102-FE4B-8200-F68CA78C1442}"/>
                    </a:ext>
                  </a:extLst>
                </p:cNvPr>
                <p:cNvSpPr txBox="1"/>
                <p:nvPr/>
              </p:nvSpPr>
              <p:spPr>
                <a:xfrm>
                  <a:off x="2898129" y="7786669"/>
                  <a:ext cx="918041" cy="330516"/>
                </a:xfrm>
                <a:prstGeom prst="rect">
                  <a:avLst/>
                </a:prstGeom>
                <a:noFill/>
                <a:scene3d>
                  <a:camera prst="isometricOffAxis1Right">
                    <a:rot lat="899884" lon="19515223" rev="96863"/>
                  </a:camera>
                  <a:lightRig rig="threePt" dir="t"/>
                </a:scene3d>
              </p:spPr>
              <p:txBody>
                <a:bodyPr wrap="square" rtlCol="0">
                  <a:spAutoFit/>
                </a:bodyPr>
                <a:lstStyle/>
                <a:p>
                  <a:r>
                    <a:rPr lang="en-US" sz="8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219" name="Can 218">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238" name="Rectangle 237">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hord 239">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hord 240">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hord 241">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Chord 242">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hord 243">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 xmlns:a16="http://schemas.microsoft.com/office/drawing/2014/main" id="{FC187945-F9B8-C64A-AC19-34D976C7B960}"/>
                </a:ext>
              </a:extLst>
            </p:cNvPr>
            <p:cNvGrpSpPr/>
            <p:nvPr/>
          </p:nvGrpSpPr>
          <p:grpSpPr>
            <a:xfrm rot="900000">
              <a:off x="4620426" y="1866341"/>
              <a:ext cx="670172" cy="692111"/>
              <a:chOff x="2315243" y="6973907"/>
              <a:chExt cx="1271549" cy="1313170"/>
            </a:xfrm>
          </p:grpSpPr>
          <p:sp>
            <p:nvSpPr>
              <p:cNvPr id="224" name="Triangle 223">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228" name="Group 227">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232" name="Rounded Rectangle 231">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Rounded Rectangle 228">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6" name="Oval 225">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 xmlns:a16="http://schemas.microsoft.com/office/drawing/2014/main" id="{B53C5218-1426-694C-A623-5C4E8CB16D0E}"/>
                  </a:ext>
                </a:extLst>
              </p:cNvPr>
              <p:cNvSpPr/>
              <p:nvPr/>
            </p:nvSpPr>
            <p:spPr>
              <a:xfrm>
                <a:off x="2793699" y="6973907"/>
                <a:ext cx="240386" cy="247474"/>
              </a:xfrm>
              <a:prstGeom prst="rect">
                <a:avLst/>
              </a:prstGeom>
            </p:spPr>
            <p:txBody>
              <a:bodyPr wrap="none">
                <a:spAutoFit/>
              </a:bodyPr>
              <a:lstStyle/>
              <a:p>
                <a:r>
                  <a:rPr lang="en-US" sz="1000" dirty="0">
                    <a:solidFill>
                      <a:schemeClr val="bg1">
                        <a:lumMod val="95000"/>
                        <a:lumOff val="5000"/>
                      </a:schemeClr>
                    </a:solidFill>
                  </a:rPr>
                  <a:t>c</a:t>
                </a:r>
                <a:endParaRPr lang="en-US" sz="600" dirty="0">
                  <a:solidFill>
                    <a:schemeClr val="bg1">
                      <a:lumMod val="95000"/>
                      <a:lumOff val="5000"/>
                    </a:schemeClr>
                  </a:solidFill>
                </a:endParaRPr>
              </a:p>
            </p:txBody>
          </p:sp>
        </p:grpSp>
        <p:sp>
          <p:nvSpPr>
            <p:cNvPr id="222" name="Oval 221">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200293" y="2826722"/>
            <a:ext cx="2929007" cy="461665"/>
          </a:xfrm>
          <a:prstGeom prst="rect">
            <a:avLst/>
          </a:prstGeom>
        </p:spPr>
        <p:txBody>
          <a:bodyPr wrap="none">
            <a:spAutoFit/>
          </a:bodyPr>
          <a:lstStyle/>
          <a:p>
            <a:r>
              <a:rPr lang="en-US" sz="2400" dirty="0" smtClean="0">
                <a:latin typeface="Roboto" charset="0"/>
                <a:ea typeface="Roboto" charset="0"/>
                <a:cs typeface="Roboto" charset="0"/>
              </a:rPr>
              <a:t>For </a:t>
            </a:r>
            <a:r>
              <a:rPr lang="en-US" sz="2400" b="1" dirty="0" smtClean="0">
                <a:latin typeface="Roboto" charset="0"/>
                <a:ea typeface="Roboto" charset="0"/>
                <a:cs typeface="Roboto" charset="0"/>
              </a:rPr>
              <a:t>round</a:t>
            </a:r>
            <a:r>
              <a:rPr lang="en-US" sz="2400" dirty="0" smtClean="0">
                <a:latin typeface="Roboto" charset="0"/>
                <a:ea typeface="Roboto" charset="0"/>
                <a:cs typeface="Roboto" charset="0"/>
              </a:rPr>
              <a:t> in </a:t>
            </a:r>
            <a:r>
              <a:rPr lang="en-US" sz="2400" b="1" dirty="0" smtClean="0">
                <a:latin typeface="Roboto" charset="0"/>
                <a:ea typeface="Roboto" charset="0"/>
                <a:cs typeface="Roboto" charset="0"/>
              </a:rPr>
              <a:t>dialog</a:t>
            </a:r>
            <a:r>
              <a:rPr lang="en-US" sz="2400" dirty="0" smtClean="0">
                <a:latin typeface="Roboto" charset="0"/>
                <a:ea typeface="Roboto" charset="0"/>
                <a:cs typeface="Roboto" charset="0"/>
              </a:rPr>
              <a:t>:</a:t>
            </a:r>
            <a:endParaRPr lang="en-US" sz="2400" dirty="0"/>
          </a:p>
        </p:txBody>
      </p:sp>
      <p:cxnSp>
        <p:nvCxnSpPr>
          <p:cNvPr id="5" name="Elbow Connector 4"/>
          <p:cNvCxnSpPr/>
          <p:nvPr/>
        </p:nvCxnSpPr>
        <p:spPr>
          <a:xfrm rot="16200000" flipH="1">
            <a:off x="1044408" y="3654713"/>
            <a:ext cx="831000" cy="97219"/>
          </a:xfrm>
          <a:prstGeom prst="bentConnector3">
            <a:avLst>
              <a:gd name="adj1" fmla="val 9837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200293" y="4165591"/>
            <a:ext cx="3164649" cy="461665"/>
          </a:xfrm>
          <a:prstGeom prst="rect">
            <a:avLst/>
          </a:prstGeom>
        </p:spPr>
        <p:txBody>
          <a:bodyPr wrap="none">
            <a:spAutoFit/>
          </a:bodyPr>
          <a:lstStyle/>
          <a:p>
            <a:r>
              <a:rPr lang="en-US" sz="2400" dirty="0" smtClean="0">
                <a:latin typeface="Roboto" charset="0"/>
                <a:ea typeface="Roboto" charset="0"/>
                <a:cs typeface="Roboto" charset="0"/>
              </a:rPr>
              <a:t>Update visual system</a:t>
            </a:r>
            <a:endParaRPr lang="en-US" sz="2400" dirty="0">
              <a:latin typeface="Roboto" charset="0"/>
              <a:ea typeface="Roboto" charset="0"/>
              <a:cs typeface="Roboto" charset="0"/>
            </a:endParaRPr>
          </a:p>
        </p:txBody>
      </p:sp>
      <p:sp>
        <p:nvSpPr>
          <p:cNvPr id="261" name="Rounded Rectangular Callout 260"/>
          <p:cNvSpPr/>
          <p:nvPr/>
        </p:nvSpPr>
        <p:spPr>
          <a:xfrm>
            <a:off x="7242823" y="2120414"/>
            <a:ext cx="3015264" cy="714740"/>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bg1"/>
                </a:solidFill>
                <a:latin typeface="Roboto" charset="0"/>
                <a:ea typeface="Roboto" charset="0"/>
                <a:cs typeface="Roboto" charset="0"/>
              </a:rPr>
              <a:t>What color is the forward most object?</a:t>
            </a:r>
            <a:endParaRPr lang="en-US" sz="2200" dirty="0">
              <a:solidFill>
                <a:schemeClr val="bg1"/>
              </a:solidFill>
              <a:latin typeface="Roboto" charset="0"/>
              <a:ea typeface="Roboto" charset="0"/>
              <a:cs typeface="Roboto" charset="0"/>
            </a:endParaRPr>
          </a:p>
        </p:txBody>
      </p:sp>
      <p:sp>
        <p:nvSpPr>
          <p:cNvPr id="262" name="Rounded Rectangular Callout 261"/>
          <p:cNvSpPr/>
          <p:nvPr/>
        </p:nvSpPr>
        <p:spPr>
          <a:xfrm>
            <a:off x="8778204" y="2941138"/>
            <a:ext cx="1252408" cy="406288"/>
          </a:xfrm>
          <a:prstGeom prst="wedgeRoundRectCallout">
            <a:avLst>
              <a:gd name="adj1" fmla="val 68961"/>
              <a:gd name="adj2" fmla="val -31244"/>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bg1"/>
                </a:solidFill>
                <a:latin typeface="Roboto" charset="0"/>
                <a:ea typeface="Roboto" charset="0"/>
                <a:cs typeface="Roboto" charset="0"/>
              </a:rPr>
              <a:t>Blue.</a:t>
            </a:r>
            <a:endParaRPr lang="en-US" sz="2200" dirty="0">
              <a:solidFill>
                <a:schemeClr val="bg1"/>
              </a:solidFill>
              <a:latin typeface="Roboto" charset="0"/>
              <a:ea typeface="Roboto" charset="0"/>
              <a:cs typeface="Roboto" charset="0"/>
            </a:endParaRPr>
          </a:p>
        </p:txBody>
      </p:sp>
      <p:sp>
        <p:nvSpPr>
          <p:cNvPr id="3" name="Rectangle 2"/>
          <p:cNvSpPr/>
          <p:nvPr/>
        </p:nvSpPr>
        <p:spPr>
          <a:xfrm>
            <a:off x="5610655" y="3737224"/>
            <a:ext cx="872355" cy="830997"/>
          </a:xfrm>
          <a:prstGeom prst="rect">
            <a:avLst/>
          </a:prstGeom>
        </p:spPr>
        <p:txBody>
          <a:bodyPr wrap="none">
            <a:spAutoFit/>
          </a:bodyPr>
          <a:lstStyle/>
          <a:p>
            <a:r>
              <a:rPr lang="en-US" sz="4800" b="1" dirty="0" smtClean="0">
                <a:solidFill>
                  <a:schemeClr val="accent6"/>
                </a:solidFill>
                <a:latin typeface="Roboto" charset="0"/>
                <a:ea typeface="Roboto" charset="0"/>
                <a:cs typeface="Roboto" charset="0"/>
              </a:rPr>
              <a:t>+1</a:t>
            </a:r>
            <a:endParaRPr lang="en-US" sz="4800" dirty="0">
              <a:solidFill>
                <a:schemeClr val="accent6"/>
              </a:solidFill>
            </a:endParaRPr>
          </a:p>
        </p:txBody>
      </p:sp>
      <p:sp>
        <p:nvSpPr>
          <p:cNvPr id="6" name="Slide Number Placeholder 5"/>
          <p:cNvSpPr>
            <a:spLocks noGrp="1"/>
          </p:cNvSpPr>
          <p:nvPr>
            <p:ph type="sldNum" sz="quarter" idx="12"/>
          </p:nvPr>
        </p:nvSpPr>
        <p:spPr/>
        <p:txBody>
          <a:bodyPr/>
          <a:lstStyle/>
          <a:p>
            <a:fld id="{1153A584-974B-7244-90B3-977968778D8E}" type="slidenum">
              <a:rPr lang="en-US" smtClean="0"/>
              <a:t>14</a:t>
            </a:fld>
            <a:endParaRPr lang="en-US"/>
          </a:p>
        </p:txBody>
      </p:sp>
      <p:sp>
        <p:nvSpPr>
          <p:cNvPr id="70"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grpSp>
        <p:nvGrpSpPr>
          <p:cNvPr id="76" name="Group 75"/>
          <p:cNvGrpSpPr/>
          <p:nvPr/>
        </p:nvGrpSpPr>
        <p:grpSpPr>
          <a:xfrm>
            <a:off x="9794925" y="3734045"/>
            <a:ext cx="1685875" cy="1868701"/>
            <a:chOff x="9794925" y="3734045"/>
            <a:chExt cx="1685875" cy="1868701"/>
          </a:xfrm>
        </p:grpSpPr>
        <p:pic>
          <p:nvPicPr>
            <p:cNvPr id="77" name="Picture 76">
              <a:extLst>
                <a:ext uri="{FF2B5EF4-FFF2-40B4-BE49-F238E27FC236}">
                  <a16:creationId xmlns="" xmlns:a16="http://schemas.microsoft.com/office/drawing/2014/main" id="{7D6F0FE2-75E0-ED44-AB15-8DF47FBB6C2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44745"/>
            <a:stretch/>
          </p:blipFill>
          <p:spPr>
            <a:xfrm>
              <a:off x="9794925" y="4671206"/>
              <a:ext cx="1685875" cy="931540"/>
            </a:xfrm>
            <a:prstGeom prst="rect">
              <a:avLst/>
            </a:prstGeom>
          </p:spPr>
        </p:pic>
        <p:pic>
          <p:nvPicPr>
            <p:cNvPr id="78" name="Picture 7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70294" y="3734045"/>
              <a:ext cx="1139263" cy="1019106"/>
            </a:xfrm>
            <a:prstGeom prst="rect">
              <a:avLst/>
            </a:prstGeom>
          </p:spPr>
        </p:pic>
      </p:grpSp>
      <p:sp>
        <p:nvSpPr>
          <p:cNvPr id="73" name="Rounded Rectangular Callout 72"/>
          <p:cNvSpPr/>
          <p:nvPr/>
        </p:nvSpPr>
        <p:spPr>
          <a:xfrm>
            <a:off x="7218104" y="3453971"/>
            <a:ext cx="3015264" cy="714740"/>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What shape is the blue metallic object?</a:t>
            </a:r>
            <a:endParaRPr lang="en-US" sz="2200" dirty="0">
              <a:solidFill>
                <a:schemeClr val="bg1"/>
              </a:solidFill>
              <a:latin typeface="Roboto" charset="0"/>
              <a:ea typeface="Roboto" charset="0"/>
              <a:cs typeface="Roboto" charset="0"/>
            </a:endParaRPr>
          </a:p>
        </p:txBody>
      </p:sp>
      <p:sp>
        <p:nvSpPr>
          <p:cNvPr id="74" name="Rounded Rectangular Callout 73"/>
          <p:cNvSpPr/>
          <p:nvPr/>
        </p:nvSpPr>
        <p:spPr>
          <a:xfrm>
            <a:off x="8753485" y="4274695"/>
            <a:ext cx="1252408" cy="406288"/>
          </a:xfrm>
          <a:prstGeom prst="wedgeRoundRectCallout">
            <a:avLst>
              <a:gd name="adj1" fmla="val 68961"/>
              <a:gd name="adj2" fmla="val -31244"/>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Sphere.</a:t>
            </a:r>
            <a:endParaRPr lang="en-US" sz="2200" dirty="0">
              <a:solidFill>
                <a:schemeClr val="bg1"/>
              </a:solidFill>
              <a:latin typeface="Roboto" charset="0"/>
              <a:ea typeface="Roboto" charset="0"/>
              <a:cs typeface="Roboto" charset="0"/>
            </a:endParaRPr>
          </a:p>
        </p:txBody>
      </p:sp>
      <p:sp>
        <p:nvSpPr>
          <p:cNvPr id="79" name="Rectangle 78"/>
          <p:cNvSpPr/>
          <p:nvPr/>
        </p:nvSpPr>
        <p:spPr>
          <a:xfrm>
            <a:off x="10231193" y="5483503"/>
            <a:ext cx="848309" cy="369332"/>
          </a:xfrm>
          <a:prstGeom prst="rect">
            <a:avLst/>
          </a:prstGeom>
        </p:spPr>
        <p:txBody>
          <a:bodyPr wrap="none">
            <a:spAutoFit/>
          </a:bodyPr>
          <a:lstStyle/>
          <a:p>
            <a:r>
              <a:rPr lang="en-US" b="1" smtClean="0">
                <a:latin typeface="Roboto" charset="0"/>
                <a:ea typeface="Roboto" charset="0"/>
                <a:cs typeface="Roboto" charset="0"/>
              </a:rPr>
              <a:t>Oracle</a:t>
            </a:r>
            <a:endParaRPr lang="en-US" dirty="0"/>
          </a:p>
        </p:txBody>
      </p:sp>
    </p:spTree>
    <p:extLst>
      <p:ext uri="{BB962C8B-B14F-4D97-AF65-F5344CB8AC3E}">
        <p14:creationId xmlns:p14="http://schemas.microsoft.com/office/powerpoint/2010/main" val="2034922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p:tgtEl>
                                          <p:spTgt spid="3"/>
                                        </p:tgtEl>
                                        <p:attrNameLst>
                                          <p:attrName>ppt_y</p:attrName>
                                        </p:attrNameLst>
                                      </p:cBhvr>
                                      <p:tavLst>
                                        <p:tav tm="0">
                                          <p:val>
                                            <p:strVal val="#ppt_y+#ppt_h*1.125000"/>
                                          </p:val>
                                        </p:tav>
                                        <p:tav tm="100000">
                                          <p:val>
                                            <p:strVal val="#ppt_y"/>
                                          </p:val>
                                        </p:tav>
                                      </p:tavLst>
                                    </p:anim>
                                    <p:animEffect transition="in" filter="wipe(up)">
                                      <p:cBhvr>
                                        <p:cTn id="11" dur="500"/>
                                        <p:tgtEl>
                                          <p:spTgt spid="3"/>
                                        </p:tgtEl>
                                      </p:cBhvr>
                                    </p:animEffect>
                                  </p:childTnLst>
                                </p:cTn>
                              </p:par>
                            </p:childTnLst>
                          </p:cTn>
                        </p:par>
                        <p:par>
                          <p:cTn id="12" fill="hold">
                            <p:stCondLst>
                              <p:cond delay="500"/>
                            </p:stCondLst>
                            <p:childTnLst>
                              <p:par>
                                <p:cTn id="13" presetID="12" presetClass="exit" presetSubtype="1" fill="hold" grpId="1" nodeType="afterEffect">
                                  <p:stCondLst>
                                    <p:cond delay="250"/>
                                  </p:stCondLst>
                                  <p:childTnLst>
                                    <p:anim calcmode="lin" valueType="num">
                                      <p:cBhvr additive="base">
                                        <p:cTn id="14" dur="500"/>
                                        <p:tgtEl>
                                          <p:spTgt spid="3"/>
                                        </p:tgtEl>
                                        <p:attrNameLst>
                                          <p:attrName>ppt_y</p:attrName>
                                        </p:attrNameLst>
                                      </p:cBhvr>
                                      <p:tavLst>
                                        <p:tav tm="0">
                                          <p:val>
                                            <p:strVal val="#ppt_y"/>
                                          </p:val>
                                        </p:tav>
                                        <p:tav tm="100000">
                                          <p:val>
                                            <p:strVal val="#ppt_y-#ppt_h*1.125000"/>
                                          </p:val>
                                        </p:tav>
                                      </p:tavLst>
                                    </p:anim>
                                    <p:animEffect transition="out" filter="wipe(up)">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3"/>
          <a:stretch>
            <a:fillRect/>
          </a:stretch>
        </p:blipFill>
        <p:spPr>
          <a:xfrm>
            <a:off x="6218680" y="967680"/>
            <a:ext cx="4951031" cy="4635066"/>
          </a:xfrm>
          <a:prstGeom prst="rect">
            <a:avLst/>
          </a:prstGeom>
        </p:spPr>
      </p:pic>
      <p:pic>
        <p:nvPicPr>
          <p:cNvPr id="131" name="Picture 1"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82374" y="2038711"/>
            <a:ext cx="3657600" cy="2949677"/>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pic>
        <p:nvPicPr>
          <p:cNvPr id="147"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96584" y="2176215"/>
            <a:ext cx="3657853" cy="2949882"/>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7" name="Picture 76"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398" y="2276831"/>
            <a:ext cx="3657853" cy="2949882"/>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8" name="Picture 77"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67798" y="2429231"/>
            <a:ext cx="3657853" cy="2949882"/>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04" name="Rectangle 203"/>
          <p:cNvSpPr/>
          <p:nvPr/>
        </p:nvSpPr>
        <p:spPr>
          <a:xfrm>
            <a:off x="1508516" y="3287824"/>
            <a:ext cx="3499676" cy="830997"/>
          </a:xfrm>
          <a:prstGeom prst="rect">
            <a:avLst/>
          </a:prstGeom>
          <a:noFill/>
        </p:spPr>
        <p:txBody>
          <a:bodyPr wrap="none">
            <a:spAutoFit/>
          </a:bodyPr>
          <a:lstStyle/>
          <a:p>
            <a:r>
              <a:rPr lang="en-US" sz="2400" b="1" dirty="0" smtClean="0">
                <a:solidFill>
                  <a:schemeClr val="tx1">
                    <a:lumMod val="75000"/>
                  </a:schemeClr>
                </a:solidFill>
                <a:latin typeface="Roboto" charset="0"/>
                <a:ea typeface="Roboto" charset="0"/>
                <a:cs typeface="Roboto" charset="0"/>
              </a:rPr>
              <a:t>Agent: </a:t>
            </a:r>
            <a:r>
              <a:rPr lang="en-US" sz="2400" dirty="0" smtClean="0">
                <a:solidFill>
                  <a:schemeClr val="tx1">
                    <a:lumMod val="75000"/>
                  </a:schemeClr>
                </a:solidFill>
                <a:latin typeface="Roboto" charset="0"/>
                <a:ea typeface="Roboto" charset="0"/>
                <a:cs typeface="Roboto" charset="0"/>
              </a:rPr>
              <a:t>Asks a question</a:t>
            </a:r>
          </a:p>
          <a:p>
            <a:r>
              <a:rPr lang="en-US" sz="2400" b="1" dirty="0" smtClean="0">
                <a:solidFill>
                  <a:schemeClr val="tx1">
                    <a:lumMod val="75000"/>
                  </a:schemeClr>
                </a:solidFill>
                <a:latin typeface="Roboto" charset="0"/>
                <a:ea typeface="Roboto" charset="0"/>
                <a:cs typeface="Roboto" charset="0"/>
              </a:rPr>
              <a:t>Oracle: </a:t>
            </a:r>
            <a:r>
              <a:rPr lang="en-US" sz="2400" dirty="0" smtClean="0">
                <a:solidFill>
                  <a:schemeClr val="tx1">
                    <a:lumMod val="75000"/>
                  </a:schemeClr>
                </a:solidFill>
                <a:latin typeface="Roboto" charset="0"/>
                <a:ea typeface="Roboto" charset="0"/>
                <a:cs typeface="Roboto" charset="0"/>
              </a:rPr>
              <a:t>Gives an answer</a:t>
            </a:r>
            <a:endParaRPr lang="en-US" sz="2400" dirty="0">
              <a:solidFill>
                <a:schemeClr val="tx1">
                  <a:lumMod val="75000"/>
                </a:schemeClr>
              </a:solidFill>
            </a:endParaRPr>
          </a:p>
        </p:txBody>
      </p:sp>
      <p:sp>
        <p:nvSpPr>
          <p:cNvPr id="205" name="Rectangle 204"/>
          <p:cNvSpPr/>
          <p:nvPr/>
        </p:nvSpPr>
        <p:spPr>
          <a:xfrm>
            <a:off x="1017495" y="2422751"/>
            <a:ext cx="4107215" cy="461665"/>
          </a:xfrm>
          <a:prstGeom prst="rect">
            <a:avLst/>
          </a:prstGeom>
        </p:spPr>
        <p:txBody>
          <a:bodyPr wrap="none">
            <a:spAutoFit/>
          </a:bodyPr>
          <a:lstStyle/>
          <a:p>
            <a:r>
              <a:rPr lang="en-US" sz="2400" dirty="0" smtClean="0">
                <a:latin typeface="Roboto" charset="0"/>
                <a:ea typeface="Roboto" charset="0"/>
                <a:cs typeface="Roboto" charset="0"/>
              </a:rPr>
              <a:t>For </a:t>
            </a:r>
            <a:r>
              <a:rPr lang="en-US" sz="2400" b="1" dirty="0" smtClean="0">
                <a:latin typeface="Roboto" charset="0"/>
                <a:ea typeface="Roboto" charset="0"/>
                <a:cs typeface="Roboto" charset="0"/>
              </a:rPr>
              <a:t>environment </a:t>
            </a:r>
            <a:r>
              <a:rPr lang="en-US" sz="2400" dirty="0" smtClean="0">
                <a:latin typeface="Roboto" charset="0"/>
                <a:ea typeface="Roboto" charset="0"/>
                <a:cs typeface="Roboto" charset="0"/>
              </a:rPr>
              <a:t>in </a:t>
            </a:r>
            <a:r>
              <a:rPr lang="en-US" sz="2400" b="1" dirty="0" smtClean="0">
                <a:latin typeface="Roboto" charset="0"/>
                <a:ea typeface="Roboto" charset="0"/>
                <a:cs typeface="Roboto" charset="0"/>
              </a:rPr>
              <a:t>episode</a:t>
            </a:r>
            <a:r>
              <a:rPr lang="en-US" sz="2400" dirty="0" smtClean="0">
                <a:latin typeface="Roboto" charset="0"/>
                <a:ea typeface="Roboto" charset="0"/>
                <a:cs typeface="Roboto" charset="0"/>
              </a:rPr>
              <a:t>:</a:t>
            </a:r>
            <a:endParaRPr lang="en-US" sz="2400" dirty="0"/>
          </a:p>
        </p:txBody>
      </p:sp>
      <p:grpSp>
        <p:nvGrpSpPr>
          <p:cNvPr id="208" name="Group 207">
            <a:extLst>
              <a:ext uri="{FF2B5EF4-FFF2-40B4-BE49-F238E27FC236}">
                <a16:creationId xmlns="" xmlns:a16="http://schemas.microsoft.com/office/drawing/2014/main" id="{A94E5D74-63D7-DB4D-9141-37E8229F8ABA}"/>
              </a:ext>
            </a:extLst>
          </p:cNvPr>
          <p:cNvGrpSpPr/>
          <p:nvPr/>
        </p:nvGrpSpPr>
        <p:grpSpPr>
          <a:xfrm>
            <a:off x="5866640" y="3727690"/>
            <a:ext cx="1517904" cy="1806500"/>
            <a:chOff x="4172936" y="1866341"/>
            <a:chExt cx="1289113" cy="1460663"/>
          </a:xfrm>
        </p:grpSpPr>
        <p:sp>
          <p:nvSpPr>
            <p:cNvPr id="210" name="Rectangle 209">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hord 210">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hord 211">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hord 212">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an 215">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Can 216">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217">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247" name="Rectangle 246">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ounded Rectangle 247">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252" name="Rounded Rectangle 251">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hord 252">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 xmlns:a16="http://schemas.microsoft.com/office/drawing/2014/main" id="{79420970-F102-FE4B-8200-F68CA78C1442}"/>
                    </a:ext>
                  </a:extLst>
                </p:cNvPr>
                <p:cNvSpPr txBox="1"/>
                <p:nvPr/>
              </p:nvSpPr>
              <p:spPr>
                <a:xfrm>
                  <a:off x="2898129" y="7786669"/>
                  <a:ext cx="918041" cy="330516"/>
                </a:xfrm>
                <a:prstGeom prst="rect">
                  <a:avLst/>
                </a:prstGeom>
                <a:noFill/>
                <a:scene3d>
                  <a:camera prst="isometricOffAxis1Right">
                    <a:rot lat="899884" lon="19515223" rev="96863"/>
                  </a:camera>
                  <a:lightRig rig="threePt" dir="t"/>
                </a:scene3d>
              </p:spPr>
              <p:txBody>
                <a:bodyPr wrap="square" rtlCol="0">
                  <a:spAutoFit/>
                </a:bodyPr>
                <a:lstStyle/>
                <a:p>
                  <a:r>
                    <a:rPr lang="en-US" sz="8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219" name="Can 218">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238" name="Rectangle 237">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hord 239">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hord 240">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hord 241">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Chord 242">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hord 243">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 xmlns:a16="http://schemas.microsoft.com/office/drawing/2014/main" id="{FC187945-F9B8-C64A-AC19-34D976C7B960}"/>
                </a:ext>
              </a:extLst>
            </p:cNvPr>
            <p:cNvGrpSpPr/>
            <p:nvPr/>
          </p:nvGrpSpPr>
          <p:grpSpPr>
            <a:xfrm rot="900000">
              <a:off x="4620426" y="1866341"/>
              <a:ext cx="670172" cy="692111"/>
              <a:chOff x="2315243" y="6973907"/>
              <a:chExt cx="1271549" cy="1313170"/>
            </a:xfrm>
          </p:grpSpPr>
          <p:sp>
            <p:nvSpPr>
              <p:cNvPr id="224" name="Triangle 223">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228" name="Group 227">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232" name="Rounded Rectangle 231">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Rounded Rectangle 228">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6" name="Oval 225">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 xmlns:a16="http://schemas.microsoft.com/office/drawing/2014/main" id="{B53C5218-1426-694C-A623-5C4E8CB16D0E}"/>
                  </a:ext>
                </a:extLst>
              </p:cNvPr>
              <p:cNvSpPr/>
              <p:nvPr/>
            </p:nvSpPr>
            <p:spPr>
              <a:xfrm>
                <a:off x="2793699" y="6973907"/>
                <a:ext cx="240386" cy="247474"/>
              </a:xfrm>
              <a:prstGeom prst="rect">
                <a:avLst/>
              </a:prstGeom>
            </p:spPr>
            <p:txBody>
              <a:bodyPr wrap="none">
                <a:spAutoFit/>
              </a:bodyPr>
              <a:lstStyle/>
              <a:p>
                <a:r>
                  <a:rPr lang="en-US" sz="1000" dirty="0">
                    <a:solidFill>
                      <a:schemeClr val="bg1">
                        <a:lumMod val="95000"/>
                        <a:lumOff val="5000"/>
                      </a:schemeClr>
                    </a:solidFill>
                  </a:rPr>
                  <a:t>c</a:t>
                </a:r>
                <a:endParaRPr lang="en-US" sz="600" dirty="0">
                  <a:solidFill>
                    <a:schemeClr val="bg1">
                      <a:lumMod val="95000"/>
                      <a:lumOff val="5000"/>
                    </a:schemeClr>
                  </a:solidFill>
                </a:endParaRPr>
              </a:p>
            </p:txBody>
          </p:sp>
        </p:grpSp>
        <p:sp>
          <p:nvSpPr>
            <p:cNvPr id="222" name="Oval 221">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200293" y="4165591"/>
            <a:ext cx="3164649" cy="461665"/>
          </a:xfrm>
          <a:prstGeom prst="rect">
            <a:avLst/>
          </a:prstGeom>
        </p:spPr>
        <p:txBody>
          <a:bodyPr wrap="none">
            <a:spAutoFit/>
          </a:bodyPr>
          <a:lstStyle/>
          <a:p>
            <a:r>
              <a:rPr lang="en-US" sz="2400" dirty="0" smtClean="0">
                <a:solidFill>
                  <a:schemeClr val="tx1">
                    <a:lumMod val="75000"/>
                  </a:schemeClr>
                </a:solidFill>
                <a:latin typeface="Roboto" charset="0"/>
                <a:ea typeface="Roboto" charset="0"/>
                <a:cs typeface="Roboto" charset="0"/>
              </a:rPr>
              <a:t>Update visual system</a:t>
            </a:r>
            <a:endParaRPr lang="en-US" sz="2400" dirty="0">
              <a:solidFill>
                <a:schemeClr val="tx1">
                  <a:lumMod val="75000"/>
                </a:schemeClr>
              </a:solidFill>
              <a:latin typeface="Roboto" charset="0"/>
              <a:ea typeface="Roboto" charset="0"/>
              <a:cs typeface="Roboto" charset="0"/>
            </a:endParaRPr>
          </a:p>
        </p:txBody>
      </p:sp>
      <p:cxnSp>
        <p:nvCxnSpPr>
          <p:cNvPr id="266" name="Elbow Connector 265"/>
          <p:cNvCxnSpPr/>
          <p:nvPr/>
        </p:nvCxnSpPr>
        <p:spPr>
          <a:xfrm rot="16200000" flipH="1">
            <a:off x="350778" y="3729327"/>
            <a:ext cx="1828800" cy="18288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200293" y="2826722"/>
            <a:ext cx="2929007" cy="461665"/>
          </a:xfrm>
          <a:prstGeom prst="rect">
            <a:avLst/>
          </a:prstGeom>
        </p:spPr>
        <p:txBody>
          <a:bodyPr wrap="none">
            <a:spAutoFit/>
          </a:bodyPr>
          <a:lstStyle/>
          <a:p>
            <a:r>
              <a:rPr lang="en-US" sz="2400" dirty="0" smtClean="0">
                <a:solidFill>
                  <a:schemeClr val="tx1">
                    <a:lumMod val="75000"/>
                  </a:schemeClr>
                </a:solidFill>
                <a:latin typeface="Roboto" charset="0"/>
                <a:ea typeface="Roboto" charset="0"/>
                <a:cs typeface="Roboto" charset="0"/>
              </a:rPr>
              <a:t>For </a:t>
            </a:r>
            <a:r>
              <a:rPr lang="en-US" sz="2400" b="1" dirty="0" smtClean="0">
                <a:solidFill>
                  <a:schemeClr val="tx1">
                    <a:lumMod val="75000"/>
                  </a:schemeClr>
                </a:solidFill>
                <a:latin typeface="Roboto" charset="0"/>
                <a:ea typeface="Roboto" charset="0"/>
                <a:cs typeface="Roboto" charset="0"/>
              </a:rPr>
              <a:t>round</a:t>
            </a:r>
            <a:r>
              <a:rPr lang="en-US" sz="2400" dirty="0" smtClean="0">
                <a:solidFill>
                  <a:schemeClr val="tx1">
                    <a:lumMod val="75000"/>
                  </a:schemeClr>
                </a:solidFill>
                <a:latin typeface="Roboto" charset="0"/>
                <a:ea typeface="Roboto" charset="0"/>
                <a:cs typeface="Roboto" charset="0"/>
              </a:rPr>
              <a:t> in </a:t>
            </a:r>
            <a:r>
              <a:rPr lang="en-US" sz="2400" b="1" dirty="0" smtClean="0">
                <a:solidFill>
                  <a:schemeClr val="tx1">
                    <a:lumMod val="75000"/>
                  </a:schemeClr>
                </a:solidFill>
                <a:latin typeface="Roboto" charset="0"/>
                <a:ea typeface="Roboto" charset="0"/>
                <a:cs typeface="Roboto" charset="0"/>
              </a:rPr>
              <a:t>dialog</a:t>
            </a:r>
            <a:r>
              <a:rPr lang="en-US" sz="2400" dirty="0" smtClean="0">
                <a:solidFill>
                  <a:schemeClr val="tx1">
                    <a:lumMod val="75000"/>
                  </a:schemeClr>
                </a:solidFill>
                <a:latin typeface="Roboto" charset="0"/>
                <a:ea typeface="Roboto" charset="0"/>
                <a:cs typeface="Roboto" charset="0"/>
              </a:rPr>
              <a:t>:</a:t>
            </a:r>
            <a:endParaRPr lang="en-US" sz="2400" dirty="0">
              <a:solidFill>
                <a:schemeClr val="tx1">
                  <a:lumMod val="75000"/>
                </a:schemeClr>
              </a:solidFill>
            </a:endParaRPr>
          </a:p>
        </p:txBody>
      </p:sp>
      <p:cxnSp>
        <p:nvCxnSpPr>
          <p:cNvPr id="76" name="Elbow Connector 75"/>
          <p:cNvCxnSpPr/>
          <p:nvPr/>
        </p:nvCxnSpPr>
        <p:spPr>
          <a:xfrm rot="16200000" flipH="1">
            <a:off x="1044408" y="3654713"/>
            <a:ext cx="831000" cy="97219"/>
          </a:xfrm>
          <a:prstGeom prst="bentConnector3">
            <a:avLst>
              <a:gd name="adj1" fmla="val 98370"/>
            </a:avLst>
          </a:prstGeom>
          <a:ln w="285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15</a:t>
            </a:fld>
            <a:endParaRPr lang="en-US"/>
          </a:p>
        </p:txBody>
      </p:sp>
      <p:sp>
        <p:nvSpPr>
          <p:cNvPr id="69"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grpSp>
        <p:nvGrpSpPr>
          <p:cNvPr id="4" name="Group 3"/>
          <p:cNvGrpSpPr/>
          <p:nvPr/>
        </p:nvGrpSpPr>
        <p:grpSpPr>
          <a:xfrm>
            <a:off x="9794925" y="3734045"/>
            <a:ext cx="1685875" cy="1868701"/>
            <a:chOff x="9794925" y="3734045"/>
            <a:chExt cx="1685875" cy="1868701"/>
          </a:xfrm>
        </p:grpSpPr>
        <p:pic>
          <p:nvPicPr>
            <p:cNvPr id="209" name="Picture 208">
              <a:extLst>
                <a:ext uri="{FF2B5EF4-FFF2-40B4-BE49-F238E27FC236}">
                  <a16:creationId xmlns="" xmlns:a16="http://schemas.microsoft.com/office/drawing/2014/main" id="{7D6F0FE2-75E0-ED44-AB15-8DF47FBB6C29}"/>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t="44745"/>
            <a:stretch/>
          </p:blipFill>
          <p:spPr>
            <a:xfrm>
              <a:off x="9794925" y="4671206"/>
              <a:ext cx="1685875" cy="931540"/>
            </a:xfrm>
            <a:prstGeom prst="rect">
              <a:avLst/>
            </a:prstGeom>
          </p:spPr>
        </p:pic>
        <p:pic>
          <p:nvPicPr>
            <p:cNvPr id="70" name="Picture 6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070294" y="3734045"/>
              <a:ext cx="1139263" cy="1019106"/>
            </a:xfrm>
            <a:prstGeom prst="rect">
              <a:avLst/>
            </a:prstGeom>
          </p:spPr>
        </p:pic>
      </p:grpSp>
      <p:sp>
        <p:nvSpPr>
          <p:cNvPr id="73" name="Rectangle 72"/>
          <p:cNvSpPr/>
          <p:nvPr/>
        </p:nvSpPr>
        <p:spPr>
          <a:xfrm>
            <a:off x="10231193" y="5483503"/>
            <a:ext cx="848309" cy="369332"/>
          </a:xfrm>
          <a:prstGeom prst="rect">
            <a:avLst/>
          </a:prstGeom>
        </p:spPr>
        <p:txBody>
          <a:bodyPr wrap="none">
            <a:spAutoFit/>
          </a:bodyPr>
          <a:lstStyle/>
          <a:p>
            <a:r>
              <a:rPr lang="en-US" b="1" smtClean="0">
                <a:latin typeface="Roboto" charset="0"/>
                <a:ea typeface="Roboto" charset="0"/>
                <a:cs typeface="Roboto" charset="0"/>
              </a:rPr>
              <a:t>Oracle</a:t>
            </a:r>
            <a:endParaRPr lang="en-US" dirty="0"/>
          </a:p>
        </p:txBody>
      </p:sp>
    </p:spTree>
    <p:extLst>
      <p:ext uri="{BB962C8B-B14F-4D97-AF65-F5344CB8AC3E}">
        <p14:creationId xmlns:p14="http://schemas.microsoft.com/office/powerpoint/2010/main" val="3488461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203"/>
          <p:cNvSpPr/>
          <p:nvPr/>
        </p:nvSpPr>
        <p:spPr>
          <a:xfrm>
            <a:off x="1508516" y="3287824"/>
            <a:ext cx="3499676" cy="830997"/>
          </a:xfrm>
          <a:prstGeom prst="rect">
            <a:avLst/>
          </a:prstGeom>
          <a:noFill/>
        </p:spPr>
        <p:txBody>
          <a:bodyPr wrap="none">
            <a:spAutoFit/>
          </a:bodyPr>
          <a:lstStyle/>
          <a:p>
            <a:r>
              <a:rPr lang="en-US" sz="2400" b="1" dirty="0" smtClean="0">
                <a:solidFill>
                  <a:schemeClr val="tx1">
                    <a:lumMod val="75000"/>
                  </a:schemeClr>
                </a:solidFill>
                <a:latin typeface="Roboto" charset="0"/>
                <a:ea typeface="Roboto" charset="0"/>
                <a:cs typeface="Roboto" charset="0"/>
              </a:rPr>
              <a:t>Agent: </a:t>
            </a:r>
            <a:r>
              <a:rPr lang="en-US" sz="2400" dirty="0" smtClean="0">
                <a:solidFill>
                  <a:schemeClr val="tx1">
                    <a:lumMod val="75000"/>
                  </a:schemeClr>
                </a:solidFill>
                <a:latin typeface="Roboto" charset="0"/>
                <a:ea typeface="Roboto" charset="0"/>
                <a:cs typeface="Roboto" charset="0"/>
              </a:rPr>
              <a:t>Asks a question</a:t>
            </a:r>
          </a:p>
          <a:p>
            <a:r>
              <a:rPr lang="en-US" sz="2400" b="1" dirty="0" smtClean="0">
                <a:solidFill>
                  <a:schemeClr val="tx1">
                    <a:lumMod val="75000"/>
                  </a:schemeClr>
                </a:solidFill>
                <a:latin typeface="Roboto" charset="0"/>
                <a:ea typeface="Roboto" charset="0"/>
                <a:cs typeface="Roboto" charset="0"/>
              </a:rPr>
              <a:t>Oracle: </a:t>
            </a:r>
            <a:r>
              <a:rPr lang="en-US" sz="2400" dirty="0" smtClean="0">
                <a:solidFill>
                  <a:schemeClr val="tx1">
                    <a:lumMod val="75000"/>
                  </a:schemeClr>
                </a:solidFill>
                <a:latin typeface="Roboto" charset="0"/>
                <a:ea typeface="Roboto" charset="0"/>
                <a:cs typeface="Roboto" charset="0"/>
              </a:rPr>
              <a:t>Gives an answer</a:t>
            </a:r>
            <a:endParaRPr lang="en-US" sz="2400" dirty="0">
              <a:solidFill>
                <a:schemeClr val="tx1">
                  <a:lumMod val="75000"/>
                </a:schemeClr>
              </a:solidFill>
            </a:endParaRPr>
          </a:p>
        </p:txBody>
      </p:sp>
      <p:sp>
        <p:nvSpPr>
          <p:cNvPr id="205" name="Rectangle 204"/>
          <p:cNvSpPr/>
          <p:nvPr/>
        </p:nvSpPr>
        <p:spPr>
          <a:xfrm>
            <a:off x="1017495" y="2422751"/>
            <a:ext cx="4107215" cy="461665"/>
          </a:xfrm>
          <a:prstGeom prst="rect">
            <a:avLst/>
          </a:prstGeom>
        </p:spPr>
        <p:txBody>
          <a:bodyPr wrap="none">
            <a:spAutoFit/>
          </a:bodyPr>
          <a:lstStyle/>
          <a:p>
            <a:r>
              <a:rPr lang="en-US" sz="2400" dirty="0" smtClean="0">
                <a:solidFill>
                  <a:schemeClr val="tx1">
                    <a:lumMod val="75000"/>
                  </a:schemeClr>
                </a:solidFill>
                <a:latin typeface="Roboto" charset="0"/>
                <a:ea typeface="Roboto" charset="0"/>
                <a:cs typeface="Roboto" charset="0"/>
              </a:rPr>
              <a:t>For </a:t>
            </a:r>
            <a:r>
              <a:rPr lang="en-US" sz="2400" b="1" dirty="0" smtClean="0">
                <a:solidFill>
                  <a:schemeClr val="tx1">
                    <a:lumMod val="75000"/>
                  </a:schemeClr>
                </a:solidFill>
                <a:latin typeface="Roboto" charset="0"/>
                <a:ea typeface="Roboto" charset="0"/>
                <a:cs typeface="Roboto" charset="0"/>
              </a:rPr>
              <a:t>environment </a:t>
            </a:r>
            <a:r>
              <a:rPr lang="en-US" sz="2400" dirty="0" smtClean="0">
                <a:solidFill>
                  <a:schemeClr val="tx1">
                    <a:lumMod val="75000"/>
                  </a:schemeClr>
                </a:solidFill>
                <a:latin typeface="Roboto" charset="0"/>
                <a:ea typeface="Roboto" charset="0"/>
                <a:cs typeface="Roboto" charset="0"/>
              </a:rPr>
              <a:t>in </a:t>
            </a:r>
            <a:r>
              <a:rPr lang="en-US" sz="2400" b="1" dirty="0" smtClean="0">
                <a:solidFill>
                  <a:schemeClr val="tx1">
                    <a:lumMod val="75000"/>
                  </a:schemeClr>
                </a:solidFill>
                <a:latin typeface="Roboto" charset="0"/>
                <a:ea typeface="Roboto" charset="0"/>
                <a:cs typeface="Roboto" charset="0"/>
              </a:rPr>
              <a:t>episode</a:t>
            </a:r>
            <a:r>
              <a:rPr lang="en-US" sz="2400" dirty="0" smtClean="0">
                <a:solidFill>
                  <a:schemeClr val="tx1">
                    <a:lumMod val="75000"/>
                  </a:schemeClr>
                </a:solidFill>
                <a:latin typeface="Roboto" charset="0"/>
                <a:ea typeface="Roboto" charset="0"/>
                <a:cs typeface="Roboto" charset="0"/>
              </a:rPr>
              <a:t>:</a:t>
            </a:r>
            <a:endParaRPr lang="en-US" sz="2400" dirty="0">
              <a:solidFill>
                <a:schemeClr val="tx1">
                  <a:lumMod val="75000"/>
                </a:schemeClr>
              </a:solidFill>
            </a:endParaRPr>
          </a:p>
        </p:txBody>
      </p:sp>
      <p:sp>
        <p:nvSpPr>
          <p:cNvPr id="13" name="Rectangle 12"/>
          <p:cNvSpPr/>
          <p:nvPr/>
        </p:nvSpPr>
        <p:spPr>
          <a:xfrm>
            <a:off x="1200293" y="4165591"/>
            <a:ext cx="3164649" cy="461665"/>
          </a:xfrm>
          <a:prstGeom prst="rect">
            <a:avLst/>
          </a:prstGeom>
        </p:spPr>
        <p:txBody>
          <a:bodyPr wrap="none">
            <a:spAutoFit/>
          </a:bodyPr>
          <a:lstStyle/>
          <a:p>
            <a:r>
              <a:rPr lang="en-US" sz="2400" dirty="0" smtClean="0">
                <a:solidFill>
                  <a:schemeClr val="tx1">
                    <a:lumMod val="75000"/>
                  </a:schemeClr>
                </a:solidFill>
                <a:latin typeface="Roboto" charset="0"/>
                <a:ea typeface="Roboto" charset="0"/>
                <a:cs typeface="Roboto" charset="0"/>
              </a:rPr>
              <a:t>Update visual system</a:t>
            </a:r>
            <a:endParaRPr lang="en-US" sz="2400" dirty="0">
              <a:solidFill>
                <a:schemeClr val="tx1">
                  <a:lumMod val="75000"/>
                </a:schemeClr>
              </a:solidFill>
              <a:latin typeface="Roboto" charset="0"/>
              <a:ea typeface="Roboto" charset="0"/>
              <a:cs typeface="Roboto" charset="0"/>
            </a:endParaRPr>
          </a:p>
        </p:txBody>
      </p:sp>
      <p:sp>
        <p:nvSpPr>
          <p:cNvPr id="265" name="Rectangle 264"/>
          <p:cNvSpPr/>
          <p:nvPr/>
        </p:nvSpPr>
        <p:spPr>
          <a:xfrm>
            <a:off x="1017495" y="4778341"/>
            <a:ext cx="3363421" cy="461665"/>
          </a:xfrm>
          <a:prstGeom prst="rect">
            <a:avLst/>
          </a:prstGeom>
        </p:spPr>
        <p:txBody>
          <a:bodyPr wrap="none">
            <a:spAutoFit/>
          </a:bodyPr>
          <a:lstStyle/>
          <a:p>
            <a:r>
              <a:rPr lang="en-US" sz="2400" dirty="0" smtClean="0">
                <a:latin typeface="Roboto" charset="0"/>
                <a:ea typeface="Roboto" charset="0"/>
                <a:cs typeface="Roboto" charset="0"/>
              </a:rPr>
              <a:t>Update question policy</a:t>
            </a:r>
            <a:endParaRPr lang="en-US" sz="2400" dirty="0"/>
          </a:p>
        </p:txBody>
      </p:sp>
      <p:cxnSp>
        <p:nvCxnSpPr>
          <p:cNvPr id="266" name="Elbow Connector 265"/>
          <p:cNvCxnSpPr/>
          <p:nvPr/>
        </p:nvCxnSpPr>
        <p:spPr>
          <a:xfrm rot="16200000" flipH="1">
            <a:off x="350778" y="3729327"/>
            <a:ext cx="1828800" cy="182880"/>
          </a:xfrm>
          <a:prstGeom prst="bentConnector2">
            <a:avLst/>
          </a:prstGeom>
          <a:ln w="285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200293" y="2826722"/>
            <a:ext cx="2929007" cy="461665"/>
          </a:xfrm>
          <a:prstGeom prst="rect">
            <a:avLst/>
          </a:prstGeom>
        </p:spPr>
        <p:txBody>
          <a:bodyPr wrap="none">
            <a:spAutoFit/>
          </a:bodyPr>
          <a:lstStyle/>
          <a:p>
            <a:r>
              <a:rPr lang="en-US" sz="2400" dirty="0" smtClean="0">
                <a:solidFill>
                  <a:schemeClr val="tx1">
                    <a:lumMod val="75000"/>
                  </a:schemeClr>
                </a:solidFill>
                <a:latin typeface="Roboto" charset="0"/>
                <a:ea typeface="Roboto" charset="0"/>
                <a:cs typeface="Roboto" charset="0"/>
              </a:rPr>
              <a:t>For </a:t>
            </a:r>
            <a:r>
              <a:rPr lang="en-US" sz="2400" b="1" dirty="0" smtClean="0">
                <a:solidFill>
                  <a:schemeClr val="tx1">
                    <a:lumMod val="75000"/>
                  </a:schemeClr>
                </a:solidFill>
                <a:latin typeface="Roboto" charset="0"/>
                <a:ea typeface="Roboto" charset="0"/>
                <a:cs typeface="Roboto" charset="0"/>
              </a:rPr>
              <a:t>round</a:t>
            </a:r>
            <a:r>
              <a:rPr lang="en-US" sz="2400" dirty="0" smtClean="0">
                <a:solidFill>
                  <a:schemeClr val="tx1">
                    <a:lumMod val="75000"/>
                  </a:schemeClr>
                </a:solidFill>
                <a:latin typeface="Roboto" charset="0"/>
                <a:ea typeface="Roboto" charset="0"/>
                <a:cs typeface="Roboto" charset="0"/>
              </a:rPr>
              <a:t> in </a:t>
            </a:r>
            <a:r>
              <a:rPr lang="en-US" sz="2400" b="1" dirty="0" smtClean="0">
                <a:solidFill>
                  <a:schemeClr val="tx1">
                    <a:lumMod val="75000"/>
                  </a:schemeClr>
                </a:solidFill>
                <a:latin typeface="Roboto" charset="0"/>
                <a:ea typeface="Roboto" charset="0"/>
                <a:cs typeface="Roboto" charset="0"/>
              </a:rPr>
              <a:t>dialog</a:t>
            </a:r>
            <a:r>
              <a:rPr lang="en-US" sz="2400" dirty="0" smtClean="0">
                <a:solidFill>
                  <a:schemeClr val="tx1">
                    <a:lumMod val="75000"/>
                  </a:schemeClr>
                </a:solidFill>
                <a:latin typeface="Roboto" charset="0"/>
                <a:ea typeface="Roboto" charset="0"/>
                <a:cs typeface="Roboto" charset="0"/>
              </a:rPr>
              <a:t>:</a:t>
            </a:r>
            <a:endParaRPr lang="en-US" sz="2400" dirty="0">
              <a:solidFill>
                <a:schemeClr val="tx1">
                  <a:lumMod val="75000"/>
                </a:schemeClr>
              </a:solidFill>
            </a:endParaRPr>
          </a:p>
        </p:txBody>
      </p:sp>
      <p:cxnSp>
        <p:nvCxnSpPr>
          <p:cNvPr id="76" name="Elbow Connector 75"/>
          <p:cNvCxnSpPr/>
          <p:nvPr/>
        </p:nvCxnSpPr>
        <p:spPr>
          <a:xfrm rot="16200000" flipH="1">
            <a:off x="1044408" y="3654713"/>
            <a:ext cx="831000" cy="97219"/>
          </a:xfrm>
          <a:prstGeom prst="bentConnector3">
            <a:avLst>
              <a:gd name="adj1" fmla="val 98370"/>
            </a:avLst>
          </a:prstGeom>
          <a:ln w="285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29084" y="1485076"/>
            <a:ext cx="3357009" cy="461665"/>
          </a:xfrm>
          <a:prstGeom prst="rect">
            <a:avLst/>
          </a:prstGeom>
        </p:spPr>
        <p:txBody>
          <a:bodyPr wrap="none">
            <a:spAutoFit/>
          </a:bodyPr>
          <a:lstStyle/>
          <a:p>
            <a:r>
              <a:rPr lang="en-US" sz="2400" dirty="0" smtClean="0">
                <a:latin typeface="Roboto" charset="0"/>
                <a:ea typeface="Roboto" charset="0"/>
                <a:cs typeface="Roboto" charset="0"/>
              </a:rPr>
              <a:t>For </a:t>
            </a:r>
            <a:r>
              <a:rPr lang="en-US" sz="2400" b="1" dirty="0" smtClean="0">
                <a:latin typeface="Roboto" charset="0"/>
                <a:ea typeface="Roboto" charset="0"/>
                <a:cs typeface="Roboto" charset="0"/>
              </a:rPr>
              <a:t>episode </a:t>
            </a:r>
            <a:r>
              <a:rPr lang="en-US" sz="2400" dirty="0" smtClean="0">
                <a:latin typeface="Roboto" charset="0"/>
                <a:ea typeface="Roboto" charset="0"/>
                <a:cs typeface="Roboto" charset="0"/>
              </a:rPr>
              <a:t>in</a:t>
            </a:r>
            <a:r>
              <a:rPr lang="en-US" sz="2400" b="1" dirty="0" smtClean="0">
                <a:latin typeface="Roboto" charset="0"/>
                <a:ea typeface="Roboto" charset="0"/>
                <a:cs typeface="Roboto" charset="0"/>
              </a:rPr>
              <a:t> training</a:t>
            </a:r>
            <a:r>
              <a:rPr lang="en-US" sz="2400" dirty="0" smtClean="0">
                <a:latin typeface="Roboto" charset="0"/>
                <a:ea typeface="Roboto" charset="0"/>
                <a:cs typeface="Roboto" charset="0"/>
              </a:rPr>
              <a:t>:</a:t>
            </a:r>
            <a:endParaRPr lang="en-US" sz="2400" dirty="0"/>
          </a:p>
        </p:txBody>
      </p:sp>
      <p:cxnSp>
        <p:nvCxnSpPr>
          <p:cNvPr id="68" name="Elbow Connector 67"/>
          <p:cNvCxnSpPr/>
          <p:nvPr/>
        </p:nvCxnSpPr>
        <p:spPr>
          <a:xfrm rot="16200000" flipH="1">
            <a:off x="-769153" y="3557333"/>
            <a:ext cx="3291840" cy="18288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027262" y="2007568"/>
            <a:ext cx="3331361" cy="461665"/>
          </a:xfrm>
          <a:prstGeom prst="rect">
            <a:avLst/>
          </a:prstGeom>
        </p:spPr>
        <p:txBody>
          <a:bodyPr wrap="none">
            <a:spAutoFit/>
          </a:bodyPr>
          <a:lstStyle/>
          <a:p>
            <a:r>
              <a:rPr lang="en-US" sz="2400" dirty="0" smtClean="0">
                <a:latin typeface="Roboto" charset="0"/>
                <a:ea typeface="Roboto" charset="0"/>
                <a:cs typeface="Roboto" charset="0"/>
              </a:rPr>
              <a:t>Initialize visual system</a:t>
            </a:r>
            <a:endParaRPr lang="en-US" sz="2400" dirty="0"/>
          </a:p>
        </p:txBody>
      </p:sp>
      <p:pic>
        <p:nvPicPr>
          <p:cNvPr id="79" name="Picture 78"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4040" y="1483417"/>
            <a:ext cx="1891996" cy="1525803"/>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pic>
        <p:nvPicPr>
          <p:cNvPr id="80"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3010" y="1590441"/>
            <a:ext cx="1892127" cy="1525909"/>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1" name="Picture 80"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1824" y="1691057"/>
            <a:ext cx="1892127" cy="1525909"/>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2" name="Picture 8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35648" y="1814881"/>
            <a:ext cx="1892127" cy="1525909"/>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394040" y="3532837"/>
            <a:ext cx="2231229" cy="1852082"/>
            <a:chOff x="8482611" y="3532837"/>
            <a:chExt cx="2231229" cy="1852082"/>
          </a:xfrm>
        </p:grpSpPr>
        <p:pic>
          <p:nvPicPr>
            <p:cNvPr id="70" name="Picture 69"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2611" y="3532837"/>
              <a:ext cx="1891996" cy="1525803"/>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pic>
          <p:nvPicPr>
            <p:cNvPr id="71"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1581" y="3639861"/>
              <a:ext cx="1892127" cy="1525909"/>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3" name="Picture 72"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00395" y="3740477"/>
              <a:ext cx="1892127" cy="1525909"/>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7" name="Picture 76" descr="page6image3883296">
              <a:extLst>
                <a:ext uri="{FF2B5EF4-FFF2-40B4-BE49-F238E27FC236}">
                  <a16:creationId xmlns="" xmlns:a16="http://schemas.microsoft.com/office/drawing/2014/main" id="{70FE102D-D739-C242-94E2-9E8ED7EFDC1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26723" y="3863051"/>
              <a:ext cx="1887117" cy="1521868"/>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 xmlns:a16="http://schemas.microsoft.com/office/drawing/2014/main" id="{A94E5D74-63D7-DB4D-9141-37E8229F8ABA}"/>
              </a:ext>
            </a:extLst>
          </p:cNvPr>
          <p:cNvGrpSpPr/>
          <p:nvPr/>
        </p:nvGrpSpPr>
        <p:grpSpPr>
          <a:xfrm>
            <a:off x="7006821" y="2302988"/>
            <a:ext cx="881652" cy="1086432"/>
            <a:chOff x="4172936" y="1814623"/>
            <a:chExt cx="1289113" cy="1512381"/>
          </a:xfrm>
        </p:grpSpPr>
        <p:sp>
          <p:nvSpPr>
            <p:cNvPr id="84" name="Rectangle 83">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5" name="Chord 84">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Chord 85">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Chord 86">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Oval 87">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9" name="Oval 88">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Can 89">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1" name="Can 90">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2" name="Group 91">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121" name="Rectangle 120">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2" name="Rounded Rectangle 121">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3" name="Rounded Rectangle 122">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4" name="Rectangle 123">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25" name="Group 124">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126" name="Rounded Rectangle 125">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7" name="Chord 126">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8" name="Rounded Rectangle 127">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Rounded Rectangle 128">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0" name="Oval 129">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1" name="Oval 130">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2" name="Oval 131">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3" name="Oval 132">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4" name="TextBox 133">
                  <a:extLst>
                    <a:ext uri="{FF2B5EF4-FFF2-40B4-BE49-F238E27FC236}">
                      <a16:creationId xmlns="" xmlns:a16="http://schemas.microsoft.com/office/drawing/2014/main" id="{79420970-F102-FE4B-8200-F68CA78C1442}"/>
                    </a:ext>
                  </a:extLst>
                </p:cNvPr>
                <p:cNvSpPr txBox="1"/>
                <p:nvPr/>
              </p:nvSpPr>
              <p:spPr>
                <a:xfrm>
                  <a:off x="2898129" y="7786670"/>
                  <a:ext cx="918041" cy="365807"/>
                </a:xfrm>
                <a:prstGeom prst="rect">
                  <a:avLst/>
                </a:prstGeom>
                <a:noFill/>
                <a:scene3d>
                  <a:camera prst="isometricOffAxis1Right">
                    <a:rot lat="899884" lon="19515223" rev="96863"/>
                  </a:camera>
                  <a:lightRig rig="threePt" dir="t"/>
                </a:scene3d>
              </p:spPr>
              <p:txBody>
                <a:bodyPr wrap="square" rtlCol="0">
                  <a:spAutoFit/>
                </a:bodyPr>
                <a:lstStyle/>
                <a:p>
                  <a:r>
                    <a:rPr lang="en-US" sz="3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93" name="Can 92">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4" name="Group 93">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112" name="Rectangle 111">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3" name="Rounded Rectangle 112">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4" name="Chord 113">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5" name="Chord 114">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6" name="Chord 115">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7" name="Chord 116">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8" name="Chord 117">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9" name="Oval 118">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0" name="Oval 119">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5" name="Group 94">
              <a:extLst>
                <a:ext uri="{FF2B5EF4-FFF2-40B4-BE49-F238E27FC236}">
                  <a16:creationId xmlns="" xmlns:a16="http://schemas.microsoft.com/office/drawing/2014/main" id="{FC187945-F9B8-C64A-AC19-34D976C7B960}"/>
                </a:ext>
              </a:extLst>
            </p:cNvPr>
            <p:cNvGrpSpPr/>
            <p:nvPr/>
          </p:nvGrpSpPr>
          <p:grpSpPr>
            <a:xfrm rot="900000">
              <a:off x="4627235" y="1814623"/>
              <a:ext cx="670172" cy="744717"/>
              <a:chOff x="2315243" y="6874093"/>
              <a:chExt cx="1271549" cy="1412984"/>
            </a:xfrm>
          </p:grpSpPr>
          <p:sp>
            <p:nvSpPr>
              <p:cNvPr id="98" name="Triangle 97">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9" name="Group 98">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102" name="Group 101">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106" name="Rounded Rectangle 105">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7" name="Rounded Rectangle 106">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Oval 107">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9" name="Oval 108">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0" name="Oval 109">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1" name="Oval 110">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03" name="Rounded Rectangle 102">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4" name="Oval 103">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Oval 104">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00" name="Oval 99">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1" name="Rectangle 100">
                <a:extLst>
                  <a:ext uri="{FF2B5EF4-FFF2-40B4-BE49-F238E27FC236}">
                    <a16:creationId xmlns="" xmlns:a16="http://schemas.microsoft.com/office/drawing/2014/main" id="{B53C5218-1426-694C-A623-5C4E8CB16D0E}"/>
                  </a:ext>
                </a:extLst>
              </p:cNvPr>
              <p:cNvSpPr/>
              <p:nvPr/>
            </p:nvSpPr>
            <p:spPr>
              <a:xfrm>
                <a:off x="2619943" y="6874093"/>
                <a:ext cx="587904" cy="447098"/>
              </a:xfrm>
              <a:prstGeom prst="rect">
                <a:avLst/>
              </a:prstGeom>
            </p:spPr>
            <p:txBody>
              <a:bodyPr wrap="none">
                <a:spAutoFit/>
              </a:bodyPr>
              <a:lstStyle/>
              <a:p>
                <a:r>
                  <a:rPr lang="en-US" sz="500" dirty="0">
                    <a:solidFill>
                      <a:schemeClr val="bg1">
                        <a:lumMod val="95000"/>
                        <a:lumOff val="5000"/>
                      </a:schemeClr>
                    </a:solidFill>
                  </a:rPr>
                  <a:t>c</a:t>
                </a:r>
                <a:endParaRPr lang="en-US" sz="200" dirty="0">
                  <a:solidFill>
                    <a:schemeClr val="bg1">
                      <a:lumMod val="95000"/>
                      <a:lumOff val="5000"/>
                    </a:schemeClr>
                  </a:solidFill>
                </a:endParaRPr>
              </a:p>
            </p:txBody>
          </p:sp>
        </p:grpSp>
        <p:sp>
          <p:nvSpPr>
            <p:cNvPr id="96" name="Oval 95">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7" name="Oval 96">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36" name="Group 135">
            <a:extLst>
              <a:ext uri="{FF2B5EF4-FFF2-40B4-BE49-F238E27FC236}">
                <a16:creationId xmlns="" xmlns:a16="http://schemas.microsoft.com/office/drawing/2014/main" id="{A94E5D74-63D7-DB4D-9141-37E8229F8ABA}"/>
              </a:ext>
            </a:extLst>
          </p:cNvPr>
          <p:cNvGrpSpPr/>
          <p:nvPr/>
        </p:nvGrpSpPr>
        <p:grpSpPr>
          <a:xfrm>
            <a:off x="6986097" y="4443372"/>
            <a:ext cx="881652" cy="1086432"/>
            <a:chOff x="4172936" y="1814623"/>
            <a:chExt cx="1289113" cy="1512381"/>
          </a:xfrm>
        </p:grpSpPr>
        <p:sp>
          <p:nvSpPr>
            <p:cNvPr id="137" name="Rectangle 136">
              <a:extLst>
                <a:ext uri="{FF2B5EF4-FFF2-40B4-BE49-F238E27FC236}">
                  <a16:creationId xmlns="" xmlns:a16="http://schemas.microsoft.com/office/drawing/2014/main" id="{79A274EC-9ABD-654B-BA0E-10B387033DAE}"/>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8" name="Chord 137">
              <a:extLst>
                <a:ext uri="{FF2B5EF4-FFF2-40B4-BE49-F238E27FC236}">
                  <a16:creationId xmlns="" xmlns:a16="http://schemas.microsoft.com/office/drawing/2014/main" id="{C0ECB492-FA90-0045-8006-CA76C1A2377D}"/>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9" name="Chord 138">
              <a:extLst>
                <a:ext uri="{FF2B5EF4-FFF2-40B4-BE49-F238E27FC236}">
                  <a16:creationId xmlns="" xmlns:a16="http://schemas.microsoft.com/office/drawing/2014/main" id="{51D28D83-6349-D240-A5D0-1A23BF17A26E}"/>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0" name="Chord 139">
              <a:extLst>
                <a:ext uri="{FF2B5EF4-FFF2-40B4-BE49-F238E27FC236}">
                  <a16:creationId xmlns="" xmlns:a16="http://schemas.microsoft.com/office/drawing/2014/main" id="{900CF971-5F5D-4143-ABED-8C57C3284989}"/>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1" name="Oval 140">
              <a:extLst>
                <a:ext uri="{FF2B5EF4-FFF2-40B4-BE49-F238E27FC236}">
                  <a16:creationId xmlns="" xmlns:a16="http://schemas.microsoft.com/office/drawing/2014/main" id="{CD86CF9D-DE4C-4241-8809-F03E95278818}"/>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2" name="Oval 141">
              <a:extLst>
                <a:ext uri="{FF2B5EF4-FFF2-40B4-BE49-F238E27FC236}">
                  <a16:creationId xmlns="" xmlns:a16="http://schemas.microsoft.com/office/drawing/2014/main" id="{C794F6C5-26B1-494C-B052-34E4F5C6A6AC}"/>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3" name="Can 142">
              <a:extLst>
                <a:ext uri="{FF2B5EF4-FFF2-40B4-BE49-F238E27FC236}">
                  <a16:creationId xmlns="" xmlns:a16="http://schemas.microsoft.com/office/drawing/2014/main" id="{28552257-8EBA-6F4B-BE74-DAE96FD7EF25}"/>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4" name="Can 143">
              <a:extLst>
                <a:ext uri="{FF2B5EF4-FFF2-40B4-BE49-F238E27FC236}">
                  <a16:creationId xmlns="" xmlns:a16="http://schemas.microsoft.com/office/drawing/2014/main" id="{8E5B0C25-8B45-CD43-9A38-955F2F8392BE}"/>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45" name="Group 144">
              <a:extLst>
                <a:ext uri="{FF2B5EF4-FFF2-40B4-BE49-F238E27FC236}">
                  <a16:creationId xmlns="" xmlns:a16="http://schemas.microsoft.com/office/drawing/2014/main" id="{730A89CA-4876-A54E-B9EB-C3B741ED8281}"/>
                </a:ext>
              </a:extLst>
            </p:cNvPr>
            <p:cNvGrpSpPr/>
            <p:nvPr/>
          </p:nvGrpSpPr>
          <p:grpSpPr>
            <a:xfrm>
              <a:off x="4536975" y="2313187"/>
              <a:ext cx="705612" cy="992469"/>
              <a:chOff x="1332237" y="6904536"/>
              <a:chExt cx="1338791" cy="1883056"/>
            </a:xfrm>
          </p:grpSpPr>
          <p:sp>
            <p:nvSpPr>
              <p:cNvPr id="174" name="Rectangle 173">
                <a:extLst>
                  <a:ext uri="{FF2B5EF4-FFF2-40B4-BE49-F238E27FC236}">
                    <a16:creationId xmlns="" xmlns:a16="http://schemas.microsoft.com/office/drawing/2014/main" id="{044372DD-D814-144D-9909-F25E5E56B948}"/>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5" name="Rounded Rectangle 174">
                <a:extLst>
                  <a:ext uri="{FF2B5EF4-FFF2-40B4-BE49-F238E27FC236}">
                    <a16:creationId xmlns="" xmlns:a16="http://schemas.microsoft.com/office/drawing/2014/main" id="{8A7D5427-E715-174B-A3D8-AE2162B7DB92}"/>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6" name="Rounded Rectangle 175">
                <a:extLst>
                  <a:ext uri="{FF2B5EF4-FFF2-40B4-BE49-F238E27FC236}">
                    <a16:creationId xmlns="" xmlns:a16="http://schemas.microsoft.com/office/drawing/2014/main" id="{58B2C1DB-E854-FA4E-BC1E-F5848D776F80}"/>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7" name="Rectangle 176">
                <a:extLst>
                  <a:ext uri="{FF2B5EF4-FFF2-40B4-BE49-F238E27FC236}">
                    <a16:creationId xmlns="" xmlns:a16="http://schemas.microsoft.com/office/drawing/2014/main" id="{E05272DF-AAB4-E043-9F07-4AE741D7B8CC}"/>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8" name="Group 177">
                <a:extLst>
                  <a:ext uri="{FF2B5EF4-FFF2-40B4-BE49-F238E27FC236}">
                    <a16:creationId xmlns="" xmlns:a16="http://schemas.microsoft.com/office/drawing/2014/main" id="{F711BD74-B208-054A-B16E-070C585285F0}"/>
                  </a:ext>
                </a:extLst>
              </p:cNvPr>
              <p:cNvGrpSpPr/>
              <p:nvPr/>
            </p:nvGrpSpPr>
            <p:grpSpPr>
              <a:xfrm>
                <a:off x="1752987" y="7539422"/>
                <a:ext cx="918041" cy="772075"/>
                <a:chOff x="2898129" y="7539422"/>
                <a:chExt cx="918041" cy="772075"/>
              </a:xfrm>
            </p:grpSpPr>
            <p:sp>
              <p:nvSpPr>
                <p:cNvPr id="179" name="Rounded Rectangle 178">
                  <a:extLst>
                    <a:ext uri="{FF2B5EF4-FFF2-40B4-BE49-F238E27FC236}">
                      <a16:creationId xmlns="" xmlns:a16="http://schemas.microsoft.com/office/drawing/2014/main" id="{3698BBD1-4B0A-9543-BB1A-4A2CE93FC330}"/>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0" name="Chord 179">
                  <a:extLst>
                    <a:ext uri="{FF2B5EF4-FFF2-40B4-BE49-F238E27FC236}">
                      <a16:creationId xmlns="" xmlns:a16="http://schemas.microsoft.com/office/drawing/2014/main" id="{263469D8-DF87-3E4C-ADC2-2C076EBCA795}"/>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1" name="Rounded Rectangle 180">
                  <a:extLst>
                    <a:ext uri="{FF2B5EF4-FFF2-40B4-BE49-F238E27FC236}">
                      <a16:creationId xmlns="" xmlns:a16="http://schemas.microsoft.com/office/drawing/2014/main" id="{B68AC7C2-4E6E-564A-BC88-689542C636D5}"/>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2" name="Rounded Rectangle 181">
                  <a:extLst>
                    <a:ext uri="{FF2B5EF4-FFF2-40B4-BE49-F238E27FC236}">
                      <a16:creationId xmlns="" xmlns:a16="http://schemas.microsoft.com/office/drawing/2014/main" id="{373F8A4A-387E-DE45-9E3A-94402CA5F1CD}"/>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3" name="Oval 182">
                  <a:extLst>
                    <a:ext uri="{FF2B5EF4-FFF2-40B4-BE49-F238E27FC236}">
                      <a16:creationId xmlns="" xmlns:a16="http://schemas.microsoft.com/office/drawing/2014/main" id="{C6039FA4-2AC8-1247-82A3-6261905711E5}"/>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4" name="Oval 183">
                  <a:extLst>
                    <a:ext uri="{FF2B5EF4-FFF2-40B4-BE49-F238E27FC236}">
                      <a16:creationId xmlns="" xmlns:a16="http://schemas.microsoft.com/office/drawing/2014/main" id="{94C0E148-6A84-8347-94AD-01C57520FCBC}"/>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5" name="Oval 184">
                  <a:extLst>
                    <a:ext uri="{FF2B5EF4-FFF2-40B4-BE49-F238E27FC236}">
                      <a16:creationId xmlns="" xmlns:a16="http://schemas.microsoft.com/office/drawing/2014/main" id="{AD81AFB9-C27F-8B4A-9CB3-D2D6E679797D}"/>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6" name="Oval 185">
                  <a:extLst>
                    <a:ext uri="{FF2B5EF4-FFF2-40B4-BE49-F238E27FC236}">
                      <a16:creationId xmlns="" xmlns:a16="http://schemas.microsoft.com/office/drawing/2014/main" id="{F134ABD8-6A12-E54B-892F-1F238E297E00}"/>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7" name="TextBox 186">
                  <a:extLst>
                    <a:ext uri="{FF2B5EF4-FFF2-40B4-BE49-F238E27FC236}">
                      <a16:creationId xmlns="" xmlns:a16="http://schemas.microsoft.com/office/drawing/2014/main" id="{79420970-F102-FE4B-8200-F68CA78C1442}"/>
                    </a:ext>
                  </a:extLst>
                </p:cNvPr>
                <p:cNvSpPr txBox="1"/>
                <p:nvPr/>
              </p:nvSpPr>
              <p:spPr>
                <a:xfrm>
                  <a:off x="2898129" y="7786670"/>
                  <a:ext cx="918041" cy="365807"/>
                </a:xfrm>
                <a:prstGeom prst="rect">
                  <a:avLst/>
                </a:prstGeom>
                <a:noFill/>
                <a:scene3d>
                  <a:camera prst="isometricOffAxis1Right">
                    <a:rot lat="899884" lon="19515223" rev="96863"/>
                  </a:camera>
                  <a:lightRig rig="threePt" dir="t"/>
                </a:scene3d>
              </p:spPr>
              <p:txBody>
                <a:bodyPr wrap="square" rtlCol="0">
                  <a:spAutoFit/>
                </a:bodyPr>
                <a:lstStyle/>
                <a:p>
                  <a:r>
                    <a:rPr lang="en-US" sz="300" b="1" dirty="0">
                      <a:solidFill>
                        <a:schemeClr val="bg1">
                          <a:lumMod val="95000"/>
                          <a:lumOff val="5000"/>
                        </a:schemeClr>
                      </a:solidFill>
                      <a:latin typeface="Arial Rounded MT Bold" charset="0"/>
                      <a:ea typeface="Arial Rounded MT Bold" charset="0"/>
                      <a:cs typeface="Arial Rounded MT Bold" charset="0"/>
                    </a:rPr>
                    <a:t>C-BOT</a:t>
                  </a:r>
                </a:p>
              </p:txBody>
            </p:sp>
          </p:grpSp>
        </p:grpSp>
        <p:sp>
          <p:nvSpPr>
            <p:cNvPr id="146" name="Can 145">
              <a:extLst>
                <a:ext uri="{FF2B5EF4-FFF2-40B4-BE49-F238E27FC236}">
                  <a16:creationId xmlns="" xmlns:a16="http://schemas.microsoft.com/office/drawing/2014/main" id="{9855E17E-7FFA-484F-A994-E86B8FE89ED3}"/>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47" name="Group 146">
              <a:extLst>
                <a:ext uri="{FF2B5EF4-FFF2-40B4-BE49-F238E27FC236}">
                  <a16:creationId xmlns="" xmlns:a16="http://schemas.microsoft.com/office/drawing/2014/main" id="{F27D0988-4AFF-F948-A0EC-6E5DBF0FA160}"/>
                </a:ext>
              </a:extLst>
            </p:cNvPr>
            <p:cNvGrpSpPr/>
            <p:nvPr/>
          </p:nvGrpSpPr>
          <p:grpSpPr>
            <a:xfrm>
              <a:off x="4172936" y="2541728"/>
              <a:ext cx="590260" cy="432092"/>
              <a:chOff x="3374904" y="7245880"/>
              <a:chExt cx="1119928" cy="819829"/>
            </a:xfrm>
          </p:grpSpPr>
          <p:sp>
            <p:nvSpPr>
              <p:cNvPr id="165" name="Rectangle 164">
                <a:extLst>
                  <a:ext uri="{FF2B5EF4-FFF2-40B4-BE49-F238E27FC236}">
                    <a16:creationId xmlns="" xmlns:a16="http://schemas.microsoft.com/office/drawing/2014/main" id="{CEB69653-94AC-1044-99B5-5A53387FC488}"/>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6" name="Rounded Rectangle 165">
                <a:extLst>
                  <a:ext uri="{FF2B5EF4-FFF2-40B4-BE49-F238E27FC236}">
                    <a16:creationId xmlns="" xmlns:a16="http://schemas.microsoft.com/office/drawing/2014/main" id="{60ED2F82-71A1-2949-B532-45FC78B0BD82}"/>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7" name="Chord 166">
                <a:extLst>
                  <a:ext uri="{FF2B5EF4-FFF2-40B4-BE49-F238E27FC236}">
                    <a16:creationId xmlns="" xmlns:a16="http://schemas.microsoft.com/office/drawing/2014/main" id="{0315D05C-81EF-904D-951E-6F225467112B}"/>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8" name="Chord 167">
                <a:extLst>
                  <a:ext uri="{FF2B5EF4-FFF2-40B4-BE49-F238E27FC236}">
                    <a16:creationId xmlns="" xmlns:a16="http://schemas.microsoft.com/office/drawing/2014/main" id="{AF83C453-9D71-E542-9D77-A4F68CAD5387}"/>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9" name="Chord 168">
                <a:extLst>
                  <a:ext uri="{FF2B5EF4-FFF2-40B4-BE49-F238E27FC236}">
                    <a16:creationId xmlns="" xmlns:a16="http://schemas.microsoft.com/office/drawing/2014/main" id="{1CAC5CB9-2871-EC40-BC12-DED8EBB8219E}"/>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0" name="Chord 169">
                <a:extLst>
                  <a:ext uri="{FF2B5EF4-FFF2-40B4-BE49-F238E27FC236}">
                    <a16:creationId xmlns="" xmlns:a16="http://schemas.microsoft.com/office/drawing/2014/main" id="{34DC9BCA-559B-C04A-9811-9FCAE1AB0F92}"/>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1" name="Chord 170">
                <a:extLst>
                  <a:ext uri="{FF2B5EF4-FFF2-40B4-BE49-F238E27FC236}">
                    <a16:creationId xmlns="" xmlns:a16="http://schemas.microsoft.com/office/drawing/2014/main" id="{3CD54150-4A8C-284D-844F-25BCF6125542}"/>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2" name="Oval 171">
                <a:extLst>
                  <a:ext uri="{FF2B5EF4-FFF2-40B4-BE49-F238E27FC236}">
                    <a16:creationId xmlns="" xmlns:a16="http://schemas.microsoft.com/office/drawing/2014/main" id="{1EE428C5-3C4D-5C4C-B2A1-87D9479AF660}"/>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3" name="Oval 172">
                <a:extLst>
                  <a:ext uri="{FF2B5EF4-FFF2-40B4-BE49-F238E27FC236}">
                    <a16:creationId xmlns="" xmlns:a16="http://schemas.microsoft.com/office/drawing/2014/main" id="{A7E5054E-434D-094C-9666-B872891E89EF}"/>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48" name="Group 147">
              <a:extLst>
                <a:ext uri="{FF2B5EF4-FFF2-40B4-BE49-F238E27FC236}">
                  <a16:creationId xmlns="" xmlns:a16="http://schemas.microsoft.com/office/drawing/2014/main" id="{FC187945-F9B8-C64A-AC19-34D976C7B960}"/>
                </a:ext>
              </a:extLst>
            </p:cNvPr>
            <p:cNvGrpSpPr/>
            <p:nvPr/>
          </p:nvGrpSpPr>
          <p:grpSpPr>
            <a:xfrm rot="900000">
              <a:off x="4627235" y="1814623"/>
              <a:ext cx="670172" cy="744717"/>
              <a:chOff x="2315243" y="6874093"/>
              <a:chExt cx="1271549" cy="1412984"/>
            </a:xfrm>
          </p:grpSpPr>
          <p:sp>
            <p:nvSpPr>
              <p:cNvPr id="151" name="Triangle 150">
                <a:extLst>
                  <a:ext uri="{FF2B5EF4-FFF2-40B4-BE49-F238E27FC236}">
                    <a16:creationId xmlns="" xmlns:a16="http://schemas.microsoft.com/office/drawing/2014/main" id="{2F57D75D-A635-204A-9E9A-A2827873EDBF}"/>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52" name="Group 151">
                <a:extLst>
                  <a:ext uri="{FF2B5EF4-FFF2-40B4-BE49-F238E27FC236}">
                    <a16:creationId xmlns="" xmlns:a16="http://schemas.microsoft.com/office/drawing/2014/main" id="{78863833-6A8B-9D41-AC90-A85A8B5733C5}"/>
                  </a:ext>
                </a:extLst>
              </p:cNvPr>
              <p:cNvGrpSpPr/>
              <p:nvPr/>
            </p:nvGrpSpPr>
            <p:grpSpPr>
              <a:xfrm>
                <a:off x="2315243" y="7387200"/>
                <a:ext cx="1271549" cy="899877"/>
                <a:chOff x="2315243" y="7387200"/>
                <a:chExt cx="1271549" cy="899877"/>
              </a:xfrm>
            </p:grpSpPr>
            <p:grpSp>
              <p:nvGrpSpPr>
                <p:cNvPr id="155" name="Group 154">
                  <a:extLst>
                    <a:ext uri="{FF2B5EF4-FFF2-40B4-BE49-F238E27FC236}">
                      <a16:creationId xmlns="" xmlns:a16="http://schemas.microsoft.com/office/drawing/2014/main" id="{B09CE839-7242-A64B-ACF0-5ABE05F82CDF}"/>
                    </a:ext>
                  </a:extLst>
                </p:cNvPr>
                <p:cNvGrpSpPr/>
                <p:nvPr/>
              </p:nvGrpSpPr>
              <p:grpSpPr>
                <a:xfrm>
                  <a:off x="2315243" y="7387200"/>
                  <a:ext cx="1271549" cy="899877"/>
                  <a:chOff x="2315243" y="7387200"/>
                  <a:chExt cx="1271549" cy="899877"/>
                </a:xfrm>
              </p:grpSpPr>
              <p:sp>
                <p:nvSpPr>
                  <p:cNvPr id="159" name="Rounded Rectangle 158">
                    <a:extLst>
                      <a:ext uri="{FF2B5EF4-FFF2-40B4-BE49-F238E27FC236}">
                        <a16:creationId xmlns="" xmlns:a16="http://schemas.microsoft.com/office/drawing/2014/main" id="{0D364C63-925F-1D4E-B031-5B40F0578EA1}"/>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0" name="Rounded Rectangle 159">
                    <a:extLst>
                      <a:ext uri="{FF2B5EF4-FFF2-40B4-BE49-F238E27FC236}">
                        <a16:creationId xmlns="" xmlns:a16="http://schemas.microsoft.com/office/drawing/2014/main" id="{02C0A51B-48FB-864D-A268-BD14547C1F88}"/>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1" name="Oval 160">
                    <a:extLst>
                      <a:ext uri="{FF2B5EF4-FFF2-40B4-BE49-F238E27FC236}">
                        <a16:creationId xmlns="" xmlns:a16="http://schemas.microsoft.com/office/drawing/2014/main" id="{18F447A5-3268-6C49-A4EE-E9017A199856}"/>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2" name="Oval 161">
                    <a:extLst>
                      <a:ext uri="{FF2B5EF4-FFF2-40B4-BE49-F238E27FC236}">
                        <a16:creationId xmlns="" xmlns:a16="http://schemas.microsoft.com/office/drawing/2014/main" id="{7AE4CA30-CE05-9B43-8AF1-55BCB85AE017}"/>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3" name="Oval 162">
                    <a:extLst>
                      <a:ext uri="{FF2B5EF4-FFF2-40B4-BE49-F238E27FC236}">
                        <a16:creationId xmlns="" xmlns:a16="http://schemas.microsoft.com/office/drawing/2014/main" id="{15C56FAF-BF32-B748-90F8-A7D4FD755C78}"/>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4" name="Oval 163">
                    <a:extLst>
                      <a:ext uri="{FF2B5EF4-FFF2-40B4-BE49-F238E27FC236}">
                        <a16:creationId xmlns="" xmlns:a16="http://schemas.microsoft.com/office/drawing/2014/main" id="{B8582DAE-828E-D746-A43B-103EF9338324}"/>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6" name="Rounded Rectangle 155">
                  <a:extLst>
                    <a:ext uri="{FF2B5EF4-FFF2-40B4-BE49-F238E27FC236}">
                      <a16:creationId xmlns="" xmlns:a16="http://schemas.microsoft.com/office/drawing/2014/main" id="{9DBB0A51-98A3-154D-B727-9059F37A6DFB}"/>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7" name="Oval 156">
                  <a:extLst>
                    <a:ext uri="{FF2B5EF4-FFF2-40B4-BE49-F238E27FC236}">
                      <a16:creationId xmlns="" xmlns:a16="http://schemas.microsoft.com/office/drawing/2014/main" id="{59CDB67B-3A62-F249-B414-A2D55358FDE4}"/>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8" name="Oval 157">
                  <a:extLst>
                    <a:ext uri="{FF2B5EF4-FFF2-40B4-BE49-F238E27FC236}">
                      <a16:creationId xmlns="" xmlns:a16="http://schemas.microsoft.com/office/drawing/2014/main" id="{44D331B8-52C3-B74E-985B-DD511EC93887}"/>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3" name="Oval 152">
                <a:extLst>
                  <a:ext uri="{FF2B5EF4-FFF2-40B4-BE49-F238E27FC236}">
                    <a16:creationId xmlns="" xmlns:a16="http://schemas.microsoft.com/office/drawing/2014/main" id="{3AD64506-0099-A04A-8859-8DAADF33D6F1}"/>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4" name="Rectangle 153">
                <a:extLst>
                  <a:ext uri="{FF2B5EF4-FFF2-40B4-BE49-F238E27FC236}">
                    <a16:creationId xmlns="" xmlns:a16="http://schemas.microsoft.com/office/drawing/2014/main" id="{B53C5218-1426-694C-A623-5C4E8CB16D0E}"/>
                  </a:ext>
                </a:extLst>
              </p:cNvPr>
              <p:cNvSpPr/>
              <p:nvPr/>
            </p:nvSpPr>
            <p:spPr>
              <a:xfrm>
                <a:off x="2619943" y="6874093"/>
                <a:ext cx="587904" cy="447098"/>
              </a:xfrm>
              <a:prstGeom prst="rect">
                <a:avLst/>
              </a:prstGeom>
            </p:spPr>
            <p:txBody>
              <a:bodyPr wrap="none">
                <a:spAutoFit/>
              </a:bodyPr>
              <a:lstStyle/>
              <a:p>
                <a:r>
                  <a:rPr lang="en-US" sz="500" dirty="0">
                    <a:solidFill>
                      <a:schemeClr val="bg1">
                        <a:lumMod val="95000"/>
                        <a:lumOff val="5000"/>
                      </a:schemeClr>
                    </a:solidFill>
                  </a:rPr>
                  <a:t>c</a:t>
                </a:r>
                <a:endParaRPr lang="en-US" sz="200" dirty="0">
                  <a:solidFill>
                    <a:schemeClr val="bg1">
                      <a:lumMod val="95000"/>
                      <a:lumOff val="5000"/>
                    </a:schemeClr>
                  </a:solidFill>
                </a:endParaRPr>
              </a:p>
            </p:txBody>
          </p:sp>
        </p:grpSp>
        <p:sp>
          <p:nvSpPr>
            <p:cNvPr id="149" name="Oval 148">
              <a:extLst>
                <a:ext uri="{FF2B5EF4-FFF2-40B4-BE49-F238E27FC236}">
                  <a16:creationId xmlns="" xmlns:a16="http://schemas.microsoft.com/office/drawing/2014/main" id="{00E30C26-610A-A04A-8EDB-9EF8200E6397}"/>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0" name="Oval 149">
              <a:extLst>
                <a:ext uri="{FF2B5EF4-FFF2-40B4-BE49-F238E27FC236}">
                  <a16:creationId xmlns="" xmlns:a16="http://schemas.microsoft.com/office/drawing/2014/main" id="{CA69B2F7-BD2C-184F-A039-99DE0DC8DA52}"/>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 name="Oval 2"/>
          <p:cNvSpPr/>
          <p:nvPr/>
        </p:nvSpPr>
        <p:spPr>
          <a:xfrm>
            <a:off x="8498931" y="5698204"/>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8498931" y="6011489"/>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8498931" y="6324774"/>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p:cNvCxnSpPr>
            <a:stCxn id="69" idx="3"/>
            <a:endCxn id="106" idx="1"/>
          </p:cNvCxnSpPr>
          <p:nvPr/>
        </p:nvCxnSpPr>
        <p:spPr>
          <a:xfrm>
            <a:off x="4358623" y="2238401"/>
            <a:ext cx="2941572" cy="366585"/>
          </a:xfrm>
          <a:prstGeom prst="curvedConnector3">
            <a:avLst>
              <a:gd name="adj1" fmla="val 5986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Curved Connector 190"/>
          <p:cNvCxnSpPr>
            <a:stCxn id="69" idx="3"/>
            <a:endCxn id="159" idx="1"/>
          </p:cNvCxnSpPr>
          <p:nvPr/>
        </p:nvCxnSpPr>
        <p:spPr>
          <a:xfrm>
            <a:off x="4358623" y="2238401"/>
            <a:ext cx="2920848" cy="2506969"/>
          </a:xfrm>
          <a:prstGeom prst="curvedConnector3">
            <a:avLst>
              <a:gd name="adj1" fmla="val 4354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728436" y="5633208"/>
            <a:ext cx="5851693" cy="830997"/>
          </a:xfrm>
          <a:prstGeom prst="rect">
            <a:avLst/>
          </a:prstGeom>
          <a:solidFill>
            <a:schemeClr val="bg1"/>
          </a:solidFill>
        </p:spPr>
        <p:txBody>
          <a:bodyPr wrap="square">
            <a:spAutoFit/>
          </a:bodyPr>
          <a:lstStyle/>
          <a:p>
            <a:r>
              <a:rPr lang="en-US" sz="2400" smtClean="0">
                <a:latin typeface="Roboto" charset="0"/>
                <a:ea typeface="Roboto" charset="0"/>
                <a:cs typeface="Roboto" charset="0"/>
              </a:rPr>
              <a:t>Questioner must generalize </a:t>
            </a:r>
            <a:r>
              <a:rPr lang="en-US" sz="2400" dirty="0" smtClean="0">
                <a:latin typeface="Roboto" charset="0"/>
                <a:ea typeface="Roboto" charset="0"/>
                <a:cs typeface="Roboto" charset="0"/>
              </a:rPr>
              <a:t>to both </a:t>
            </a:r>
            <a:r>
              <a:rPr lang="en-US" sz="2400" b="1" dirty="0" smtClean="0">
                <a:latin typeface="Roboto" charset="0"/>
                <a:ea typeface="Roboto" charset="0"/>
                <a:cs typeface="Roboto" charset="0"/>
              </a:rPr>
              <a:t>new vision systems</a:t>
            </a:r>
            <a:r>
              <a:rPr lang="en-US" sz="2400" dirty="0" smtClean="0">
                <a:latin typeface="Roboto" charset="0"/>
                <a:ea typeface="Roboto" charset="0"/>
                <a:cs typeface="Roboto" charset="0"/>
              </a:rPr>
              <a:t> and </a:t>
            </a:r>
            <a:r>
              <a:rPr lang="en-US" sz="2400" b="1" smtClean="0">
                <a:latin typeface="Roboto" charset="0"/>
                <a:ea typeface="Roboto" charset="0"/>
                <a:cs typeface="Roboto" charset="0"/>
              </a:rPr>
              <a:t>new environments</a:t>
            </a:r>
            <a:endParaRPr lang="en-US" sz="2400" dirty="0"/>
          </a:p>
        </p:txBody>
      </p:sp>
      <p:sp>
        <p:nvSpPr>
          <p:cNvPr id="6" name="Slide Number Placeholder 5"/>
          <p:cNvSpPr>
            <a:spLocks noGrp="1"/>
          </p:cNvSpPr>
          <p:nvPr>
            <p:ph type="sldNum" sz="quarter" idx="12"/>
          </p:nvPr>
        </p:nvSpPr>
        <p:spPr/>
        <p:txBody>
          <a:bodyPr/>
          <a:lstStyle/>
          <a:p>
            <a:fld id="{1153A584-974B-7244-90B3-977968778D8E}" type="slidenum">
              <a:rPr lang="en-US" smtClean="0"/>
              <a:t>16</a:t>
            </a:fld>
            <a:endParaRPr lang="en-US"/>
          </a:p>
        </p:txBody>
      </p:sp>
      <p:sp>
        <p:nvSpPr>
          <p:cNvPr id="192"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grpSp>
        <p:nvGrpSpPr>
          <p:cNvPr id="194" name="Group 193"/>
          <p:cNvGrpSpPr/>
          <p:nvPr/>
        </p:nvGrpSpPr>
        <p:grpSpPr>
          <a:xfrm>
            <a:off x="9185139" y="4530759"/>
            <a:ext cx="949716" cy="1052709"/>
            <a:chOff x="9794925" y="3734045"/>
            <a:chExt cx="1685875" cy="1868701"/>
          </a:xfrm>
        </p:grpSpPr>
        <p:pic>
          <p:nvPicPr>
            <p:cNvPr id="195" name="Picture 194">
              <a:extLst>
                <a:ext uri="{FF2B5EF4-FFF2-40B4-BE49-F238E27FC236}">
                  <a16:creationId xmlns="" xmlns:a16="http://schemas.microsoft.com/office/drawing/2014/main" id="{7D6F0FE2-75E0-ED44-AB15-8DF47FBB6C29}"/>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9794925" y="4671206"/>
              <a:ext cx="1685875" cy="931540"/>
            </a:xfrm>
            <a:prstGeom prst="rect">
              <a:avLst/>
            </a:prstGeom>
          </p:spPr>
        </p:pic>
        <p:pic>
          <p:nvPicPr>
            <p:cNvPr id="196" name="Picture 195"/>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070294" y="3734045"/>
              <a:ext cx="1139263" cy="1019106"/>
            </a:xfrm>
            <a:prstGeom prst="rect">
              <a:avLst/>
            </a:prstGeom>
          </p:spPr>
        </p:pic>
      </p:grpSp>
      <p:grpSp>
        <p:nvGrpSpPr>
          <p:cNvPr id="198" name="Group 197"/>
          <p:cNvGrpSpPr/>
          <p:nvPr/>
        </p:nvGrpSpPr>
        <p:grpSpPr>
          <a:xfrm>
            <a:off x="9185139" y="2437206"/>
            <a:ext cx="949716" cy="1052709"/>
            <a:chOff x="9794925" y="3734045"/>
            <a:chExt cx="1685875" cy="1868701"/>
          </a:xfrm>
        </p:grpSpPr>
        <p:pic>
          <p:nvPicPr>
            <p:cNvPr id="199" name="Picture 198">
              <a:extLst>
                <a:ext uri="{FF2B5EF4-FFF2-40B4-BE49-F238E27FC236}">
                  <a16:creationId xmlns="" xmlns:a16="http://schemas.microsoft.com/office/drawing/2014/main" id="{7D6F0FE2-75E0-ED44-AB15-8DF47FBB6C29}"/>
                </a:ext>
              </a:extLst>
            </p:cNvPr>
            <p:cNvPicPr>
              <a:picLocks noChangeAspect="1"/>
            </p:cNvPicPr>
            <p:nvPr/>
          </p:nvPicPr>
          <p:blipFill rotWithShape="1">
            <a:blip r:embed="rId6" cstate="hq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9794925" y="4671206"/>
              <a:ext cx="1685875" cy="931540"/>
            </a:xfrm>
            <a:prstGeom prst="rect">
              <a:avLst/>
            </a:prstGeom>
          </p:spPr>
        </p:pic>
        <p:pic>
          <p:nvPicPr>
            <p:cNvPr id="200" name="Picture 19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070294" y="3734045"/>
              <a:ext cx="1139263" cy="1019106"/>
            </a:xfrm>
            <a:prstGeom prst="rect">
              <a:avLst/>
            </a:prstGeom>
          </p:spPr>
        </p:pic>
      </p:grpSp>
    </p:spTree>
    <p:extLst>
      <p:ext uri="{BB962C8B-B14F-4D97-AF65-F5344CB8AC3E}">
        <p14:creationId xmlns:p14="http://schemas.microsoft.com/office/powerpoint/2010/main" val="14149027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69" grpId="0"/>
      <p:bldP spid="1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203"/>
          <p:cNvSpPr/>
          <p:nvPr/>
        </p:nvSpPr>
        <p:spPr>
          <a:xfrm>
            <a:off x="4804166" y="3287824"/>
            <a:ext cx="3499676" cy="830997"/>
          </a:xfrm>
          <a:prstGeom prst="rect">
            <a:avLst/>
          </a:prstGeom>
          <a:noFill/>
        </p:spPr>
        <p:txBody>
          <a:bodyPr wrap="none">
            <a:spAutoFit/>
          </a:bodyPr>
          <a:lstStyle/>
          <a:p>
            <a:r>
              <a:rPr lang="en-US" sz="2400" b="1" dirty="0" smtClean="0">
                <a:latin typeface="Roboto" charset="0"/>
                <a:ea typeface="Roboto" charset="0"/>
                <a:cs typeface="Roboto" charset="0"/>
              </a:rPr>
              <a:t>Agent: </a:t>
            </a:r>
            <a:r>
              <a:rPr lang="en-US" sz="2400" dirty="0" smtClean="0">
                <a:latin typeface="Roboto" charset="0"/>
                <a:ea typeface="Roboto" charset="0"/>
                <a:cs typeface="Roboto" charset="0"/>
              </a:rPr>
              <a:t>Asks a question</a:t>
            </a:r>
          </a:p>
          <a:p>
            <a:r>
              <a:rPr lang="en-US" sz="2400" b="1" dirty="0" smtClean="0">
                <a:latin typeface="Roboto" charset="0"/>
                <a:ea typeface="Roboto" charset="0"/>
                <a:cs typeface="Roboto" charset="0"/>
              </a:rPr>
              <a:t>Oracle: </a:t>
            </a:r>
            <a:r>
              <a:rPr lang="en-US" sz="2400" dirty="0" smtClean="0">
                <a:latin typeface="Roboto" charset="0"/>
                <a:ea typeface="Roboto" charset="0"/>
                <a:cs typeface="Roboto" charset="0"/>
              </a:rPr>
              <a:t>Gives an answer</a:t>
            </a:r>
            <a:endParaRPr lang="en-US" sz="2400" dirty="0"/>
          </a:p>
        </p:txBody>
      </p:sp>
      <p:sp>
        <p:nvSpPr>
          <p:cNvPr id="205" name="Rectangle 204"/>
          <p:cNvSpPr/>
          <p:nvPr/>
        </p:nvSpPr>
        <p:spPr>
          <a:xfrm>
            <a:off x="4313145" y="2422751"/>
            <a:ext cx="4107215" cy="461665"/>
          </a:xfrm>
          <a:prstGeom prst="rect">
            <a:avLst/>
          </a:prstGeom>
        </p:spPr>
        <p:txBody>
          <a:bodyPr wrap="none">
            <a:spAutoFit/>
          </a:bodyPr>
          <a:lstStyle/>
          <a:p>
            <a:r>
              <a:rPr lang="en-US" sz="2400" dirty="0" smtClean="0">
                <a:latin typeface="Roboto" charset="0"/>
                <a:ea typeface="Roboto" charset="0"/>
                <a:cs typeface="Roboto" charset="0"/>
              </a:rPr>
              <a:t>For </a:t>
            </a:r>
            <a:r>
              <a:rPr lang="en-US" sz="2400" b="1" dirty="0" smtClean="0">
                <a:latin typeface="Roboto" charset="0"/>
                <a:ea typeface="Roboto" charset="0"/>
                <a:cs typeface="Roboto" charset="0"/>
              </a:rPr>
              <a:t>environment </a:t>
            </a:r>
            <a:r>
              <a:rPr lang="en-US" sz="2400" dirty="0" smtClean="0">
                <a:latin typeface="Roboto" charset="0"/>
                <a:ea typeface="Roboto" charset="0"/>
                <a:cs typeface="Roboto" charset="0"/>
              </a:rPr>
              <a:t>in </a:t>
            </a:r>
            <a:r>
              <a:rPr lang="en-US" sz="2400" b="1" dirty="0" smtClean="0">
                <a:latin typeface="Roboto" charset="0"/>
                <a:ea typeface="Roboto" charset="0"/>
                <a:cs typeface="Roboto" charset="0"/>
              </a:rPr>
              <a:t>episode</a:t>
            </a:r>
            <a:r>
              <a:rPr lang="en-US" sz="2400" dirty="0" smtClean="0">
                <a:latin typeface="Roboto" charset="0"/>
                <a:ea typeface="Roboto" charset="0"/>
                <a:cs typeface="Roboto" charset="0"/>
              </a:rPr>
              <a:t>:</a:t>
            </a:r>
            <a:endParaRPr lang="en-US" sz="2400" dirty="0"/>
          </a:p>
        </p:txBody>
      </p:sp>
      <p:sp>
        <p:nvSpPr>
          <p:cNvPr id="13" name="Rectangle 12"/>
          <p:cNvSpPr/>
          <p:nvPr/>
        </p:nvSpPr>
        <p:spPr>
          <a:xfrm>
            <a:off x="4495943" y="4165591"/>
            <a:ext cx="3164649" cy="461665"/>
          </a:xfrm>
          <a:prstGeom prst="rect">
            <a:avLst/>
          </a:prstGeom>
        </p:spPr>
        <p:txBody>
          <a:bodyPr wrap="none">
            <a:spAutoFit/>
          </a:bodyPr>
          <a:lstStyle/>
          <a:p>
            <a:r>
              <a:rPr lang="en-US" sz="2400" dirty="0" smtClean="0">
                <a:latin typeface="Roboto" charset="0"/>
                <a:ea typeface="Roboto" charset="0"/>
                <a:cs typeface="Roboto" charset="0"/>
              </a:rPr>
              <a:t>Update visual system</a:t>
            </a:r>
            <a:endParaRPr lang="en-US" sz="2400" dirty="0">
              <a:latin typeface="Roboto" charset="0"/>
              <a:ea typeface="Roboto" charset="0"/>
              <a:cs typeface="Roboto" charset="0"/>
            </a:endParaRPr>
          </a:p>
        </p:txBody>
      </p:sp>
      <p:sp>
        <p:nvSpPr>
          <p:cNvPr id="265" name="Rectangle 264"/>
          <p:cNvSpPr/>
          <p:nvPr/>
        </p:nvSpPr>
        <p:spPr>
          <a:xfrm>
            <a:off x="4313145" y="4778341"/>
            <a:ext cx="3363421" cy="461665"/>
          </a:xfrm>
          <a:prstGeom prst="rect">
            <a:avLst/>
          </a:prstGeom>
        </p:spPr>
        <p:txBody>
          <a:bodyPr wrap="none">
            <a:spAutoFit/>
          </a:bodyPr>
          <a:lstStyle/>
          <a:p>
            <a:r>
              <a:rPr lang="en-US" sz="2400" dirty="0" smtClean="0">
                <a:latin typeface="Roboto" charset="0"/>
                <a:ea typeface="Roboto" charset="0"/>
                <a:cs typeface="Roboto" charset="0"/>
              </a:rPr>
              <a:t>Update question policy</a:t>
            </a:r>
            <a:endParaRPr lang="en-US" sz="2400" dirty="0"/>
          </a:p>
        </p:txBody>
      </p:sp>
      <p:cxnSp>
        <p:nvCxnSpPr>
          <p:cNvPr id="266" name="Elbow Connector 265"/>
          <p:cNvCxnSpPr/>
          <p:nvPr/>
        </p:nvCxnSpPr>
        <p:spPr>
          <a:xfrm rot="16200000" flipH="1">
            <a:off x="3646428" y="3729327"/>
            <a:ext cx="1828800" cy="18288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4495943" y="2826722"/>
            <a:ext cx="2929007" cy="461665"/>
          </a:xfrm>
          <a:prstGeom prst="rect">
            <a:avLst/>
          </a:prstGeom>
        </p:spPr>
        <p:txBody>
          <a:bodyPr wrap="none">
            <a:spAutoFit/>
          </a:bodyPr>
          <a:lstStyle/>
          <a:p>
            <a:r>
              <a:rPr lang="en-US" sz="2400" dirty="0" smtClean="0">
                <a:latin typeface="Roboto" charset="0"/>
                <a:ea typeface="Roboto" charset="0"/>
                <a:cs typeface="Roboto" charset="0"/>
              </a:rPr>
              <a:t>For </a:t>
            </a:r>
            <a:r>
              <a:rPr lang="en-US" sz="2400" b="1" dirty="0" smtClean="0">
                <a:latin typeface="Roboto" charset="0"/>
                <a:ea typeface="Roboto" charset="0"/>
                <a:cs typeface="Roboto" charset="0"/>
              </a:rPr>
              <a:t>round</a:t>
            </a:r>
            <a:r>
              <a:rPr lang="en-US" sz="2400" dirty="0" smtClean="0">
                <a:latin typeface="Roboto" charset="0"/>
                <a:ea typeface="Roboto" charset="0"/>
                <a:cs typeface="Roboto" charset="0"/>
              </a:rPr>
              <a:t> in </a:t>
            </a:r>
            <a:r>
              <a:rPr lang="en-US" sz="2400" b="1" dirty="0" smtClean="0">
                <a:latin typeface="Roboto" charset="0"/>
                <a:ea typeface="Roboto" charset="0"/>
                <a:cs typeface="Roboto" charset="0"/>
              </a:rPr>
              <a:t>dialog</a:t>
            </a:r>
            <a:r>
              <a:rPr lang="en-US" sz="2400" dirty="0" smtClean="0">
                <a:latin typeface="Roboto" charset="0"/>
                <a:ea typeface="Roboto" charset="0"/>
                <a:cs typeface="Roboto" charset="0"/>
              </a:rPr>
              <a:t>:</a:t>
            </a:r>
            <a:endParaRPr lang="en-US" sz="2400" dirty="0"/>
          </a:p>
        </p:txBody>
      </p:sp>
      <p:cxnSp>
        <p:nvCxnSpPr>
          <p:cNvPr id="76" name="Elbow Connector 75"/>
          <p:cNvCxnSpPr/>
          <p:nvPr/>
        </p:nvCxnSpPr>
        <p:spPr>
          <a:xfrm rot="16200000" flipH="1">
            <a:off x="4340058" y="3654713"/>
            <a:ext cx="831000" cy="97219"/>
          </a:xfrm>
          <a:prstGeom prst="bentConnector3">
            <a:avLst>
              <a:gd name="adj1" fmla="val 9837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924734" y="1485076"/>
            <a:ext cx="3357009" cy="461665"/>
          </a:xfrm>
          <a:prstGeom prst="rect">
            <a:avLst/>
          </a:prstGeom>
        </p:spPr>
        <p:txBody>
          <a:bodyPr wrap="none">
            <a:spAutoFit/>
          </a:bodyPr>
          <a:lstStyle/>
          <a:p>
            <a:r>
              <a:rPr lang="en-US" sz="2400" dirty="0" smtClean="0">
                <a:latin typeface="Roboto" charset="0"/>
                <a:ea typeface="Roboto" charset="0"/>
                <a:cs typeface="Roboto" charset="0"/>
              </a:rPr>
              <a:t>For </a:t>
            </a:r>
            <a:r>
              <a:rPr lang="en-US" sz="2400" b="1" dirty="0" smtClean="0">
                <a:latin typeface="Roboto" charset="0"/>
                <a:ea typeface="Roboto" charset="0"/>
                <a:cs typeface="Roboto" charset="0"/>
              </a:rPr>
              <a:t>episode </a:t>
            </a:r>
            <a:r>
              <a:rPr lang="en-US" sz="2400" dirty="0" smtClean="0">
                <a:latin typeface="Roboto" charset="0"/>
                <a:ea typeface="Roboto" charset="0"/>
                <a:cs typeface="Roboto" charset="0"/>
              </a:rPr>
              <a:t>in</a:t>
            </a:r>
            <a:r>
              <a:rPr lang="en-US" sz="2400" b="1" dirty="0" smtClean="0">
                <a:latin typeface="Roboto" charset="0"/>
                <a:ea typeface="Roboto" charset="0"/>
                <a:cs typeface="Roboto" charset="0"/>
              </a:rPr>
              <a:t> training</a:t>
            </a:r>
            <a:r>
              <a:rPr lang="en-US" sz="2400" dirty="0" smtClean="0">
                <a:latin typeface="Roboto" charset="0"/>
                <a:ea typeface="Roboto" charset="0"/>
                <a:cs typeface="Roboto" charset="0"/>
              </a:rPr>
              <a:t>:</a:t>
            </a:r>
            <a:endParaRPr lang="en-US" sz="2400" dirty="0"/>
          </a:p>
        </p:txBody>
      </p:sp>
      <p:cxnSp>
        <p:nvCxnSpPr>
          <p:cNvPr id="68" name="Elbow Connector 67"/>
          <p:cNvCxnSpPr/>
          <p:nvPr/>
        </p:nvCxnSpPr>
        <p:spPr>
          <a:xfrm rot="16200000" flipH="1">
            <a:off x="2526497" y="3557333"/>
            <a:ext cx="3291840" cy="18288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4322912" y="2007568"/>
            <a:ext cx="3331361" cy="461665"/>
          </a:xfrm>
          <a:prstGeom prst="rect">
            <a:avLst/>
          </a:prstGeom>
        </p:spPr>
        <p:txBody>
          <a:bodyPr wrap="none">
            <a:spAutoFit/>
          </a:bodyPr>
          <a:lstStyle/>
          <a:p>
            <a:r>
              <a:rPr lang="en-US" sz="2400" dirty="0" smtClean="0">
                <a:latin typeface="Roboto" charset="0"/>
                <a:ea typeface="Roboto" charset="0"/>
                <a:cs typeface="Roboto" charset="0"/>
              </a:rPr>
              <a:t>Initialize visual system</a:t>
            </a:r>
            <a:endParaRPr lang="en-US" sz="2400" dirty="0"/>
          </a:p>
        </p:txBody>
      </p:sp>
      <p:sp>
        <p:nvSpPr>
          <p:cNvPr id="3" name="Slide Number Placeholder 2"/>
          <p:cNvSpPr>
            <a:spLocks noGrp="1"/>
          </p:cNvSpPr>
          <p:nvPr>
            <p:ph type="sldNum" sz="quarter" idx="12"/>
          </p:nvPr>
        </p:nvSpPr>
        <p:spPr/>
        <p:txBody>
          <a:bodyPr/>
          <a:lstStyle/>
          <a:p>
            <a:fld id="{1153A584-974B-7244-90B3-977968778D8E}" type="slidenum">
              <a:rPr lang="en-US" smtClean="0"/>
              <a:t>17</a:t>
            </a:fld>
            <a:endParaRPr lang="en-US"/>
          </a:p>
        </p:txBody>
      </p:sp>
      <p:sp>
        <p:nvSpPr>
          <p:cNvPr id="15"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spTree>
    <p:extLst>
      <p:ext uri="{BB962C8B-B14F-4D97-AF65-F5344CB8AC3E}">
        <p14:creationId xmlns:p14="http://schemas.microsoft.com/office/powerpoint/2010/main" val="13770314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203"/>
          <p:cNvSpPr/>
          <p:nvPr/>
        </p:nvSpPr>
        <p:spPr>
          <a:xfrm>
            <a:off x="4804166" y="3287824"/>
            <a:ext cx="3499676" cy="830997"/>
          </a:xfrm>
          <a:prstGeom prst="rect">
            <a:avLst/>
          </a:prstGeom>
          <a:noFill/>
        </p:spPr>
        <p:txBody>
          <a:bodyPr wrap="none">
            <a:spAutoFit/>
          </a:bodyPr>
          <a:lstStyle/>
          <a:p>
            <a:r>
              <a:rPr lang="en-US" sz="2400" b="1" dirty="0" smtClean="0">
                <a:solidFill>
                  <a:schemeClr val="accent6">
                    <a:lumMod val="60000"/>
                    <a:lumOff val="40000"/>
                  </a:schemeClr>
                </a:solidFill>
                <a:latin typeface="Roboto" charset="0"/>
                <a:ea typeface="Roboto" charset="0"/>
                <a:cs typeface="Roboto" charset="0"/>
              </a:rPr>
              <a:t>Agent: </a:t>
            </a:r>
            <a:r>
              <a:rPr lang="en-US" sz="2400" dirty="0" smtClean="0">
                <a:solidFill>
                  <a:schemeClr val="accent6">
                    <a:lumMod val="60000"/>
                    <a:lumOff val="40000"/>
                  </a:schemeClr>
                </a:solidFill>
                <a:latin typeface="Roboto" charset="0"/>
                <a:ea typeface="Roboto" charset="0"/>
                <a:cs typeface="Roboto" charset="0"/>
              </a:rPr>
              <a:t>Asks a question</a:t>
            </a:r>
          </a:p>
          <a:p>
            <a:r>
              <a:rPr lang="en-US" sz="2400" b="1" dirty="0" smtClean="0">
                <a:solidFill>
                  <a:schemeClr val="accent6">
                    <a:lumMod val="60000"/>
                    <a:lumOff val="40000"/>
                  </a:schemeClr>
                </a:solidFill>
                <a:latin typeface="Roboto" charset="0"/>
                <a:ea typeface="Roboto" charset="0"/>
                <a:cs typeface="Roboto" charset="0"/>
              </a:rPr>
              <a:t>Oracle: </a:t>
            </a:r>
            <a:r>
              <a:rPr lang="en-US" sz="2400" dirty="0" smtClean="0">
                <a:solidFill>
                  <a:schemeClr val="accent6">
                    <a:lumMod val="60000"/>
                    <a:lumOff val="40000"/>
                  </a:schemeClr>
                </a:solidFill>
                <a:latin typeface="Roboto" charset="0"/>
                <a:ea typeface="Roboto" charset="0"/>
                <a:cs typeface="Roboto" charset="0"/>
              </a:rPr>
              <a:t>Gives an answer</a:t>
            </a:r>
            <a:endParaRPr lang="en-US" sz="2400" dirty="0">
              <a:solidFill>
                <a:schemeClr val="accent6">
                  <a:lumMod val="60000"/>
                  <a:lumOff val="40000"/>
                </a:schemeClr>
              </a:solidFill>
            </a:endParaRPr>
          </a:p>
        </p:txBody>
      </p:sp>
      <p:sp>
        <p:nvSpPr>
          <p:cNvPr id="205" name="Rectangle 204"/>
          <p:cNvSpPr/>
          <p:nvPr/>
        </p:nvSpPr>
        <p:spPr>
          <a:xfrm>
            <a:off x="4313145" y="2422751"/>
            <a:ext cx="4107215" cy="461665"/>
          </a:xfrm>
          <a:prstGeom prst="rect">
            <a:avLst/>
          </a:prstGeom>
        </p:spPr>
        <p:txBody>
          <a:bodyPr wrap="none">
            <a:spAutoFit/>
          </a:bodyPr>
          <a:lstStyle/>
          <a:p>
            <a:r>
              <a:rPr lang="en-US" sz="2400" dirty="0" smtClean="0">
                <a:solidFill>
                  <a:schemeClr val="accent6">
                    <a:lumMod val="60000"/>
                    <a:lumOff val="40000"/>
                  </a:schemeClr>
                </a:solidFill>
                <a:latin typeface="Roboto" charset="0"/>
                <a:ea typeface="Roboto" charset="0"/>
                <a:cs typeface="Roboto" charset="0"/>
              </a:rPr>
              <a:t>For </a:t>
            </a:r>
            <a:r>
              <a:rPr lang="en-US" sz="2400" b="1" dirty="0" smtClean="0">
                <a:solidFill>
                  <a:schemeClr val="accent6">
                    <a:lumMod val="60000"/>
                    <a:lumOff val="40000"/>
                  </a:schemeClr>
                </a:solidFill>
                <a:latin typeface="Roboto" charset="0"/>
                <a:ea typeface="Roboto" charset="0"/>
                <a:cs typeface="Roboto" charset="0"/>
              </a:rPr>
              <a:t>environment </a:t>
            </a:r>
            <a:r>
              <a:rPr lang="en-US" sz="2400" dirty="0" smtClean="0">
                <a:solidFill>
                  <a:schemeClr val="accent6">
                    <a:lumMod val="60000"/>
                    <a:lumOff val="40000"/>
                  </a:schemeClr>
                </a:solidFill>
                <a:latin typeface="Roboto" charset="0"/>
                <a:ea typeface="Roboto" charset="0"/>
                <a:cs typeface="Roboto" charset="0"/>
              </a:rPr>
              <a:t>in </a:t>
            </a:r>
            <a:r>
              <a:rPr lang="en-US" sz="2400" b="1" dirty="0" smtClean="0">
                <a:solidFill>
                  <a:schemeClr val="accent6">
                    <a:lumMod val="60000"/>
                    <a:lumOff val="40000"/>
                  </a:schemeClr>
                </a:solidFill>
                <a:latin typeface="Roboto" charset="0"/>
                <a:ea typeface="Roboto" charset="0"/>
                <a:cs typeface="Roboto" charset="0"/>
              </a:rPr>
              <a:t>episode</a:t>
            </a:r>
            <a:r>
              <a:rPr lang="en-US" sz="2400" dirty="0" smtClean="0">
                <a:solidFill>
                  <a:schemeClr val="accent6">
                    <a:lumMod val="60000"/>
                    <a:lumOff val="40000"/>
                  </a:schemeClr>
                </a:solidFill>
                <a:latin typeface="Roboto" charset="0"/>
                <a:ea typeface="Roboto" charset="0"/>
                <a:cs typeface="Roboto" charset="0"/>
              </a:rPr>
              <a:t>:</a:t>
            </a:r>
            <a:endParaRPr lang="en-US" sz="2400" dirty="0">
              <a:solidFill>
                <a:schemeClr val="accent6">
                  <a:lumMod val="60000"/>
                  <a:lumOff val="40000"/>
                </a:schemeClr>
              </a:solidFill>
            </a:endParaRPr>
          </a:p>
        </p:txBody>
      </p:sp>
      <p:sp>
        <p:nvSpPr>
          <p:cNvPr id="13" name="Rectangle 12"/>
          <p:cNvSpPr/>
          <p:nvPr/>
        </p:nvSpPr>
        <p:spPr>
          <a:xfrm>
            <a:off x="4495943" y="4165591"/>
            <a:ext cx="3164649" cy="461665"/>
          </a:xfrm>
          <a:prstGeom prst="rect">
            <a:avLst/>
          </a:prstGeom>
        </p:spPr>
        <p:txBody>
          <a:bodyPr wrap="none">
            <a:spAutoFit/>
          </a:bodyPr>
          <a:lstStyle/>
          <a:p>
            <a:r>
              <a:rPr lang="en-US" sz="2400" dirty="0" smtClean="0">
                <a:solidFill>
                  <a:schemeClr val="accent6">
                    <a:lumMod val="60000"/>
                    <a:lumOff val="40000"/>
                  </a:schemeClr>
                </a:solidFill>
                <a:latin typeface="Roboto" charset="0"/>
                <a:ea typeface="Roboto" charset="0"/>
                <a:cs typeface="Roboto" charset="0"/>
              </a:rPr>
              <a:t>Update visual system</a:t>
            </a:r>
            <a:endParaRPr lang="en-US" sz="2400" dirty="0">
              <a:solidFill>
                <a:schemeClr val="accent6">
                  <a:lumMod val="60000"/>
                  <a:lumOff val="40000"/>
                </a:schemeClr>
              </a:solidFill>
              <a:latin typeface="Roboto" charset="0"/>
              <a:ea typeface="Roboto" charset="0"/>
              <a:cs typeface="Roboto" charset="0"/>
            </a:endParaRPr>
          </a:p>
        </p:txBody>
      </p:sp>
      <p:sp>
        <p:nvSpPr>
          <p:cNvPr id="265" name="Rectangle 264"/>
          <p:cNvSpPr/>
          <p:nvPr/>
        </p:nvSpPr>
        <p:spPr>
          <a:xfrm>
            <a:off x="4313145" y="4778341"/>
            <a:ext cx="3363421" cy="461665"/>
          </a:xfrm>
          <a:prstGeom prst="rect">
            <a:avLst/>
          </a:prstGeom>
        </p:spPr>
        <p:txBody>
          <a:bodyPr wrap="none">
            <a:spAutoFit/>
          </a:bodyPr>
          <a:lstStyle/>
          <a:p>
            <a:r>
              <a:rPr lang="en-US" sz="2400" dirty="0" smtClean="0">
                <a:latin typeface="Roboto" charset="0"/>
                <a:ea typeface="Roboto" charset="0"/>
                <a:cs typeface="Roboto" charset="0"/>
              </a:rPr>
              <a:t>Update question policy</a:t>
            </a:r>
            <a:endParaRPr lang="en-US" sz="2400" dirty="0"/>
          </a:p>
        </p:txBody>
      </p:sp>
      <p:cxnSp>
        <p:nvCxnSpPr>
          <p:cNvPr id="266" name="Elbow Connector 265"/>
          <p:cNvCxnSpPr/>
          <p:nvPr/>
        </p:nvCxnSpPr>
        <p:spPr>
          <a:xfrm rot="16200000" flipH="1">
            <a:off x="3646428" y="3729327"/>
            <a:ext cx="1828800" cy="182880"/>
          </a:xfrm>
          <a:prstGeom prst="bentConnector2">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4495943" y="2826722"/>
            <a:ext cx="2929007" cy="461665"/>
          </a:xfrm>
          <a:prstGeom prst="rect">
            <a:avLst/>
          </a:prstGeom>
        </p:spPr>
        <p:txBody>
          <a:bodyPr wrap="none">
            <a:spAutoFit/>
          </a:bodyPr>
          <a:lstStyle/>
          <a:p>
            <a:r>
              <a:rPr lang="en-US" sz="2400" dirty="0" smtClean="0">
                <a:solidFill>
                  <a:schemeClr val="accent6">
                    <a:lumMod val="60000"/>
                    <a:lumOff val="40000"/>
                  </a:schemeClr>
                </a:solidFill>
                <a:latin typeface="Roboto" charset="0"/>
                <a:ea typeface="Roboto" charset="0"/>
                <a:cs typeface="Roboto" charset="0"/>
              </a:rPr>
              <a:t>For </a:t>
            </a:r>
            <a:r>
              <a:rPr lang="en-US" sz="2400" b="1" dirty="0" smtClean="0">
                <a:solidFill>
                  <a:schemeClr val="accent6">
                    <a:lumMod val="60000"/>
                    <a:lumOff val="40000"/>
                  </a:schemeClr>
                </a:solidFill>
                <a:latin typeface="Roboto" charset="0"/>
                <a:ea typeface="Roboto" charset="0"/>
                <a:cs typeface="Roboto" charset="0"/>
              </a:rPr>
              <a:t>round</a:t>
            </a:r>
            <a:r>
              <a:rPr lang="en-US" sz="2400" dirty="0" smtClean="0">
                <a:solidFill>
                  <a:schemeClr val="accent6">
                    <a:lumMod val="60000"/>
                    <a:lumOff val="40000"/>
                  </a:schemeClr>
                </a:solidFill>
                <a:latin typeface="Roboto" charset="0"/>
                <a:ea typeface="Roboto" charset="0"/>
                <a:cs typeface="Roboto" charset="0"/>
              </a:rPr>
              <a:t> in </a:t>
            </a:r>
            <a:r>
              <a:rPr lang="en-US" sz="2400" b="1" dirty="0" smtClean="0">
                <a:solidFill>
                  <a:schemeClr val="accent6">
                    <a:lumMod val="60000"/>
                    <a:lumOff val="40000"/>
                  </a:schemeClr>
                </a:solidFill>
                <a:latin typeface="Roboto" charset="0"/>
                <a:ea typeface="Roboto" charset="0"/>
                <a:cs typeface="Roboto" charset="0"/>
              </a:rPr>
              <a:t>dialog</a:t>
            </a:r>
            <a:r>
              <a:rPr lang="en-US" sz="2400" dirty="0" smtClean="0">
                <a:solidFill>
                  <a:schemeClr val="accent6">
                    <a:lumMod val="60000"/>
                    <a:lumOff val="40000"/>
                  </a:schemeClr>
                </a:solidFill>
                <a:latin typeface="Roboto" charset="0"/>
                <a:ea typeface="Roboto" charset="0"/>
                <a:cs typeface="Roboto" charset="0"/>
              </a:rPr>
              <a:t>:</a:t>
            </a:r>
            <a:endParaRPr lang="en-US" sz="2400" dirty="0">
              <a:solidFill>
                <a:schemeClr val="accent6">
                  <a:lumMod val="60000"/>
                  <a:lumOff val="40000"/>
                </a:schemeClr>
              </a:solidFill>
            </a:endParaRPr>
          </a:p>
        </p:txBody>
      </p:sp>
      <p:cxnSp>
        <p:nvCxnSpPr>
          <p:cNvPr id="76" name="Elbow Connector 75"/>
          <p:cNvCxnSpPr/>
          <p:nvPr/>
        </p:nvCxnSpPr>
        <p:spPr>
          <a:xfrm rot="16200000" flipH="1">
            <a:off x="4340058" y="3654713"/>
            <a:ext cx="831000" cy="97219"/>
          </a:xfrm>
          <a:prstGeom prst="bentConnector3">
            <a:avLst>
              <a:gd name="adj1" fmla="val 98370"/>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924734" y="1485076"/>
            <a:ext cx="3357009" cy="461665"/>
          </a:xfrm>
          <a:prstGeom prst="rect">
            <a:avLst/>
          </a:prstGeom>
        </p:spPr>
        <p:txBody>
          <a:bodyPr wrap="none">
            <a:spAutoFit/>
          </a:bodyPr>
          <a:lstStyle/>
          <a:p>
            <a:r>
              <a:rPr lang="en-US" sz="2400" dirty="0" smtClean="0">
                <a:latin typeface="Roboto" charset="0"/>
                <a:ea typeface="Roboto" charset="0"/>
                <a:cs typeface="Roboto" charset="0"/>
              </a:rPr>
              <a:t>For </a:t>
            </a:r>
            <a:r>
              <a:rPr lang="en-US" sz="2400" b="1" dirty="0" smtClean="0">
                <a:latin typeface="Roboto" charset="0"/>
                <a:ea typeface="Roboto" charset="0"/>
                <a:cs typeface="Roboto" charset="0"/>
              </a:rPr>
              <a:t>episode </a:t>
            </a:r>
            <a:r>
              <a:rPr lang="en-US" sz="2400" dirty="0" smtClean="0">
                <a:latin typeface="Roboto" charset="0"/>
                <a:ea typeface="Roboto" charset="0"/>
                <a:cs typeface="Roboto" charset="0"/>
              </a:rPr>
              <a:t>in</a:t>
            </a:r>
            <a:r>
              <a:rPr lang="en-US" sz="2400" b="1" dirty="0" smtClean="0">
                <a:latin typeface="Roboto" charset="0"/>
                <a:ea typeface="Roboto" charset="0"/>
                <a:cs typeface="Roboto" charset="0"/>
              </a:rPr>
              <a:t> training</a:t>
            </a:r>
            <a:r>
              <a:rPr lang="en-US" sz="2400" dirty="0" smtClean="0">
                <a:latin typeface="Roboto" charset="0"/>
                <a:ea typeface="Roboto" charset="0"/>
                <a:cs typeface="Roboto" charset="0"/>
              </a:rPr>
              <a:t>:</a:t>
            </a:r>
            <a:endParaRPr lang="en-US" sz="2400" dirty="0"/>
          </a:p>
        </p:txBody>
      </p:sp>
      <p:cxnSp>
        <p:nvCxnSpPr>
          <p:cNvPr id="68" name="Elbow Connector 67"/>
          <p:cNvCxnSpPr/>
          <p:nvPr/>
        </p:nvCxnSpPr>
        <p:spPr>
          <a:xfrm rot="16200000" flipH="1">
            <a:off x="2526497" y="3557333"/>
            <a:ext cx="3291840" cy="18288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4322912" y="2007568"/>
            <a:ext cx="3331361" cy="461665"/>
          </a:xfrm>
          <a:prstGeom prst="rect">
            <a:avLst/>
          </a:prstGeom>
        </p:spPr>
        <p:txBody>
          <a:bodyPr wrap="none">
            <a:spAutoFit/>
          </a:bodyPr>
          <a:lstStyle/>
          <a:p>
            <a:r>
              <a:rPr lang="en-US" sz="2400" dirty="0" smtClean="0">
                <a:latin typeface="Roboto" charset="0"/>
                <a:ea typeface="Roboto" charset="0"/>
                <a:cs typeface="Roboto" charset="0"/>
              </a:rPr>
              <a:t>Initialize visual system</a:t>
            </a:r>
            <a:endParaRPr lang="en-US" sz="2400" dirty="0"/>
          </a:p>
        </p:txBody>
      </p:sp>
      <p:sp>
        <p:nvSpPr>
          <p:cNvPr id="2" name="Right Brace 1"/>
          <p:cNvSpPr/>
          <p:nvPr/>
        </p:nvSpPr>
        <p:spPr>
          <a:xfrm>
            <a:off x="8420360" y="2469233"/>
            <a:ext cx="723640" cy="2158023"/>
          </a:xfrm>
          <a:prstGeom prst="rightBrace">
            <a:avLst>
              <a:gd name="adj1" fmla="val 26761"/>
              <a:gd name="adj2" fmla="val 50000"/>
            </a:avLst>
          </a:prstGeom>
          <a:noFill/>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lumMod val="60000"/>
                  <a:lumOff val="40000"/>
                </a:schemeClr>
              </a:solidFill>
            </a:endParaRPr>
          </a:p>
        </p:txBody>
      </p:sp>
      <p:sp>
        <p:nvSpPr>
          <p:cNvPr id="70" name="Rectangle 69"/>
          <p:cNvSpPr/>
          <p:nvPr/>
        </p:nvSpPr>
        <p:spPr>
          <a:xfrm>
            <a:off x="8944889" y="3157629"/>
            <a:ext cx="3034806" cy="830997"/>
          </a:xfrm>
          <a:prstGeom prst="rect">
            <a:avLst/>
          </a:prstGeom>
        </p:spPr>
        <p:txBody>
          <a:bodyPr wrap="none">
            <a:spAutoFit/>
          </a:bodyPr>
          <a:lstStyle/>
          <a:p>
            <a:pPr algn="ctr"/>
            <a:r>
              <a:rPr lang="en-US" sz="2400" dirty="0" smtClean="0">
                <a:solidFill>
                  <a:schemeClr val="accent6">
                    <a:lumMod val="60000"/>
                    <a:lumOff val="40000"/>
                  </a:schemeClr>
                </a:solidFill>
                <a:latin typeface="Roboto" charset="0"/>
                <a:ea typeface="Roboto" charset="0"/>
                <a:cs typeface="Roboto" charset="0"/>
              </a:rPr>
              <a:t>Active Learning</a:t>
            </a:r>
          </a:p>
          <a:p>
            <a:pPr algn="ctr"/>
            <a:r>
              <a:rPr lang="en-US" sz="2400" dirty="0" smtClean="0">
                <a:solidFill>
                  <a:schemeClr val="accent6">
                    <a:lumMod val="60000"/>
                    <a:lumOff val="40000"/>
                  </a:schemeClr>
                </a:solidFill>
                <a:latin typeface="Roboto" charset="0"/>
                <a:ea typeface="Roboto" charset="0"/>
                <a:cs typeface="Roboto" charset="0"/>
              </a:rPr>
              <a:t>By Asking Questions</a:t>
            </a:r>
            <a:endParaRPr lang="en-US" sz="2400" dirty="0">
              <a:solidFill>
                <a:schemeClr val="accent6">
                  <a:lumMod val="60000"/>
                  <a:lumOff val="40000"/>
                </a:schemeClr>
              </a:solidFill>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18</a:t>
            </a:fld>
            <a:endParaRPr lang="en-US"/>
          </a:p>
        </p:txBody>
      </p:sp>
      <p:sp>
        <p:nvSpPr>
          <p:cNvPr id="17"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spTree>
    <p:extLst>
      <p:ext uri="{BB962C8B-B14F-4D97-AF65-F5344CB8AC3E}">
        <p14:creationId xmlns:p14="http://schemas.microsoft.com/office/powerpoint/2010/main" val="21273221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203"/>
          <p:cNvSpPr/>
          <p:nvPr/>
        </p:nvSpPr>
        <p:spPr>
          <a:xfrm>
            <a:off x="4804166" y="3287824"/>
            <a:ext cx="3499676" cy="830997"/>
          </a:xfrm>
          <a:prstGeom prst="rect">
            <a:avLst/>
          </a:prstGeom>
          <a:noFill/>
        </p:spPr>
        <p:txBody>
          <a:bodyPr wrap="none">
            <a:spAutoFit/>
          </a:bodyPr>
          <a:lstStyle/>
          <a:p>
            <a:r>
              <a:rPr lang="en-US" sz="2400" b="1" dirty="0" smtClean="0">
                <a:solidFill>
                  <a:schemeClr val="accent6">
                    <a:lumMod val="60000"/>
                    <a:lumOff val="40000"/>
                  </a:schemeClr>
                </a:solidFill>
                <a:latin typeface="Roboto" charset="0"/>
                <a:ea typeface="Roboto" charset="0"/>
                <a:cs typeface="Roboto" charset="0"/>
              </a:rPr>
              <a:t>Agent: </a:t>
            </a:r>
            <a:r>
              <a:rPr lang="en-US" sz="2400" dirty="0" smtClean="0">
                <a:solidFill>
                  <a:schemeClr val="accent6">
                    <a:lumMod val="60000"/>
                    <a:lumOff val="40000"/>
                  </a:schemeClr>
                </a:solidFill>
                <a:latin typeface="Roboto" charset="0"/>
                <a:ea typeface="Roboto" charset="0"/>
                <a:cs typeface="Roboto" charset="0"/>
              </a:rPr>
              <a:t>Asks a question</a:t>
            </a:r>
          </a:p>
          <a:p>
            <a:r>
              <a:rPr lang="en-US" sz="2400" b="1" dirty="0" smtClean="0">
                <a:solidFill>
                  <a:schemeClr val="accent6">
                    <a:lumMod val="60000"/>
                    <a:lumOff val="40000"/>
                  </a:schemeClr>
                </a:solidFill>
                <a:latin typeface="Roboto" charset="0"/>
                <a:ea typeface="Roboto" charset="0"/>
                <a:cs typeface="Roboto" charset="0"/>
              </a:rPr>
              <a:t>Oracle: </a:t>
            </a:r>
            <a:r>
              <a:rPr lang="en-US" sz="2400" dirty="0" smtClean="0">
                <a:solidFill>
                  <a:schemeClr val="accent6">
                    <a:lumMod val="60000"/>
                    <a:lumOff val="40000"/>
                  </a:schemeClr>
                </a:solidFill>
                <a:latin typeface="Roboto" charset="0"/>
                <a:ea typeface="Roboto" charset="0"/>
                <a:cs typeface="Roboto" charset="0"/>
              </a:rPr>
              <a:t>Gives an answer</a:t>
            </a:r>
            <a:endParaRPr lang="en-US" sz="2400" dirty="0">
              <a:solidFill>
                <a:schemeClr val="accent6">
                  <a:lumMod val="60000"/>
                  <a:lumOff val="40000"/>
                </a:schemeClr>
              </a:solidFill>
            </a:endParaRPr>
          </a:p>
        </p:txBody>
      </p:sp>
      <p:sp>
        <p:nvSpPr>
          <p:cNvPr id="205" name="Rectangle 204"/>
          <p:cNvSpPr/>
          <p:nvPr/>
        </p:nvSpPr>
        <p:spPr>
          <a:xfrm>
            <a:off x="4313145" y="2422751"/>
            <a:ext cx="4107215" cy="461665"/>
          </a:xfrm>
          <a:prstGeom prst="rect">
            <a:avLst/>
          </a:prstGeom>
        </p:spPr>
        <p:txBody>
          <a:bodyPr wrap="none">
            <a:spAutoFit/>
          </a:bodyPr>
          <a:lstStyle/>
          <a:p>
            <a:r>
              <a:rPr lang="en-US" sz="2400" dirty="0" smtClean="0">
                <a:solidFill>
                  <a:schemeClr val="accent6">
                    <a:lumMod val="60000"/>
                    <a:lumOff val="40000"/>
                  </a:schemeClr>
                </a:solidFill>
                <a:latin typeface="Roboto" charset="0"/>
                <a:ea typeface="Roboto" charset="0"/>
                <a:cs typeface="Roboto" charset="0"/>
              </a:rPr>
              <a:t>For </a:t>
            </a:r>
            <a:r>
              <a:rPr lang="en-US" sz="2400" b="1" dirty="0" smtClean="0">
                <a:solidFill>
                  <a:schemeClr val="accent6">
                    <a:lumMod val="60000"/>
                    <a:lumOff val="40000"/>
                  </a:schemeClr>
                </a:solidFill>
                <a:latin typeface="Roboto" charset="0"/>
                <a:ea typeface="Roboto" charset="0"/>
                <a:cs typeface="Roboto" charset="0"/>
              </a:rPr>
              <a:t>environment </a:t>
            </a:r>
            <a:r>
              <a:rPr lang="en-US" sz="2400" dirty="0" smtClean="0">
                <a:solidFill>
                  <a:schemeClr val="accent6">
                    <a:lumMod val="60000"/>
                    <a:lumOff val="40000"/>
                  </a:schemeClr>
                </a:solidFill>
                <a:latin typeface="Roboto" charset="0"/>
                <a:ea typeface="Roboto" charset="0"/>
                <a:cs typeface="Roboto" charset="0"/>
              </a:rPr>
              <a:t>in </a:t>
            </a:r>
            <a:r>
              <a:rPr lang="en-US" sz="2400" b="1" dirty="0" smtClean="0">
                <a:solidFill>
                  <a:schemeClr val="accent6">
                    <a:lumMod val="60000"/>
                    <a:lumOff val="40000"/>
                  </a:schemeClr>
                </a:solidFill>
                <a:latin typeface="Roboto" charset="0"/>
                <a:ea typeface="Roboto" charset="0"/>
                <a:cs typeface="Roboto" charset="0"/>
              </a:rPr>
              <a:t>episode</a:t>
            </a:r>
            <a:r>
              <a:rPr lang="en-US" sz="2400" dirty="0" smtClean="0">
                <a:solidFill>
                  <a:schemeClr val="accent6">
                    <a:lumMod val="60000"/>
                    <a:lumOff val="40000"/>
                  </a:schemeClr>
                </a:solidFill>
                <a:latin typeface="Roboto" charset="0"/>
                <a:ea typeface="Roboto" charset="0"/>
                <a:cs typeface="Roboto" charset="0"/>
              </a:rPr>
              <a:t>:</a:t>
            </a:r>
            <a:endParaRPr lang="en-US" sz="2400" dirty="0">
              <a:solidFill>
                <a:schemeClr val="accent6">
                  <a:lumMod val="60000"/>
                  <a:lumOff val="40000"/>
                </a:schemeClr>
              </a:solidFill>
            </a:endParaRPr>
          </a:p>
        </p:txBody>
      </p:sp>
      <p:sp>
        <p:nvSpPr>
          <p:cNvPr id="13" name="Rectangle 12"/>
          <p:cNvSpPr/>
          <p:nvPr/>
        </p:nvSpPr>
        <p:spPr>
          <a:xfrm>
            <a:off x="4495943" y="4165591"/>
            <a:ext cx="3164649" cy="461665"/>
          </a:xfrm>
          <a:prstGeom prst="rect">
            <a:avLst/>
          </a:prstGeom>
        </p:spPr>
        <p:txBody>
          <a:bodyPr wrap="none">
            <a:spAutoFit/>
          </a:bodyPr>
          <a:lstStyle/>
          <a:p>
            <a:r>
              <a:rPr lang="en-US" sz="2400" dirty="0" smtClean="0">
                <a:solidFill>
                  <a:schemeClr val="accent6">
                    <a:lumMod val="60000"/>
                    <a:lumOff val="40000"/>
                  </a:schemeClr>
                </a:solidFill>
                <a:latin typeface="Roboto" charset="0"/>
                <a:ea typeface="Roboto" charset="0"/>
                <a:cs typeface="Roboto" charset="0"/>
              </a:rPr>
              <a:t>Update visual system</a:t>
            </a:r>
            <a:endParaRPr lang="en-US" sz="2400" dirty="0">
              <a:solidFill>
                <a:schemeClr val="accent6">
                  <a:lumMod val="60000"/>
                  <a:lumOff val="40000"/>
                </a:schemeClr>
              </a:solidFill>
              <a:latin typeface="Roboto" charset="0"/>
              <a:ea typeface="Roboto" charset="0"/>
              <a:cs typeface="Roboto" charset="0"/>
            </a:endParaRPr>
          </a:p>
        </p:txBody>
      </p:sp>
      <p:sp>
        <p:nvSpPr>
          <p:cNvPr id="265" name="Rectangle 264"/>
          <p:cNvSpPr/>
          <p:nvPr/>
        </p:nvSpPr>
        <p:spPr>
          <a:xfrm>
            <a:off x="4313145" y="4778341"/>
            <a:ext cx="3363421" cy="461665"/>
          </a:xfrm>
          <a:prstGeom prst="rect">
            <a:avLst/>
          </a:prstGeom>
        </p:spPr>
        <p:txBody>
          <a:bodyPr wrap="none">
            <a:spAutoFit/>
          </a:bodyPr>
          <a:lstStyle/>
          <a:p>
            <a:r>
              <a:rPr lang="en-US" sz="2400" dirty="0" smtClean="0">
                <a:solidFill>
                  <a:schemeClr val="accent4">
                    <a:lumMod val="60000"/>
                    <a:lumOff val="40000"/>
                  </a:schemeClr>
                </a:solidFill>
                <a:latin typeface="Roboto" charset="0"/>
                <a:ea typeface="Roboto" charset="0"/>
                <a:cs typeface="Roboto" charset="0"/>
              </a:rPr>
              <a:t>Update question policy</a:t>
            </a:r>
            <a:endParaRPr lang="en-US" sz="2400" dirty="0">
              <a:solidFill>
                <a:schemeClr val="accent4">
                  <a:lumMod val="60000"/>
                  <a:lumOff val="40000"/>
                </a:schemeClr>
              </a:solidFill>
            </a:endParaRPr>
          </a:p>
        </p:txBody>
      </p:sp>
      <p:cxnSp>
        <p:nvCxnSpPr>
          <p:cNvPr id="266" name="Elbow Connector 265"/>
          <p:cNvCxnSpPr/>
          <p:nvPr/>
        </p:nvCxnSpPr>
        <p:spPr>
          <a:xfrm rot="16200000" flipH="1">
            <a:off x="3646428" y="3729327"/>
            <a:ext cx="1828800" cy="182880"/>
          </a:xfrm>
          <a:prstGeom prst="bentConnector2">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4495943" y="2826722"/>
            <a:ext cx="2929007" cy="461665"/>
          </a:xfrm>
          <a:prstGeom prst="rect">
            <a:avLst/>
          </a:prstGeom>
        </p:spPr>
        <p:txBody>
          <a:bodyPr wrap="none">
            <a:spAutoFit/>
          </a:bodyPr>
          <a:lstStyle/>
          <a:p>
            <a:r>
              <a:rPr lang="en-US" sz="2400" dirty="0" smtClean="0">
                <a:solidFill>
                  <a:schemeClr val="accent6">
                    <a:lumMod val="60000"/>
                    <a:lumOff val="40000"/>
                  </a:schemeClr>
                </a:solidFill>
                <a:latin typeface="Roboto" charset="0"/>
                <a:ea typeface="Roboto" charset="0"/>
                <a:cs typeface="Roboto" charset="0"/>
              </a:rPr>
              <a:t>For </a:t>
            </a:r>
            <a:r>
              <a:rPr lang="en-US" sz="2400" b="1" dirty="0" smtClean="0">
                <a:solidFill>
                  <a:schemeClr val="accent6">
                    <a:lumMod val="60000"/>
                    <a:lumOff val="40000"/>
                  </a:schemeClr>
                </a:solidFill>
                <a:latin typeface="Roboto" charset="0"/>
                <a:ea typeface="Roboto" charset="0"/>
                <a:cs typeface="Roboto" charset="0"/>
              </a:rPr>
              <a:t>round</a:t>
            </a:r>
            <a:r>
              <a:rPr lang="en-US" sz="2400" dirty="0" smtClean="0">
                <a:solidFill>
                  <a:schemeClr val="accent6">
                    <a:lumMod val="60000"/>
                    <a:lumOff val="40000"/>
                  </a:schemeClr>
                </a:solidFill>
                <a:latin typeface="Roboto" charset="0"/>
                <a:ea typeface="Roboto" charset="0"/>
                <a:cs typeface="Roboto" charset="0"/>
              </a:rPr>
              <a:t> in </a:t>
            </a:r>
            <a:r>
              <a:rPr lang="en-US" sz="2400" b="1" dirty="0" smtClean="0">
                <a:solidFill>
                  <a:schemeClr val="accent6">
                    <a:lumMod val="60000"/>
                    <a:lumOff val="40000"/>
                  </a:schemeClr>
                </a:solidFill>
                <a:latin typeface="Roboto" charset="0"/>
                <a:ea typeface="Roboto" charset="0"/>
                <a:cs typeface="Roboto" charset="0"/>
              </a:rPr>
              <a:t>dialog</a:t>
            </a:r>
            <a:r>
              <a:rPr lang="en-US" sz="2400" dirty="0" smtClean="0">
                <a:solidFill>
                  <a:schemeClr val="accent6">
                    <a:lumMod val="60000"/>
                    <a:lumOff val="40000"/>
                  </a:schemeClr>
                </a:solidFill>
                <a:latin typeface="Roboto" charset="0"/>
                <a:ea typeface="Roboto" charset="0"/>
                <a:cs typeface="Roboto" charset="0"/>
              </a:rPr>
              <a:t>:</a:t>
            </a:r>
            <a:endParaRPr lang="en-US" sz="2400" dirty="0">
              <a:solidFill>
                <a:schemeClr val="accent6">
                  <a:lumMod val="60000"/>
                  <a:lumOff val="40000"/>
                </a:schemeClr>
              </a:solidFill>
            </a:endParaRPr>
          </a:p>
        </p:txBody>
      </p:sp>
      <p:cxnSp>
        <p:nvCxnSpPr>
          <p:cNvPr id="76" name="Elbow Connector 75"/>
          <p:cNvCxnSpPr/>
          <p:nvPr/>
        </p:nvCxnSpPr>
        <p:spPr>
          <a:xfrm rot="16200000" flipH="1">
            <a:off x="4340058" y="3654713"/>
            <a:ext cx="831000" cy="97219"/>
          </a:xfrm>
          <a:prstGeom prst="bentConnector3">
            <a:avLst>
              <a:gd name="adj1" fmla="val 98370"/>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924734" y="1485076"/>
            <a:ext cx="3357009" cy="461665"/>
          </a:xfrm>
          <a:prstGeom prst="rect">
            <a:avLst/>
          </a:prstGeom>
        </p:spPr>
        <p:txBody>
          <a:bodyPr wrap="none">
            <a:spAutoFit/>
          </a:bodyPr>
          <a:lstStyle/>
          <a:p>
            <a:r>
              <a:rPr lang="en-US" sz="2400" dirty="0" smtClean="0">
                <a:solidFill>
                  <a:schemeClr val="accent4">
                    <a:lumMod val="60000"/>
                    <a:lumOff val="40000"/>
                  </a:schemeClr>
                </a:solidFill>
                <a:latin typeface="Roboto" charset="0"/>
                <a:ea typeface="Roboto" charset="0"/>
                <a:cs typeface="Roboto" charset="0"/>
              </a:rPr>
              <a:t>For </a:t>
            </a:r>
            <a:r>
              <a:rPr lang="en-US" sz="2400" b="1" dirty="0" smtClean="0">
                <a:solidFill>
                  <a:schemeClr val="accent4">
                    <a:lumMod val="60000"/>
                    <a:lumOff val="40000"/>
                  </a:schemeClr>
                </a:solidFill>
                <a:latin typeface="Roboto" charset="0"/>
                <a:ea typeface="Roboto" charset="0"/>
                <a:cs typeface="Roboto" charset="0"/>
              </a:rPr>
              <a:t>episode </a:t>
            </a:r>
            <a:r>
              <a:rPr lang="en-US" sz="2400" dirty="0" smtClean="0">
                <a:solidFill>
                  <a:schemeClr val="accent4">
                    <a:lumMod val="60000"/>
                    <a:lumOff val="40000"/>
                  </a:schemeClr>
                </a:solidFill>
                <a:latin typeface="Roboto" charset="0"/>
                <a:ea typeface="Roboto" charset="0"/>
                <a:cs typeface="Roboto" charset="0"/>
              </a:rPr>
              <a:t>in</a:t>
            </a:r>
            <a:r>
              <a:rPr lang="en-US" sz="2400" b="1" dirty="0" smtClean="0">
                <a:solidFill>
                  <a:schemeClr val="accent4">
                    <a:lumMod val="60000"/>
                    <a:lumOff val="40000"/>
                  </a:schemeClr>
                </a:solidFill>
                <a:latin typeface="Roboto" charset="0"/>
                <a:ea typeface="Roboto" charset="0"/>
                <a:cs typeface="Roboto" charset="0"/>
              </a:rPr>
              <a:t> training</a:t>
            </a:r>
            <a:r>
              <a:rPr lang="en-US" sz="2400" dirty="0" smtClean="0">
                <a:solidFill>
                  <a:schemeClr val="accent4">
                    <a:lumMod val="60000"/>
                    <a:lumOff val="40000"/>
                  </a:schemeClr>
                </a:solidFill>
                <a:latin typeface="Roboto" charset="0"/>
                <a:ea typeface="Roboto" charset="0"/>
                <a:cs typeface="Roboto" charset="0"/>
              </a:rPr>
              <a:t>:</a:t>
            </a:r>
            <a:endParaRPr lang="en-US" sz="2400" dirty="0">
              <a:solidFill>
                <a:schemeClr val="accent4">
                  <a:lumMod val="60000"/>
                  <a:lumOff val="40000"/>
                </a:schemeClr>
              </a:solidFill>
            </a:endParaRPr>
          </a:p>
        </p:txBody>
      </p:sp>
      <p:cxnSp>
        <p:nvCxnSpPr>
          <p:cNvPr id="68" name="Elbow Connector 67"/>
          <p:cNvCxnSpPr/>
          <p:nvPr/>
        </p:nvCxnSpPr>
        <p:spPr>
          <a:xfrm rot="16200000" flipH="1">
            <a:off x="2526497" y="3557333"/>
            <a:ext cx="3291840" cy="182880"/>
          </a:xfrm>
          <a:prstGeom prst="bentConnector2">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4322912" y="2007568"/>
            <a:ext cx="3331361" cy="461665"/>
          </a:xfrm>
          <a:prstGeom prst="rect">
            <a:avLst/>
          </a:prstGeom>
        </p:spPr>
        <p:txBody>
          <a:bodyPr wrap="none">
            <a:spAutoFit/>
          </a:bodyPr>
          <a:lstStyle/>
          <a:p>
            <a:r>
              <a:rPr lang="en-US" sz="2400" dirty="0" smtClean="0">
                <a:solidFill>
                  <a:schemeClr val="accent4">
                    <a:lumMod val="60000"/>
                    <a:lumOff val="40000"/>
                  </a:schemeClr>
                </a:solidFill>
                <a:latin typeface="Roboto" charset="0"/>
                <a:ea typeface="Roboto" charset="0"/>
                <a:cs typeface="Roboto" charset="0"/>
              </a:rPr>
              <a:t>Initialize visual system</a:t>
            </a:r>
            <a:endParaRPr lang="en-US" sz="2400" dirty="0">
              <a:solidFill>
                <a:schemeClr val="accent4">
                  <a:lumMod val="60000"/>
                  <a:lumOff val="40000"/>
                </a:schemeClr>
              </a:solidFill>
            </a:endParaRPr>
          </a:p>
        </p:txBody>
      </p:sp>
      <p:sp>
        <p:nvSpPr>
          <p:cNvPr id="2" name="Right Brace 1"/>
          <p:cNvSpPr/>
          <p:nvPr/>
        </p:nvSpPr>
        <p:spPr>
          <a:xfrm>
            <a:off x="8420360" y="2469233"/>
            <a:ext cx="723640" cy="2158023"/>
          </a:xfrm>
          <a:prstGeom prst="rightBrace">
            <a:avLst>
              <a:gd name="adj1" fmla="val 26761"/>
              <a:gd name="adj2" fmla="val 50000"/>
            </a:avLst>
          </a:prstGeom>
          <a:noFill/>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lumMod val="60000"/>
                  <a:lumOff val="40000"/>
                </a:schemeClr>
              </a:solidFill>
            </a:endParaRPr>
          </a:p>
        </p:txBody>
      </p:sp>
      <p:sp>
        <p:nvSpPr>
          <p:cNvPr id="70" name="Rectangle 69"/>
          <p:cNvSpPr/>
          <p:nvPr/>
        </p:nvSpPr>
        <p:spPr>
          <a:xfrm>
            <a:off x="8944889" y="3157629"/>
            <a:ext cx="3034806" cy="830997"/>
          </a:xfrm>
          <a:prstGeom prst="rect">
            <a:avLst/>
          </a:prstGeom>
        </p:spPr>
        <p:txBody>
          <a:bodyPr wrap="none">
            <a:spAutoFit/>
          </a:bodyPr>
          <a:lstStyle/>
          <a:p>
            <a:pPr algn="ctr"/>
            <a:r>
              <a:rPr lang="en-US" sz="2400" dirty="0" smtClean="0">
                <a:solidFill>
                  <a:schemeClr val="accent6">
                    <a:lumMod val="60000"/>
                    <a:lumOff val="40000"/>
                  </a:schemeClr>
                </a:solidFill>
                <a:latin typeface="Roboto" charset="0"/>
                <a:ea typeface="Roboto" charset="0"/>
                <a:cs typeface="Roboto" charset="0"/>
              </a:rPr>
              <a:t>Active Learning</a:t>
            </a:r>
          </a:p>
          <a:p>
            <a:pPr algn="ctr"/>
            <a:r>
              <a:rPr lang="en-US" sz="2400" dirty="0" smtClean="0">
                <a:solidFill>
                  <a:schemeClr val="accent6">
                    <a:lumMod val="60000"/>
                    <a:lumOff val="40000"/>
                  </a:schemeClr>
                </a:solidFill>
                <a:latin typeface="Roboto" charset="0"/>
                <a:ea typeface="Roboto" charset="0"/>
                <a:cs typeface="Roboto" charset="0"/>
              </a:rPr>
              <a:t>By Asking Questions</a:t>
            </a:r>
            <a:endParaRPr lang="en-US" sz="2400" dirty="0">
              <a:solidFill>
                <a:schemeClr val="accent6">
                  <a:lumMod val="60000"/>
                  <a:lumOff val="40000"/>
                </a:schemeClr>
              </a:solidFill>
            </a:endParaRPr>
          </a:p>
        </p:txBody>
      </p:sp>
      <p:grpSp>
        <p:nvGrpSpPr>
          <p:cNvPr id="3" name="Group 2"/>
          <p:cNvGrpSpPr/>
          <p:nvPr/>
        </p:nvGrpSpPr>
        <p:grpSpPr>
          <a:xfrm>
            <a:off x="288330" y="1545298"/>
            <a:ext cx="3639598" cy="3941101"/>
            <a:chOff x="345480" y="1545298"/>
            <a:chExt cx="3639598" cy="3941101"/>
          </a:xfrm>
        </p:grpSpPr>
        <p:sp>
          <p:nvSpPr>
            <p:cNvPr id="71" name="Right Brace 70"/>
            <p:cNvSpPr/>
            <p:nvPr/>
          </p:nvSpPr>
          <p:spPr>
            <a:xfrm rot="10800000">
              <a:off x="3261438" y="1545298"/>
              <a:ext cx="723640" cy="3941101"/>
            </a:xfrm>
            <a:prstGeom prst="rightBrace">
              <a:avLst>
                <a:gd name="adj1" fmla="val 26761"/>
                <a:gd name="adj2" fmla="val 50000"/>
              </a:avLst>
            </a:pr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lumMod val="60000"/>
                    <a:lumOff val="40000"/>
                  </a:schemeClr>
                </a:solidFill>
              </a:endParaRPr>
            </a:p>
          </p:txBody>
        </p:sp>
        <p:sp>
          <p:nvSpPr>
            <p:cNvPr id="73" name="Rectangle 72"/>
            <p:cNvSpPr/>
            <p:nvPr/>
          </p:nvSpPr>
          <p:spPr>
            <a:xfrm>
              <a:off x="345480" y="3019468"/>
              <a:ext cx="2925801" cy="830997"/>
            </a:xfrm>
            <a:prstGeom prst="rect">
              <a:avLst/>
            </a:prstGeom>
          </p:spPr>
          <p:txBody>
            <a:bodyPr wrap="none">
              <a:spAutoFit/>
            </a:bodyPr>
            <a:lstStyle/>
            <a:p>
              <a:pPr algn="ctr"/>
              <a:r>
                <a:rPr lang="en-US" sz="2400" dirty="0" smtClean="0">
                  <a:solidFill>
                    <a:schemeClr val="accent4">
                      <a:lumMod val="60000"/>
                      <a:lumOff val="40000"/>
                    </a:schemeClr>
                  </a:solidFill>
                  <a:latin typeface="Roboto" charset="0"/>
                  <a:ea typeface="Roboto" charset="0"/>
                  <a:cs typeface="Roboto" charset="0"/>
                </a:rPr>
                <a:t>Meta-Learning to</a:t>
              </a:r>
            </a:p>
            <a:p>
              <a:pPr algn="ctr"/>
              <a:r>
                <a:rPr lang="en-US" sz="2400" dirty="0" smtClean="0">
                  <a:solidFill>
                    <a:schemeClr val="accent4">
                      <a:lumMod val="60000"/>
                      <a:lumOff val="40000"/>
                    </a:schemeClr>
                  </a:solidFill>
                  <a:latin typeface="Roboto" charset="0"/>
                  <a:ea typeface="Roboto" charset="0"/>
                  <a:cs typeface="Roboto" charset="0"/>
                </a:rPr>
                <a:t>train the Questioner</a:t>
              </a:r>
              <a:endParaRPr lang="en-US" sz="2400" dirty="0">
                <a:solidFill>
                  <a:schemeClr val="accent4">
                    <a:lumMod val="60000"/>
                    <a:lumOff val="40000"/>
                  </a:schemeClr>
                </a:solidFill>
              </a:endParaRPr>
            </a:p>
          </p:txBody>
        </p:sp>
      </p:grpSp>
      <p:sp>
        <p:nvSpPr>
          <p:cNvPr id="5" name="Slide Number Placeholder 4"/>
          <p:cNvSpPr>
            <a:spLocks noGrp="1"/>
          </p:cNvSpPr>
          <p:nvPr>
            <p:ph type="sldNum" sz="quarter" idx="12"/>
          </p:nvPr>
        </p:nvSpPr>
        <p:spPr/>
        <p:txBody>
          <a:bodyPr/>
          <a:lstStyle/>
          <a:p>
            <a:fld id="{1153A584-974B-7244-90B3-977968778D8E}" type="slidenum">
              <a:rPr lang="en-US" smtClean="0"/>
              <a:t>19</a:t>
            </a:fld>
            <a:endParaRPr lang="en-US"/>
          </a:p>
        </p:txBody>
      </p:sp>
      <p:sp>
        <p:nvSpPr>
          <p:cNvPr id="20" name="Title 1">
            <a:extLst>
              <a:ext uri="{FF2B5EF4-FFF2-40B4-BE49-F238E27FC236}">
                <a16:creationId xmlns="" xmlns:a16="http://schemas.microsoft.com/office/drawing/2014/main" id="{4DE0DB88-8DD7-1E49-82F3-7DB90803C75E}"/>
              </a:ext>
            </a:extLst>
          </p:cNvPr>
          <p:cNvSpPr txBox="1">
            <a:spLocks/>
          </p:cNvSpPr>
          <p:nvPr/>
        </p:nvSpPr>
        <p:spPr>
          <a:xfrm>
            <a:off x="1" y="823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a:latin typeface="Roboto" charset="0"/>
                <a:ea typeface="Roboto" charset="0"/>
                <a:cs typeface="Roboto" charset="0"/>
              </a:rPr>
              <a:t>Learning to Ask </a:t>
            </a:r>
            <a:r>
              <a:rPr lang="en-US" altLang="zh-CN" sz="3600" dirty="0" smtClean="0">
                <a:latin typeface="Roboto" charset="0"/>
                <a:ea typeface="Roboto" charset="0"/>
                <a:cs typeface="Roboto" charset="0"/>
              </a:rPr>
              <a:t>Questions </a:t>
            </a:r>
            <a:r>
              <a:rPr lang="en-US" altLang="zh-CN" sz="3600" dirty="0">
                <a:latin typeface="Roboto" charset="0"/>
                <a:ea typeface="Roboto" charset="0"/>
                <a:cs typeface="Roboto" charset="0"/>
              </a:rPr>
              <a:t>to Learn </a:t>
            </a:r>
            <a:r>
              <a:rPr lang="en-US" altLang="zh-CN" sz="3600" dirty="0" smtClean="0">
                <a:latin typeface="Roboto" charset="0"/>
                <a:ea typeface="Roboto" charset="0"/>
                <a:cs typeface="Roboto" charset="0"/>
              </a:rPr>
              <a:t>Visual Recognition</a:t>
            </a:r>
            <a:endParaRPr lang="en-US" sz="3600" dirty="0">
              <a:latin typeface="Roboto" charset="0"/>
              <a:ea typeface="Roboto" charset="0"/>
              <a:cs typeface="Roboto" charset="0"/>
            </a:endParaRPr>
          </a:p>
        </p:txBody>
      </p:sp>
    </p:spTree>
    <p:extLst>
      <p:ext uri="{BB962C8B-B14F-4D97-AF65-F5344CB8AC3E}">
        <p14:creationId xmlns:p14="http://schemas.microsoft.com/office/powerpoint/2010/main" val="20307482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en-US" altLang="zh-CN" sz="4000" dirty="0" smtClean="0">
                <a:latin typeface="Roboto" charset="0"/>
                <a:ea typeface="Roboto" charset="0"/>
                <a:cs typeface="Roboto" charset="0"/>
              </a:rPr>
              <a:t>Imagine you’ve just purchased a domestic robot</a:t>
            </a:r>
            <a:r>
              <a:rPr lang="mr-IN" altLang="zh-CN" sz="4000" dirty="0" smtClean="0">
                <a:latin typeface="Roboto" charset="0"/>
                <a:ea typeface="Roboto" charset="0"/>
                <a:cs typeface="Roboto" charset="0"/>
              </a:rPr>
              <a:t>…</a:t>
            </a:r>
            <a:endParaRPr lang="en-US" sz="4000" dirty="0">
              <a:latin typeface="Roboto" charset="0"/>
              <a:ea typeface="Roboto" charset="0"/>
              <a:cs typeface="Roboto" charset="0"/>
            </a:endParaRPr>
          </a:p>
        </p:txBody>
      </p:sp>
      <p:grpSp>
        <p:nvGrpSpPr>
          <p:cNvPr id="65" name="Group 64"/>
          <p:cNvGrpSpPr/>
          <p:nvPr/>
        </p:nvGrpSpPr>
        <p:grpSpPr>
          <a:xfrm>
            <a:off x="4501695" y="1712685"/>
            <a:ext cx="2523220" cy="3583857"/>
            <a:chOff x="437695" y="2657519"/>
            <a:chExt cx="2523220" cy="3583857"/>
          </a:xfrm>
        </p:grpSpPr>
        <p:grpSp>
          <p:nvGrpSpPr>
            <p:cNvPr id="66" name="Group 65">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68" name="Rectangle 67">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hord 68">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hord 69">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hord 70">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an 73">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Can 74">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105" name="Rectangle 104">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110" name="Rounded Rectangle 109">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hord 110">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77" name="Can 76">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96" name="Rectangle 95">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hord 97">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hord 98">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hord 99">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Chord 100">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hord 101">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82" name="Triangle 81">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86" name="Group 85">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90" name="Rounded Rectangle 89">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ounded Rectangle 86">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Oval 83">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80" name="Oval 79">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sp>
        <p:nvSpPr>
          <p:cNvPr id="3" name="Slide Number Placeholder 2"/>
          <p:cNvSpPr>
            <a:spLocks noGrp="1"/>
          </p:cNvSpPr>
          <p:nvPr>
            <p:ph type="sldNum" sz="quarter" idx="12"/>
          </p:nvPr>
        </p:nvSpPr>
        <p:spPr/>
        <p:txBody>
          <a:bodyPr/>
          <a:lstStyle/>
          <a:p>
            <a:fld id="{1153A584-974B-7244-90B3-977968778D8E}" type="slidenum">
              <a:rPr lang="en-US" smtClean="0"/>
              <a:t>2</a:t>
            </a:fld>
            <a:endParaRPr lang="en-US"/>
          </a:p>
        </p:txBody>
      </p:sp>
    </p:spTree>
    <p:extLst>
      <p:ext uri="{BB962C8B-B14F-4D97-AF65-F5344CB8AC3E}">
        <p14:creationId xmlns:p14="http://schemas.microsoft.com/office/powerpoint/2010/main" val="1023660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53A584-974B-7244-90B3-977968778D8E}" type="slidenum">
              <a:rPr lang="en-US" smtClean="0"/>
              <a:t>20</a:t>
            </a:fld>
            <a:endParaRPr lang="en-US"/>
          </a:p>
        </p:txBody>
      </p:sp>
      <p:grpSp>
        <p:nvGrpSpPr>
          <p:cNvPr id="9" name="Group 8"/>
          <p:cNvGrpSpPr/>
          <p:nvPr/>
        </p:nvGrpSpPr>
        <p:grpSpPr>
          <a:xfrm>
            <a:off x="358588" y="842682"/>
            <a:ext cx="11618259" cy="1444112"/>
            <a:chOff x="358588" y="1290917"/>
            <a:chExt cx="11618259" cy="1444112"/>
          </a:xfrm>
        </p:grpSpPr>
        <p:sp>
          <p:nvSpPr>
            <p:cNvPr id="19" name="Title 1">
              <a:extLst>
                <a:ext uri="{FF2B5EF4-FFF2-40B4-BE49-F238E27FC236}">
                  <a16:creationId xmlns="" xmlns:a16="http://schemas.microsoft.com/office/drawing/2014/main" id="{4DE0DB88-8DD7-1E49-82F3-7DB90803C75E}"/>
                </a:ext>
              </a:extLst>
            </p:cNvPr>
            <p:cNvSpPr txBox="1">
              <a:spLocks/>
            </p:cNvSpPr>
            <p:nvPr/>
          </p:nvSpPr>
          <p:spPr>
            <a:xfrm>
              <a:off x="358588" y="1290917"/>
              <a:ext cx="5800164" cy="717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Roboto" charset="0"/>
                  <a:ea typeface="Roboto" charset="0"/>
                  <a:cs typeface="Roboto" charset="0"/>
                </a:rPr>
                <a:t>Meta-Active Learning</a:t>
              </a:r>
              <a:endParaRPr lang="en-US" sz="2800" b="1" dirty="0">
                <a:latin typeface="Roboto" charset="0"/>
                <a:ea typeface="Roboto" charset="0"/>
                <a:cs typeface="Roboto" charset="0"/>
              </a:endParaRPr>
            </a:p>
          </p:txBody>
        </p:sp>
        <p:sp>
          <p:nvSpPr>
            <p:cNvPr id="21" name="Rectangle 20">
              <a:extLst>
                <a:ext uri="{FF2B5EF4-FFF2-40B4-BE49-F238E27FC236}">
                  <a16:creationId xmlns="" xmlns:a16="http://schemas.microsoft.com/office/drawing/2014/main" id="{B5DDAFE6-A3C0-7D42-A611-D12BE24D99D7}"/>
                </a:ext>
              </a:extLst>
            </p:cNvPr>
            <p:cNvSpPr/>
            <p:nvPr/>
          </p:nvSpPr>
          <p:spPr>
            <a:xfrm>
              <a:off x="358588" y="1811699"/>
              <a:ext cx="11618259" cy="923330"/>
            </a:xfrm>
            <a:prstGeom prst="rect">
              <a:avLst/>
            </a:prstGeom>
          </p:spPr>
          <p:txBody>
            <a:bodyPr wrap="square">
              <a:spAutoFit/>
            </a:bodyPr>
            <a:lstStyle/>
            <a:p>
              <a:r>
                <a:rPr lang="en-US" dirty="0" smtClean="0">
                  <a:latin typeface="Roboto" charset="0"/>
                  <a:ea typeface="Roboto" charset="0"/>
                  <a:cs typeface="Roboto" charset="0"/>
                </a:rPr>
                <a:t>Bachman et al. </a:t>
              </a:r>
              <a:r>
                <a:rPr lang="en-US" b="1" dirty="0">
                  <a:latin typeface="Roboto" charset="0"/>
                  <a:ea typeface="Roboto" charset="0"/>
                  <a:cs typeface="Roboto" charset="0"/>
                </a:rPr>
                <a:t>Learning algorithms for active </a:t>
              </a:r>
              <a:r>
                <a:rPr lang="en-US" b="1" dirty="0" smtClean="0">
                  <a:latin typeface="Roboto" charset="0"/>
                  <a:ea typeface="Roboto" charset="0"/>
                  <a:cs typeface="Roboto" charset="0"/>
                </a:rPr>
                <a:t>learning. </a:t>
              </a:r>
              <a:r>
                <a:rPr lang="en-US" dirty="0" smtClean="0">
                  <a:latin typeface="Roboto" charset="0"/>
                  <a:ea typeface="Roboto" charset="0"/>
                  <a:cs typeface="Roboto" charset="0"/>
                </a:rPr>
                <a:t>2017.</a:t>
              </a:r>
              <a:endParaRPr lang="en-US" dirty="0">
                <a:latin typeface="Roboto" charset="0"/>
                <a:ea typeface="Roboto" charset="0"/>
                <a:cs typeface="Roboto" charset="0"/>
              </a:endParaRPr>
            </a:p>
            <a:p>
              <a:r>
                <a:rPr lang="en-US" dirty="0" err="1" smtClean="0">
                  <a:latin typeface="Roboto" charset="0"/>
                  <a:ea typeface="Roboto" charset="0"/>
                  <a:cs typeface="Roboto" charset="0"/>
                </a:rPr>
                <a:t>Contardo</a:t>
              </a:r>
              <a:r>
                <a:rPr lang="en-US" dirty="0" smtClean="0">
                  <a:latin typeface="Roboto" charset="0"/>
                  <a:ea typeface="Roboto" charset="0"/>
                  <a:cs typeface="Roboto" charset="0"/>
                </a:rPr>
                <a:t> et al. </a:t>
              </a:r>
              <a:r>
                <a:rPr lang="en-US" b="1" dirty="0">
                  <a:latin typeface="Roboto" charset="0"/>
                  <a:ea typeface="Roboto" charset="0"/>
                  <a:cs typeface="Roboto" charset="0"/>
                </a:rPr>
                <a:t>A meta-learning approach to one-step active learning</a:t>
              </a:r>
              <a:r>
                <a:rPr lang="en-US" dirty="0" smtClean="0">
                  <a:latin typeface="Roboto" charset="0"/>
                  <a:ea typeface="Roboto" charset="0"/>
                  <a:cs typeface="Roboto" charset="0"/>
                </a:rPr>
                <a:t>. </a:t>
              </a:r>
              <a:r>
                <a:rPr lang="en-US" dirty="0">
                  <a:latin typeface="Roboto" charset="0"/>
                  <a:ea typeface="Roboto" charset="0"/>
                  <a:cs typeface="Roboto" charset="0"/>
                </a:rPr>
                <a:t>2017</a:t>
              </a:r>
              <a:r>
                <a:rPr lang="en-US" dirty="0" smtClean="0">
                  <a:latin typeface="Roboto" charset="0"/>
                  <a:ea typeface="Roboto" charset="0"/>
                  <a:cs typeface="Roboto" charset="0"/>
                </a:rPr>
                <a:t>.</a:t>
              </a:r>
              <a:endParaRPr lang="en-US" dirty="0">
                <a:latin typeface="Roboto" charset="0"/>
                <a:ea typeface="Roboto" charset="0"/>
                <a:cs typeface="Roboto" charset="0"/>
              </a:endParaRPr>
            </a:p>
            <a:p>
              <a:r>
                <a:rPr lang="en-US" dirty="0" smtClean="0">
                  <a:latin typeface="Roboto" charset="0"/>
                  <a:ea typeface="Roboto" charset="0"/>
                  <a:cs typeface="Roboto" charset="0"/>
                </a:rPr>
                <a:t>Fang et al. </a:t>
              </a:r>
              <a:r>
                <a:rPr lang="en-US" b="1" dirty="0">
                  <a:latin typeface="Roboto" charset="0"/>
                  <a:ea typeface="Roboto" charset="0"/>
                  <a:cs typeface="Roboto" charset="0"/>
                </a:rPr>
                <a:t>Learning how to active learn: A deep reinforcement learning approach</a:t>
              </a:r>
              <a:r>
                <a:rPr lang="en-US" dirty="0">
                  <a:latin typeface="Roboto" charset="0"/>
                  <a:ea typeface="Roboto" charset="0"/>
                  <a:cs typeface="Roboto" charset="0"/>
                </a:rPr>
                <a:t>. </a:t>
              </a:r>
              <a:r>
                <a:rPr lang="en-US" dirty="0" smtClean="0">
                  <a:latin typeface="Roboto" charset="0"/>
                  <a:ea typeface="Roboto" charset="0"/>
                  <a:cs typeface="Roboto" charset="0"/>
                </a:rPr>
                <a:t>2017</a:t>
              </a:r>
              <a:r>
                <a:rPr lang="en-US" dirty="0">
                  <a:latin typeface="Roboto" charset="0"/>
                  <a:ea typeface="Roboto" charset="0"/>
                  <a:cs typeface="Roboto" charset="0"/>
                </a:rPr>
                <a:t>.</a:t>
              </a:r>
            </a:p>
          </p:txBody>
        </p:sp>
      </p:grpSp>
      <p:grpSp>
        <p:nvGrpSpPr>
          <p:cNvPr id="8" name="Group 7"/>
          <p:cNvGrpSpPr/>
          <p:nvPr/>
        </p:nvGrpSpPr>
        <p:grpSpPr>
          <a:xfrm>
            <a:off x="358588" y="2672317"/>
            <a:ext cx="11305309" cy="1792064"/>
            <a:chOff x="358588" y="2850775"/>
            <a:chExt cx="11305309" cy="1792064"/>
          </a:xfrm>
        </p:grpSpPr>
        <p:sp>
          <p:nvSpPr>
            <p:cNvPr id="22" name="Title 1">
              <a:extLst>
                <a:ext uri="{FF2B5EF4-FFF2-40B4-BE49-F238E27FC236}">
                  <a16:creationId xmlns="" xmlns:a16="http://schemas.microsoft.com/office/drawing/2014/main" id="{4DE0DB88-8DD7-1E49-82F3-7DB90803C75E}"/>
                </a:ext>
              </a:extLst>
            </p:cNvPr>
            <p:cNvSpPr txBox="1">
              <a:spLocks/>
            </p:cNvSpPr>
            <p:nvPr/>
          </p:nvSpPr>
          <p:spPr>
            <a:xfrm>
              <a:off x="358588" y="2850775"/>
              <a:ext cx="10327341" cy="79828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Roboto" charset="0"/>
                  <a:ea typeface="Roboto" charset="0"/>
                  <a:cs typeface="Roboto" charset="0"/>
                </a:rPr>
                <a:t>Learning Grounding through Language based Interaction</a:t>
              </a:r>
              <a:endParaRPr lang="en-US" sz="3200" b="1" dirty="0">
                <a:latin typeface="Roboto" charset="0"/>
                <a:ea typeface="Roboto" charset="0"/>
                <a:cs typeface="Roboto" charset="0"/>
              </a:endParaRPr>
            </a:p>
          </p:txBody>
        </p:sp>
        <p:sp>
          <p:nvSpPr>
            <p:cNvPr id="23" name="Rectangle 22">
              <a:extLst>
                <a:ext uri="{FF2B5EF4-FFF2-40B4-BE49-F238E27FC236}">
                  <a16:creationId xmlns="" xmlns:a16="http://schemas.microsoft.com/office/drawing/2014/main" id="{7C8ABF66-22BA-DA43-B61D-43D1B6B3B5C1}"/>
                </a:ext>
              </a:extLst>
            </p:cNvPr>
            <p:cNvSpPr/>
            <p:nvPr/>
          </p:nvSpPr>
          <p:spPr>
            <a:xfrm>
              <a:off x="358588" y="3442510"/>
              <a:ext cx="11305309" cy="1200329"/>
            </a:xfrm>
            <a:prstGeom prst="rect">
              <a:avLst/>
            </a:prstGeom>
          </p:spPr>
          <p:txBody>
            <a:bodyPr wrap="square">
              <a:spAutoFit/>
            </a:bodyPr>
            <a:lstStyle/>
            <a:p>
              <a:r>
                <a:rPr lang="en-US" dirty="0" smtClean="0">
                  <a:latin typeface="Roboto" charset="0"/>
                  <a:ea typeface="Roboto" charset="0"/>
                  <a:cs typeface="Roboto" charset="0"/>
                </a:rPr>
                <a:t>Thomason et al. </a:t>
              </a:r>
              <a:r>
                <a:rPr lang="en-US" b="1" dirty="0">
                  <a:latin typeface="Roboto" charset="0"/>
                  <a:ea typeface="Roboto" charset="0"/>
                  <a:cs typeface="Roboto" charset="0"/>
                </a:rPr>
                <a:t>Opportunistic active learning for grounding natural language descriptions.</a:t>
              </a:r>
              <a:r>
                <a:rPr lang="en-US" dirty="0">
                  <a:latin typeface="Roboto" charset="0"/>
                  <a:ea typeface="Roboto" charset="0"/>
                  <a:cs typeface="Roboto" charset="0"/>
                </a:rPr>
                <a:t> </a:t>
              </a:r>
              <a:r>
                <a:rPr lang="en-US" dirty="0" smtClean="0">
                  <a:latin typeface="Roboto" charset="0"/>
                  <a:ea typeface="Roboto" charset="0"/>
                  <a:cs typeface="Roboto" charset="0"/>
                </a:rPr>
                <a:t>2017.</a:t>
              </a:r>
              <a:endParaRPr lang="en-US" dirty="0">
                <a:latin typeface="Roboto" charset="0"/>
                <a:ea typeface="Roboto" charset="0"/>
                <a:cs typeface="Roboto" charset="0"/>
              </a:endParaRPr>
            </a:p>
            <a:p>
              <a:r>
                <a:rPr lang="en-US" dirty="0" err="1" smtClean="0">
                  <a:latin typeface="Roboto" charset="0"/>
                  <a:ea typeface="Roboto" charset="0"/>
                  <a:cs typeface="Roboto" charset="0"/>
                </a:rPr>
                <a:t>Lutkebohle</a:t>
              </a:r>
              <a:r>
                <a:rPr lang="en-US" dirty="0" smtClean="0">
                  <a:latin typeface="Roboto" charset="0"/>
                  <a:ea typeface="Roboto" charset="0"/>
                  <a:cs typeface="Roboto" charset="0"/>
                </a:rPr>
                <a:t> et al. </a:t>
              </a:r>
              <a:r>
                <a:rPr lang="en-US" b="1" dirty="0" smtClean="0">
                  <a:latin typeface="Roboto" charset="0"/>
                  <a:ea typeface="Roboto" charset="0"/>
                  <a:cs typeface="Roboto" charset="0"/>
                </a:rPr>
                <a:t>The </a:t>
              </a:r>
              <a:r>
                <a:rPr lang="en-US" b="1" dirty="0">
                  <a:latin typeface="Roboto" charset="0"/>
                  <a:ea typeface="Roboto" charset="0"/>
                  <a:cs typeface="Roboto" charset="0"/>
                </a:rPr>
                <a:t>curious robot-structuring interactive robot </a:t>
              </a:r>
              <a:r>
                <a:rPr lang="en-US" b="1" dirty="0" smtClean="0">
                  <a:latin typeface="Roboto" charset="0"/>
                  <a:ea typeface="Roboto" charset="0"/>
                  <a:cs typeface="Roboto" charset="0"/>
                </a:rPr>
                <a:t>learning</a:t>
              </a:r>
              <a:r>
                <a:rPr lang="en-US" dirty="0" smtClean="0">
                  <a:latin typeface="Roboto" charset="0"/>
                  <a:ea typeface="Roboto" charset="0"/>
                  <a:cs typeface="Roboto" charset="0"/>
                </a:rPr>
                <a:t>. </a:t>
              </a:r>
              <a:r>
                <a:rPr lang="en-US" dirty="0">
                  <a:latin typeface="Roboto" charset="0"/>
                  <a:ea typeface="Roboto" charset="0"/>
                  <a:cs typeface="Roboto" charset="0"/>
                </a:rPr>
                <a:t>2009</a:t>
              </a:r>
              <a:r>
                <a:rPr lang="en-US" dirty="0" smtClean="0">
                  <a:latin typeface="Roboto" charset="0"/>
                  <a:ea typeface="Roboto" charset="0"/>
                  <a:cs typeface="Roboto" charset="0"/>
                </a:rPr>
                <a:t>.</a:t>
              </a:r>
              <a:endParaRPr lang="en-US" dirty="0">
                <a:latin typeface="Roboto" charset="0"/>
                <a:ea typeface="Roboto" charset="0"/>
                <a:cs typeface="Roboto" charset="0"/>
              </a:endParaRPr>
            </a:p>
            <a:p>
              <a:r>
                <a:rPr lang="en-US" dirty="0" smtClean="0">
                  <a:latin typeface="Roboto" charset="0"/>
                  <a:ea typeface="Roboto" charset="0"/>
                  <a:cs typeface="Roboto" charset="0"/>
                </a:rPr>
                <a:t>Yu et al. </a:t>
              </a:r>
              <a:r>
                <a:rPr lang="en-US" b="1" dirty="0">
                  <a:latin typeface="Roboto" charset="0"/>
                  <a:ea typeface="Roboto" charset="0"/>
                  <a:cs typeface="Roboto" charset="0"/>
                </a:rPr>
                <a:t>Learning how to learn: an adaptive dialogue agent for incrementally </a:t>
              </a:r>
              <a:r>
                <a:rPr lang="en-US" b="1" dirty="0" smtClean="0">
                  <a:latin typeface="Roboto" charset="0"/>
                  <a:ea typeface="Roboto" charset="0"/>
                  <a:cs typeface="Roboto" charset="0"/>
                </a:rPr>
                <a:t>learning visually </a:t>
              </a:r>
              <a:r>
                <a:rPr lang="mr-IN" b="1" dirty="0" smtClean="0">
                  <a:latin typeface="Roboto" charset="0"/>
                  <a:ea typeface="Roboto" charset="0"/>
                  <a:cs typeface="Roboto" charset="0"/>
                </a:rPr>
                <a:t>…</a:t>
              </a:r>
              <a:r>
                <a:rPr lang="en-US" b="1" dirty="0" smtClean="0">
                  <a:latin typeface="Roboto" charset="0"/>
                  <a:ea typeface="Roboto" charset="0"/>
                  <a:cs typeface="Roboto" charset="0"/>
                </a:rPr>
                <a:t> . </a:t>
              </a:r>
              <a:r>
                <a:rPr lang="en-US" dirty="0">
                  <a:latin typeface="Roboto" charset="0"/>
                  <a:ea typeface="Roboto" charset="0"/>
                  <a:cs typeface="Roboto" charset="0"/>
                </a:rPr>
                <a:t>2017</a:t>
              </a:r>
              <a:r>
                <a:rPr lang="en-US" dirty="0" smtClean="0">
                  <a:latin typeface="Roboto" charset="0"/>
                  <a:ea typeface="Roboto" charset="0"/>
                  <a:cs typeface="Roboto" charset="0"/>
                </a:rPr>
                <a:t>.</a:t>
              </a:r>
              <a:endParaRPr lang="en-US" dirty="0">
                <a:latin typeface="Roboto" charset="0"/>
                <a:ea typeface="Roboto" charset="0"/>
                <a:cs typeface="Roboto" charset="0"/>
              </a:endParaRPr>
            </a:p>
            <a:p>
              <a:r>
                <a:rPr lang="en-US" altLang="zh-CN" dirty="0" err="1" smtClean="0">
                  <a:latin typeface="Roboto" charset="0"/>
                  <a:ea typeface="Roboto" charset="0"/>
                  <a:cs typeface="Roboto" charset="0"/>
                </a:rPr>
                <a:t>Skočaj</a:t>
              </a:r>
              <a:r>
                <a:rPr lang="en-US" altLang="zh-CN" dirty="0" smtClean="0">
                  <a:latin typeface="Roboto" charset="0"/>
                  <a:ea typeface="Roboto" charset="0"/>
                  <a:cs typeface="Roboto" charset="0"/>
                </a:rPr>
                <a:t> et al</a:t>
              </a:r>
              <a:r>
                <a:rPr lang="en-US" dirty="0" smtClean="0">
                  <a:latin typeface="Roboto" charset="0"/>
                  <a:ea typeface="Roboto" charset="0"/>
                  <a:cs typeface="Roboto" charset="0"/>
                </a:rPr>
                <a:t>. </a:t>
              </a:r>
              <a:r>
                <a:rPr lang="en-US" b="1" dirty="0">
                  <a:latin typeface="Roboto" charset="0"/>
                  <a:ea typeface="Roboto" charset="0"/>
                  <a:cs typeface="Roboto" charset="0"/>
                </a:rPr>
                <a:t>An integrated system for interactive continuous learning of categorical knowledge</a:t>
              </a:r>
              <a:r>
                <a:rPr lang="en-US" dirty="0" smtClean="0">
                  <a:latin typeface="Roboto" charset="0"/>
                  <a:ea typeface="Roboto" charset="0"/>
                  <a:cs typeface="Roboto" charset="0"/>
                </a:rPr>
                <a:t>. </a:t>
              </a:r>
              <a:r>
                <a:rPr lang="en-US" dirty="0">
                  <a:latin typeface="Roboto" charset="0"/>
                  <a:ea typeface="Roboto" charset="0"/>
                  <a:cs typeface="Roboto" charset="0"/>
                </a:rPr>
                <a:t>2016.</a:t>
              </a:r>
            </a:p>
          </p:txBody>
        </p:sp>
      </p:grpSp>
      <p:grpSp>
        <p:nvGrpSpPr>
          <p:cNvPr id="7" name="Group 6"/>
          <p:cNvGrpSpPr/>
          <p:nvPr/>
        </p:nvGrpSpPr>
        <p:grpSpPr>
          <a:xfrm>
            <a:off x="358588" y="4903692"/>
            <a:ext cx="11152909" cy="925833"/>
            <a:chOff x="358588" y="4903692"/>
            <a:chExt cx="11152909" cy="925833"/>
          </a:xfrm>
        </p:grpSpPr>
        <p:sp>
          <p:nvSpPr>
            <p:cNvPr id="26" name="Title 1">
              <a:extLst>
                <a:ext uri="{FF2B5EF4-FFF2-40B4-BE49-F238E27FC236}">
                  <a16:creationId xmlns="" xmlns:a16="http://schemas.microsoft.com/office/drawing/2014/main" id="{4DE0DB88-8DD7-1E49-82F3-7DB90803C75E}"/>
                </a:ext>
              </a:extLst>
            </p:cNvPr>
            <p:cNvSpPr txBox="1">
              <a:spLocks/>
            </p:cNvSpPr>
            <p:nvPr/>
          </p:nvSpPr>
          <p:spPr>
            <a:xfrm>
              <a:off x="358588" y="4903692"/>
              <a:ext cx="10327341" cy="79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Roboto" charset="0"/>
                  <a:ea typeface="Roboto" charset="0"/>
                  <a:cs typeface="Roboto" charset="0"/>
                </a:rPr>
                <a:t>Active Learning by Asking Questions</a:t>
              </a:r>
              <a:endParaRPr lang="en-US" sz="2800" b="1" dirty="0">
                <a:latin typeface="Roboto" charset="0"/>
                <a:ea typeface="Roboto" charset="0"/>
                <a:cs typeface="Roboto" charset="0"/>
              </a:endParaRPr>
            </a:p>
          </p:txBody>
        </p:sp>
        <p:sp>
          <p:nvSpPr>
            <p:cNvPr id="27" name="Rectangle 26">
              <a:extLst>
                <a:ext uri="{FF2B5EF4-FFF2-40B4-BE49-F238E27FC236}">
                  <a16:creationId xmlns="" xmlns:a16="http://schemas.microsoft.com/office/drawing/2014/main" id="{B347923A-AA1F-C147-94F8-A0DD80CBF44E}"/>
                </a:ext>
              </a:extLst>
            </p:cNvPr>
            <p:cNvSpPr/>
            <p:nvPr/>
          </p:nvSpPr>
          <p:spPr>
            <a:xfrm>
              <a:off x="358588" y="5429415"/>
              <a:ext cx="11152909" cy="400110"/>
            </a:xfrm>
            <a:prstGeom prst="rect">
              <a:avLst/>
            </a:prstGeom>
          </p:spPr>
          <p:txBody>
            <a:bodyPr wrap="square">
              <a:spAutoFit/>
            </a:bodyPr>
            <a:lstStyle/>
            <a:p>
              <a:r>
                <a:rPr lang="en-US" sz="2000" dirty="0" err="1" smtClean="0"/>
                <a:t>Misra</a:t>
              </a:r>
              <a:r>
                <a:rPr lang="en-US" sz="2000" dirty="0" smtClean="0"/>
                <a:t> et al.</a:t>
              </a:r>
              <a:r>
                <a:rPr lang="en-US" sz="2000" b="1" dirty="0" smtClean="0"/>
                <a:t> </a:t>
              </a:r>
              <a:r>
                <a:rPr lang="en-US" sz="2000" b="1" dirty="0"/>
                <a:t>Learning by Asking Questions</a:t>
              </a:r>
              <a:r>
                <a:rPr lang="en-US" sz="2000" b="1" dirty="0" smtClean="0"/>
                <a:t>.</a:t>
              </a:r>
              <a:r>
                <a:rPr lang="en-US" sz="2000" dirty="0" smtClean="0"/>
                <a:t> 2018</a:t>
              </a:r>
              <a:r>
                <a:rPr lang="en-US" sz="2000" dirty="0"/>
                <a:t>.</a:t>
              </a:r>
            </a:p>
          </p:txBody>
        </p:sp>
      </p:gr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 Subset of Related Work</a:t>
            </a:r>
            <a:endParaRPr lang="en-US" sz="2800" dirty="0">
              <a:latin typeface="Roboto" charset="0"/>
              <a:ea typeface="Roboto" charset="0"/>
              <a:cs typeface="Roboto" charset="0"/>
            </a:endParaRPr>
          </a:p>
        </p:txBody>
      </p:sp>
    </p:spTree>
    <p:extLst>
      <p:ext uri="{BB962C8B-B14F-4D97-AF65-F5344CB8AC3E}">
        <p14:creationId xmlns:p14="http://schemas.microsoft.com/office/powerpoint/2010/main" val="7817940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67319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01948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40107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192429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66268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30274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p:cNvCxnSpPr>
          <p:nvPr/>
        </p:nvCxnSpPr>
        <p:spPr>
          <a:xfrm rot="5400000">
            <a:off x="8621860" y="3382174"/>
            <a:ext cx="667829" cy="2918681"/>
          </a:xfrm>
          <a:prstGeom prst="curvedConnector2">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33285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30024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67319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4090084" y="3673196"/>
            <a:ext cx="1462216"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 Memory</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389942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284073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602278"/>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40107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192429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28249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50759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21</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cxnSp>
        <p:nvCxnSpPr>
          <p:cNvPr id="48" name="Straight Connector 47"/>
          <p:cNvCxnSpPr/>
          <p:nvPr/>
        </p:nvCxnSpPr>
        <p:spPr>
          <a:xfrm>
            <a:off x="5801620" y="5175429"/>
            <a:ext cx="18163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hnliches Foto"/>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942729" y="3263153"/>
            <a:ext cx="1649505" cy="164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childTnLst>
                          </p:cTn>
                        </p:par>
                        <p:par>
                          <p:cTn id="37" fill="hold">
                            <p:stCondLst>
                              <p:cond delay="0"/>
                            </p:stCondLst>
                            <p:childTnLst>
                              <p:par>
                                <p:cTn id="38" presetID="8" presetClass="emph" presetSubtype="0" fill="hold" nodeType="afterEffect">
                                  <p:stCondLst>
                                    <p:cond delay="0"/>
                                  </p:stCondLst>
                                  <p:childTnLst>
                                    <p:animRot by="21600000">
                                      <p:cBhvr>
                                        <p:cTn id="39" dur="1000" fill="hold"/>
                                        <p:tgtEl>
                                          <p:spTgt spid="1030"/>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99977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34606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72765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225087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98926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62932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a:endCxn id="21" idx="3"/>
          </p:cNvCxnSpPr>
          <p:nvPr/>
        </p:nvCxnSpPr>
        <p:spPr>
          <a:xfrm rot="5400000">
            <a:off x="8621860" y="3708754"/>
            <a:ext cx="667829" cy="291868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65943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626823"/>
            <a:ext cx="1235677" cy="584775"/>
          </a:xfrm>
          <a:prstGeom prst="rect">
            <a:avLst/>
          </a:prstGeom>
          <a:noFill/>
        </p:spPr>
        <p:txBody>
          <a:bodyPr wrap="square" rtlCol="0">
            <a:spAutoFit/>
          </a:bodyPr>
          <a:lstStyle/>
          <a:p>
            <a:r>
              <a:rPr lang="en-US" sz="3200" dirty="0"/>
              <a:t>Agent</a:t>
            </a:r>
          </a:p>
        </p:txBody>
      </p:sp>
      <p:sp>
        <p:nvSpPr>
          <p:cNvPr id="21" name="Rounded Rectangle 20">
            <a:extLst>
              <a:ext uri="{FF2B5EF4-FFF2-40B4-BE49-F238E27FC236}">
                <a16:creationId xmlns="" xmlns:a16="http://schemas.microsoft.com/office/drawing/2014/main" id="{E4F2BAB7-D27B-C94E-A25E-088ED68D8A9B}"/>
              </a:ext>
            </a:extLst>
          </p:cNvPr>
          <p:cNvSpPr/>
          <p:nvPr/>
        </p:nvSpPr>
        <p:spPr>
          <a:xfrm>
            <a:off x="5807676" y="5084807"/>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a:t>
            </a:r>
            <a:r>
              <a:rPr lang="en-US" sz="2400" dirty="0">
                <a:solidFill>
                  <a:schemeClr val="tx1"/>
                </a:solidFill>
              </a:rPr>
              <a:t>nswer Digestor</a:t>
            </a: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4090084" y="3999776"/>
            <a:ext cx="1462216"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 Memory</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422600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316731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928858"/>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72765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225087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60907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83417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22</a:t>
            </a:fld>
            <a:endParaRPr lang="en-US"/>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725715" y="784110"/>
            <a:ext cx="10914742" cy="563187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3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grpSp>
        <p:nvGrpSpPr>
          <p:cNvPr id="64" name="Group 63"/>
          <p:cNvGrpSpPr/>
          <p:nvPr/>
        </p:nvGrpSpPr>
        <p:grpSpPr>
          <a:xfrm>
            <a:off x="1090316" y="2302355"/>
            <a:ext cx="3468775" cy="3020791"/>
            <a:chOff x="3488533" y="1944947"/>
            <a:chExt cx="4057608" cy="3533578"/>
          </a:xfrm>
        </p:grpSpPr>
        <p:pic>
          <p:nvPicPr>
            <p:cNvPr id="65" name="Picture 1" descr="page6image3868960">
              <a:extLst>
                <a:ext uri="{FF2B5EF4-FFF2-40B4-BE49-F238E27FC236}">
                  <a16:creationId xmlns="" xmlns:a16="http://schemas.microsoft.com/office/drawing/2014/main" id="{32C11337-C415-9348-8B3F-9C45E57CC0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8533" y="1944947"/>
              <a:ext cx="4057608" cy="3533578"/>
            </a:xfrm>
            <a:prstGeom prst="roundRect">
              <a:avLst>
                <a:gd name="adj" fmla="val 10351"/>
              </a:avLst>
            </a:prstGeom>
            <a:noFill/>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3575995" y="2064170"/>
              <a:ext cx="3551707" cy="3018885"/>
              <a:chOff x="813055" y="3278039"/>
              <a:chExt cx="3551707" cy="3018885"/>
            </a:xfrm>
          </p:grpSpPr>
          <p:sp>
            <p:nvSpPr>
              <p:cNvPr id="67" name="Rectangle 66">
                <a:extLst>
                  <a:ext uri="{FF2B5EF4-FFF2-40B4-BE49-F238E27FC236}">
                    <a16:creationId xmlns="" xmlns:a16="http://schemas.microsoft.com/office/drawing/2014/main" id="{FFE249E7-8E8F-7B4A-8542-D0574CD8C394}"/>
                  </a:ext>
                </a:extLst>
              </p:cNvPr>
              <p:cNvSpPr/>
              <p:nvPr/>
            </p:nvSpPr>
            <p:spPr>
              <a:xfrm>
                <a:off x="1244252" y="5063576"/>
                <a:ext cx="949154" cy="12333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a:extLst>
                  <a:ext uri="{FF2B5EF4-FFF2-40B4-BE49-F238E27FC236}">
                    <a16:creationId xmlns="" xmlns:a16="http://schemas.microsoft.com/office/drawing/2014/main" id="{719C0B40-7358-5743-83E4-7A24E0AF9519}"/>
                  </a:ext>
                </a:extLst>
              </p:cNvPr>
              <p:cNvSpPr/>
              <p:nvPr/>
            </p:nvSpPr>
            <p:spPr>
              <a:xfrm>
                <a:off x="3621620" y="4079639"/>
                <a:ext cx="743142" cy="6166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 xmlns:a16="http://schemas.microsoft.com/office/drawing/2014/main" id="{F4352FBB-9DDB-4041-8CD2-FFCA79E7ACBA}"/>
                  </a:ext>
                </a:extLst>
              </p:cNvPr>
              <p:cNvSpPr/>
              <p:nvPr/>
            </p:nvSpPr>
            <p:spPr>
              <a:xfrm>
                <a:off x="2637378" y="3669744"/>
                <a:ext cx="945237" cy="8715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 xmlns:a16="http://schemas.microsoft.com/office/drawing/2014/main" id="{7CED803B-414C-5849-97BF-801D6B1BEC02}"/>
                  </a:ext>
                </a:extLst>
              </p:cNvPr>
              <p:cNvSpPr/>
              <p:nvPr/>
            </p:nvSpPr>
            <p:spPr>
              <a:xfrm>
                <a:off x="813055" y="4246829"/>
                <a:ext cx="492241" cy="6060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 xmlns:a16="http://schemas.microsoft.com/office/drawing/2014/main" id="{A62BE714-2712-8C4B-B301-26B8B4CCB3F5}"/>
                  </a:ext>
                </a:extLst>
              </p:cNvPr>
              <p:cNvSpPr/>
              <p:nvPr/>
            </p:nvSpPr>
            <p:spPr>
              <a:xfrm>
                <a:off x="1745768" y="3361405"/>
                <a:ext cx="421635" cy="7182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 xmlns:a16="http://schemas.microsoft.com/office/drawing/2014/main" id="{F270467B-8E7C-2747-AC70-CA5500B515A3}"/>
                  </a:ext>
                </a:extLst>
              </p:cNvPr>
              <p:cNvSpPr/>
              <p:nvPr/>
            </p:nvSpPr>
            <p:spPr>
              <a:xfrm>
                <a:off x="1599767" y="3278039"/>
                <a:ext cx="294592" cy="3917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a:off x="6643754" y="2210045"/>
            <a:ext cx="1703445" cy="1389565"/>
            <a:chOff x="5302294" y="2070930"/>
            <a:chExt cx="1703445" cy="1389565"/>
          </a:xfrm>
        </p:grpSpPr>
        <p:cxnSp>
          <p:nvCxnSpPr>
            <p:cNvPr id="75" name="Curved Connector 74">
              <a:extLst>
                <a:ext uri="{FF2B5EF4-FFF2-40B4-BE49-F238E27FC236}">
                  <a16:creationId xmlns="" xmlns:a16="http://schemas.microsoft.com/office/drawing/2014/main" id="{EFD04C0E-6F14-AE4A-858E-C8408948B3D1}"/>
                </a:ext>
              </a:extLst>
            </p:cNvPr>
            <p:cNvCxnSpPr>
              <a:cxnSpLocks/>
            </p:cNvCxnSpPr>
            <p:nvPr/>
          </p:nvCxnSpPr>
          <p:spPr>
            <a:xfrm rot="16200000" flipH="1">
              <a:off x="6225980" y="2680735"/>
              <a:ext cx="671864" cy="887655"/>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 xmlns:a16="http://schemas.microsoft.com/office/drawing/2014/main" id="{996FAA94-FD36-974B-AFF2-A591E1A85CFE}"/>
                </a:ext>
              </a:extLst>
            </p:cNvPr>
            <p:cNvSpPr txBox="1"/>
            <p:nvPr/>
          </p:nvSpPr>
          <p:spPr>
            <a:xfrm>
              <a:off x="5302294" y="2070930"/>
              <a:ext cx="1631580" cy="646331"/>
            </a:xfrm>
            <a:prstGeom prst="rect">
              <a:avLst/>
            </a:prstGeom>
            <a:noFill/>
          </p:spPr>
          <p:txBody>
            <a:bodyPr wrap="square" rtlCol="0">
              <a:spAutoFit/>
            </a:bodyPr>
            <a:lstStyle/>
            <a:p>
              <a:pPr algn="ctr"/>
              <a:r>
                <a:rPr lang="en-US" dirty="0" smtClean="0"/>
                <a:t>Spatial</a:t>
              </a:r>
            </a:p>
            <a:p>
              <a:pPr algn="ctr"/>
              <a:r>
                <a:rPr lang="en-US" dirty="0" smtClean="0"/>
                <a:t>Relationships</a:t>
              </a:r>
              <a:endParaRPr lang="en-US" dirty="0"/>
            </a:p>
          </p:txBody>
        </p:sp>
      </p:grpSp>
      <p:grpSp>
        <p:nvGrpSpPr>
          <p:cNvPr id="8" name="Group 7"/>
          <p:cNvGrpSpPr/>
          <p:nvPr/>
        </p:nvGrpSpPr>
        <p:grpSpPr>
          <a:xfrm>
            <a:off x="6847917" y="2640829"/>
            <a:ext cx="4684427" cy="2886722"/>
            <a:chOff x="6847917" y="2640829"/>
            <a:chExt cx="4684427" cy="2886722"/>
          </a:xfrm>
        </p:grpSpPr>
        <p:grpSp>
          <p:nvGrpSpPr>
            <p:cNvPr id="77" name="Group 76"/>
            <p:cNvGrpSpPr/>
            <p:nvPr/>
          </p:nvGrpSpPr>
          <p:grpSpPr>
            <a:xfrm>
              <a:off x="7573803" y="2793427"/>
              <a:ext cx="3320885" cy="2734124"/>
              <a:chOff x="881973" y="3268271"/>
              <a:chExt cx="3320885" cy="2734124"/>
            </a:xfrm>
          </p:grpSpPr>
          <p:sp>
            <p:nvSpPr>
              <p:cNvPr id="78" name="Oval 77">
                <a:extLst>
                  <a:ext uri="{FF2B5EF4-FFF2-40B4-BE49-F238E27FC236}">
                    <a16:creationId xmlns="" xmlns:a16="http://schemas.microsoft.com/office/drawing/2014/main" id="{7F43174B-129F-6E4D-BB68-6F58D0D50E78}"/>
                  </a:ext>
                </a:extLst>
              </p:cNvPr>
              <p:cNvSpPr/>
              <p:nvPr/>
            </p:nvSpPr>
            <p:spPr>
              <a:xfrm>
                <a:off x="1560159" y="326827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79" name="Oval 78">
                <a:extLst>
                  <a:ext uri="{FF2B5EF4-FFF2-40B4-BE49-F238E27FC236}">
                    <a16:creationId xmlns="" xmlns:a16="http://schemas.microsoft.com/office/drawing/2014/main" id="{AFFC5417-9948-EB4C-BEAA-BD3417A3DF3C}"/>
                  </a:ext>
                </a:extLst>
              </p:cNvPr>
              <p:cNvSpPr/>
              <p:nvPr/>
            </p:nvSpPr>
            <p:spPr>
              <a:xfrm>
                <a:off x="2938260" y="397533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80" name="Oval 79">
                <a:extLst>
                  <a:ext uri="{FF2B5EF4-FFF2-40B4-BE49-F238E27FC236}">
                    <a16:creationId xmlns="" xmlns:a16="http://schemas.microsoft.com/office/drawing/2014/main" id="{589CD248-4419-7842-87CB-A0C683DB2289}"/>
                  </a:ext>
                </a:extLst>
              </p:cNvPr>
              <p:cNvSpPr/>
              <p:nvPr/>
            </p:nvSpPr>
            <p:spPr>
              <a:xfrm>
                <a:off x="881973" y="439075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81" name="Oval 80">
                <a:extLst>
                  <a:ext uri="{FF2B5EF4-FFF2-40B4-BE49-F238E27FC236}">
                    <a16:creationId xmlns="" xmlns:a16="http://schemas.microsoft.com/office/drawing/2014/main" id="{C96BD2CA-825F-E542-81BB-047038D40EE7}"/>
                  </a:ext>
                </a:extLst>
              </p:cNvPr>
              <p:cNvSpPr/>
              <p:nvPr/>
            </p:nvSpPr>
            <p:spPr>
              <a:xfrm>
                <a:off x="3850451" y="4181955"/>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2" name="Oval 81">
                <a:extLst>
                  <a:ext uri="{FF2B5EF4-FFF2-40B4-BE49-F238E27FC236}">
                    <a16:creationId xmlns="" xmlns:a16="http://schemas.microsoft.com/office/drawing/2014/main" id="{59BB71D5-F58D-7248-AEA1-87A496E86B26}"/>
                  </a:ext>
                </a:extLst>
              </p:cNvPr>
              <p:cNvSpPr/>
              <p:nvPr/>
            </p:nvSpPr>
            <p:spPr>
              <a:xfrm>
                <a:off x="1541952" y="5645975"/>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3" name="Oval 82">
                <a:extLst>
                  <a:ext uri="{FF2B5EF4-FFF2-40B4-BE49-F238E27FC236}">
                    <a16:creationId xmlns="" xmlns:a16="http://schemas.microsoft.com/office/drawing/2014/main" id="{07B94BCD-DD98-564C-B9D6-D789D4931002}"/>
                  </a:ext>
                </a:extLst>
              </p:cNvPr>
              <p:cNvSpPr/>
              <p:nvPr/>
            </p:nvSpPr>
            <p:spPr>
              <a:xfrm>
                <a:off x="1803363" y="3700457"/>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cxnSp>
            <p:nvCxnSpPr>
              <p:cNvPr id="84" name="Straight Connector 83">
                <a:extLst>
                  <a:ext uri="{FF2B5EF4-FFF2-40B4-BE49-F238E27FC236}">
                    <a16:creationId xmlns="" xmlns:a16="http://schemas.microsoft.com/office/drawing/2014/main" id="{331C37E2-9A38-8B45-9584-3A7D12934D92}"/>
                  </a:ext>
                </a:extLst>
              </p:cNvPr>
              <p:cNvCxnSpPr>
                <a:cxnSpLocks noChangeAspect="1"/>
              </p:cNvCxnSpPr>
              <p:nvPr/>
            </p:nvCxnSpPr>
            <p:spPr>
              <a:xfrm>
                <a:off x="1817510" y="3590856"/>
                <a:ext cx="73152" cy="129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F65084A5-DFA3-244C-9252-7C820E98CB57}"/>
                  </a:ext>
                </a:extLst>
              </p:cNvPr>
              <p:cNvCxnSpPr>
                <a:cxnSpLocks noChangeAspect="1"/>
              </p:cNvCxnSpPr>
              <p:nvPr/>
            </p:nvCxnSpPr>
            <p:spPr>
              <a:xfrm flipH="1">
                <a:off x="1211188" y="3994342"/>
                <a:ext cx="621792" cy="468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997C7C8-4B92-9645-B657-46A6FABE23EB}"/>
                  </a:ext>
                </a:extLst>
              </p:cNvPr>
              <p:cNvCxnSpPr>
                <a:cxnSpLocks noChangeAspect="1"/>
              </p:cNvCxnSpPr>
              <p:nvPr/>
            </p:nvCxnSpPr>
            <p:spPr>
              <a:xfrm flipH="1">
                <a:off x="1734205" y="4046797"/>
                <a:ext cx="224517" cy="1600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9E6DA659-050F-6541-995B-91F1B8AF1DD2}"/>
                  </a:ext>
                </a:extLst>
              </p:cNvPr>
              <p:cNvCxnSpPr>
                <a:cxnSpLocks noChangeAspect="1"/>
              </p:cNvCxnSpPr>
              <p:nvPr/>
            </p:nvCxnSpPr>
            <p:spPr>
              <a:xfrm>
                <a:off x="2142322" y="3919933"/>
                <a:ext cx="804672" cy="178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D52672BC-D0DA-6741-B834-E4D2CEAC1C21}"/>
                  </a:ext>
                </a:extLst>
              </p:cNvPr>
              <p:cNvCxnSpPr>
                <a:cxnSpLocks noChangeAspect="1"/>
              </p:cNvCxnSpPr>
              <p:nvPr/>
            </p:nvCxnSpPr>
            <p:spPr>
              <a:xfrm flipH="1" flipV="1">
                <a:off x="3276521" y="4189050"/>
                <a:ext cx="576072" cy="1469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6847917" y="2640829"/>
              <a:ext cx="4684427" cy="2863034"/>
              <a:chOff x="563826" y="2224071"/>
              <a:chExt cx="4684427" cy="2863034"/>
            </a:xfrm>
          </p:grpSpPr>
          <p:graphicFrame>
            <p:nvGraphicFramePr>
              <p:cNvPr id="90" name="Chart 89">
                <a:extLst>
                  <a:ext uri="{FF2B5EF4-FFF2-40B4-BE49-F238E27FC236}">
                    <a16:creationId xmlns="" xmlns:a16="http://schemas.microsoft.com/office/drawing/2014/main" id="{574E4FD2-8FF8-684B-8467-B1182732758C}"/>
                  </a:ext>
                </a:extLst>
              </p:cNvPr>
              <p:cNvGraphicFramePr/>
              <p:nvPr>
                <p:extLst>
                  <p:ext uri="{D42A27DB-BD31-4B8C-83A1-F6EECF244321}">
                    <p14:modId xmlns:p14="http://schemas.microsoft.com/office/powerpoint/2010/main" val="591757039"/>
                  </p:ext>
                </p:extLst>
              </p:nvPr>
            </p:nvGraphicFramePr>
            <p:xfrm>
              <a:off x="2423362" y="2401740"/>
              <a:ext cx="652424" cy="2137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1" name="Chart 90">
                <a:extLst>
                  <a:ext uri="{FF2B5EF4-FFF2-40B4-BE49-F238E27FC236}">
                    <a16:creationId xmlns="" xmlns:a16="http://schemas.microsoft.com/office/drawing/2014/main" id="{7F07C525-63B9-8E48-9297-E5336CDB9445}"/>
                  </a:ext>
                </a:extLst>
              </p:cNvPr>
              <p:cNvGraphicFramePr/>
              <p:nvPr>
                <p:extLst>
                  <p:ext uri="{D42A27DB-BD31-4B8C-83A1-F6EECF244321}">
                    <p14:modId xmlns:p14="http://schemas.microsoft.com/office/powerpoint/2010/main" val="663785216"/>
                  </p:ext>
                </p:extLst>
              </p:nvPr>
            </p:nvGraphicFramePr>
            <p:xfrm>
              <a:off x="2416265" y="2224071"/>
              <a:ext cx="666618" cy="2017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2" name="Chart 91">
                <a:extLst>
                  <a:ext uri="{FF2B5EF4-FFF2-40B4-BE49-F238E27FC236}">
                    <a16:creationId xmlns="" xmlns:a16="http://schemas.microsoft.com/office/drawing/2014/main" id="{A89FA77F-9C70-5B4D-B8F0-205DB67000E4}"/>
                  </a:ext>
                </a:extLst>
              </p:cNvPr>
              <p:cNvGraphicFramePr/>
              <p:nvPr>
                <p:extLst>
                  <p:ext uri="{D42A27DB-BD31-4B8C-83A1-F6EECF244321}">
                    <p14:modId xmlns:p14="http://schemas.microsoft.com/office/powerpoint/2010/main" val="60579147"/>
                  </p:ext>
                </p:extLst>
              </p:nvPr>
            </p:nvGraphicFramePr>
            <p:xfrm>
              <a:off x="2502481" y="3445087"/>
              <a:ext cx="652424" cy="1949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3" name="Chart 92">
                <a:extLst>
                  <a:ext uri="{FF2B5EF4-FFF2-40B4-BE49-F238E27FC236}">
                    <a16:creationId xmlns="" xmlns:a16="http://schemas.microsoft.com/office/drawing/2014/main" id="{DC820C7E-4191-C544-B16E-F5B2F7EF21BA}"/>
                  </a:ext>
                </a:extLst>
              </p:cNvPr>
              <p:cNvGraphicFramePr/>
              <p:nvPr>
                <p:extLst>
                  <p:ext uri="{D42A27DB-BD31-4B8C-83A1-F6EECF244321}">
                    <p14:modId xmlns:p14="http://schemas.microsoft.com/office/powerpoint/2010/main" val="246474951"/>
                  </p:ext>
                </p:extLst>
              </p:nvPr>
            </p:nvGraphicFramePr>
            <p:xfrm>
              <a:off x="2502481" y="3233701"/>
              <a:ext cx="652424" cy="22156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4" name="Chart 93">
                <a:extLst>
                  <a:ext uri="{FF2B5EF4-FFF2-40B4-BE49-F238E27FC236}">
                    <a16:creationId xmlns="" xmlns:a16="http://schemas.microsoft.com/office/drawing/2014/main" id="{D93E1B2E-8C65-2041-A42B-1ECCCD7129E2}"/>
                  </a:ext>
                </a:extLst>
              </p:cNvPr>
              <p:cNvGraphicFramePr/>
              <p:nvPr>
                <p:extLst>
                  <p:ext uri="{D42A27DB-BD31-4B8C-83A1-F6EECF244321}">
                    <p14:modId xmlns:p14="http://schemas.microsoft.com/office/powerpoint/2010/main" val="8546394"/>
                  </p:ext>
                </p:extLst>
              </p:nvPr>
            </p:nvGraphicFramePr>
            <p:xfrm>
              <a:off x="3569063" y="2798761"/>
              <a:ext cx="652424" cy="19491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5" name="Chart 94">
                <a:extLst>
                  <a:ext uri="{FF2B5EF4-FFF2-40B4-BE49-F238E27FC236}">
                    <a16:creationId xmlns="" xmlns:a16="http://schemas.microsoft.com/office/drawing/2014/main" id="{224D4DEF-0C03-8F41-B53C-6858F214971C}"/>
                  </a:ext>
                </a:extLst>
              </p:cNvPr>
              <p:cNvGraphicFramePr/>
              <p:nvPr>
                <p:extLst>
                  <p:ext uri="{D42A27DB-BD31-4B8C-83A1-F6EECF244321}">
                    <p14:modId xmlns:p14="http://schemas.microsoft.com/office/powerpoint/2010/main" val="1905323256"/>
                  </p:ext>
                </p:extLst>
              </p:nvPr>
            </p:nvGraphicFramePr>
            <p:xfrm>
              <a:off x="3569063" y="2587375"/>
              <a:ext cx="652424" cy="22156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6" name="Chart 95">
                <a:extLst>
                  <a:ext uri="{FF2B5EF4-FFF2-40B4-BE49-F238E27FC236}">
                    <a16:creationId xmlns="" xmlns:a16="http://schemas.microsoft.com/office/drawing/2014/main" id="{362B023D-25B8-C346-BCA4-621DC492C07B}"/>
                  </a:ext>
                </a:extLst>
              </p:cNvPr>
              <p:cNvGraphicFramePr/>
              <p:nvPr>
                <p:extLst>
                  <p:ext uri="{D42A27DB-BD31-4B8C-83A1-F6EECF244321}">
                    <p14:modId xmlns:p14="http://schemas.microsoft.com/office/powerpoint/2010/main" val="1639303175"/>
                  </p:ext>
                </p:extLst>
              </p:nvPr>
            </p:nvGraphicFramePr>
            <p:xfrm>
              <a:off x="4595829" y="2998413"/>
              <a:ext cx="652424" cy="19491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7" name="Chart 96">
                <a:extLst>
                  <a:ext uri="{FF2B5EF4-FFF2-40B4-BE49-F238E27FC236}">
                    <a16:creationId xmlns="" xmlns:a16="http://schemas.microsoft.com/office/drawing/2014/main" id="{A6EC765C-F7CD-FE48-B734-BAFBCD63D9A8}"/>
                  </a:ext>
                </a:extLst>
              </p:cNvPr>
              <p:cNvGraphicFramePr/>
              <p:nvPr>
                <p:extLst>
                  <p:ext uri="{D42A27DB-BD31-4B8C-83A1-F6EECF244321}">
                    <p14:modId xmlns:p14="http://schemas.microsoft.com/office/powerpoint/2010/main" val="1700754862"/>
                  </p:ext>
                </p:extLst>
              </p:nvPr>
            </p:nvGraphicFramePr>
            <p:xfrm>
              <a:off x="4595829" y="2787027"/>
              <a:ext cx="652424" cy="2215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8" name="Chart 97">
                <a:extLst>
                  <a:ext uri="{FF2B5EF4-FFF2-40B4-BE49-F238E27FC236}">
                    <a16:creationId xmlns="" xmlns:a16="http://schemas.microsoft.com/office/drawing/2014/main" id="{2EB40737-4BD7-814D-B641-4230E1DD9A5C}"/>
                  </a:ext>
                </a:extLst>
              </p:cNvPr>
              <p:cNvGraphicFramePr/>
              <p:nvPr>
                <p:extLst>
                  <p:ext uri="{D42A27DB-BD31-4B8C-83A1-F6EECF244321}">
                    <p14:modId xmlns:p14="http://schemas.microsoft.com/office/powerpoint/2010/main" val="1579624064"/>
                  </p:ext>
                </p:extLst>
              </p:nvPr>
            </p:nvGraphicFramePr>
            <p:xfrm>
              <a:off x="2382749" y="4892192"/>
              <a:ext cx="652424" cy="19491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9" name="Chart 98">
                <a:extLst>
                  <a:ext uri="{FF2B5EF4-FFF2-40B4-BE49-F238E27FC236}">
                    <a16:creationId xmlns="" xmlns:a16="http://schemas.microsoft.com/office/drawing/2014/main" id="{D293FDB5-37C7-1246-951D-A0BBC3C6925C}"/>
                  </a:ext>
                </a:extLst>
              </p:cNvPr>
              <p:cNvGraphicFramePr/>
              <p:nvPr>
                <p:extLst>
                  <p:ext uri="{D42A27DB-BD31-4B8C-83A1-F6EECF244321}">
                    <p14:modId xmlns:p14="http://schemas.microsoft.com/office/powerpoint/2010/main" val="1548799434"/>
                  </p:ext>
                </p:extLst>
              </p:nvPr>
            </p:nvGraphicFramePr>
            <p:xfrm>
              <a:off x="2382749" y="4680806"/>
              <a:ext cx="652424" cy="22156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00" name="Chart 99">
                <a:extLst>
                  <a:ext uri="{FF2B5EF4-FFF2-40B4-BE49-F238E27FC236}">
                    <a16:creationId xmlns="" xmlns:a16="http://schemas.microsoft.com/office/drawing/2014/main" id="{D5F2FE90-A0FD-EE46-98CD-E4595D731F1D}"/>
                  </a:ext>
                </a:extLst>
              </p:cNvPr>
              <p:cNvGraphicFramePr/>
              <p:nvPr>
                <p:extLst>
                  <p:ext uri="{D42A27DB-BD31-4B8C-83A1-F6EECF244321}">
                    <p14:modId xmlns:p14="http://schemas.microsoft.com/office/powerpoint/2010/main" val="1022801951"/>
                  </p:ext>
                </p:extLst>
              </p:nvPr>
            </p:nvGraphicFramePr>
            <p:xfrm>
              <a:off x="563826" y="3642499"/>
              <a:ext cx="652424" cy="194913"/>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01" name="Chart 100">
                <a:extLst>
                  <a:ext uri="{FF2B5EF4-FFF2-40B4-BE49-F238E27FC236}">
                    <a16:creationId xmlns="" xmlns:a16="http://schemas.microsoft.com/office/drawing/2014/main" id="{18B55A82-44AB-7542-8962-618E9A857320}"/>
                  </a:ext>
                </a:extLst>
              </p:cNvPr>
              <p:cNvGraphicFramePr/>
              <p:nvPr>
                <p:extLst>
                  <p:ext uri="{D42A27DB-BD31-4B8C-83A1-F6EECF244321}">
                    <p14:modId xmlns:p14="http://schemas.microsoft.com/office/powerpoint/2010/main" val="1773279869"/>
                  </p:ext>
                </p:extLst>
              </p:nvPr>
            </p:nvGraphicFramePr>
            <p:xfrm>
              <a:off x="563826" y="3431113"/>
              <a:ext cx="652424" cy="221567"/>
            </p:xfrm>
            <a:graphic>
              <a:graphicData uri="http://schemas.openxmlformats.org/drawingml/2006/chart">
                <c:chart xmlns:c="http://schemas.openxmlformats.org/drawingml/2006/chart" xmlns:r="http://schemas.openxmlformats.org/officeDocument/2006/relationships" r:id="rId15"/>
              </a:graphicData>
            </a:graphic>
          </p:graphicFrame>
        </p:grpSp>
      </p:grpSp>
      <p:grpSp>
        <p:nvGrpSpPr>
          <p:cNvPr id="102" name="Group 101"/>
          <p:cNvGrpSpPr/>
          <p:nvPr/>
        </p:nvGrpSpPr>
        <p:grpSpPr>
          <a:xfrm>
            <a:off x="9112784" y="4056759"/>
            <a:ext cx="2051358" cy="1040401"/>
            <a:chOff x="5840745" y="1874023"/>
            <a:chExt cx="2051358" cy="1040401"/>
          </a:xfrm>
        </p:grpSpPr>
        <p:cxnSp>
          <p:nvCxnSpPr>
            <p:cNvPr id="103" name="Curved Connector 102">
              <a:extLst>
                <a:ext uri="{FF2B5EF4-FFF2-40B4-BE49-F238E27FC236}">
                  <a16:creationId xmlns="" xmlns:a16="http://schemas.microsoft.com/office/drawing/2014/main" id="{EFD04C0E-6F14-AE4A-858E-C8408948B3D1}"/>
                </a:ext>
              </a:extLst>
            </p:cNvPr>
            <p:cNvCxnSpPr>
              <a:cxnSpLocks/>
              <a:stCxn id="104" idx="1"/>
              <a:endCxn id="92" idx="2"/>
            </p:cNvCxnSpPr>
            <p:nvPr/>
          </p:nvCxnSpPr>
          <p:spPr>
            <a:xfrm rot="10800000">
              <a:off x="5840745" y="1874023"/>
              <a:ext cx="522282" cy="71723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 xmlns:a16="http://schemas.microsoft.com/office/drawing/2014/main" id="{996FAA94-FD36-974B-AFF2-A591E1A85CFE}"/>
                </a:ext>
              </a:extLst>
            </p:cNvPr>
            <p:cNvSpPr txBox="1"/>
            <p:nvPr/>
          </p:nvSpPr>
          <p:spPr>
            <a:xfrm>
              <a:off x="6363027" y="2268093"/>
              <a:ext cx="1529076" cy="646331"/>
            </a:xfrm>
            <a:prstGeom prst="rect">
              <a:avLst/>
            </a:prstGeom>
            <a:noFill/>
          </p:spPr>
          <p:txBody>
            <a:bodyPr wrap="square" rtlCol="0">
              <a:spAutoFit/>
            </a:bodyPr>
            <a:lstStyle/>
            <a:p>
              <a:pPr algn="ctr"/>
              <a:r>
                <a:rPr lang="en-US" dirty="0" smtClean="0"/>
                <a:t>Attribute Distributions</a:t>
              </a:r>
              <a:endParaRPr lang="en-US" dirty="0"/>
            </a:p>
          </p:txBody>
        </p:sp>
      </p:grpSp>
      <p:grpSp>
        <p:nvGrpSpPr>
          <p:cNvPr id="2" name="Group 1"/>
          <p:cNvGrpSpPr/>
          <p:nvPr/>
        </p:nvGrpSpPr>
        <p:grpSpPr>
          <a:xfrm>
            <a:off x="4737671" y="3267762"/>
            <a:ext cx="1862554" cy="1188704"/>
            <a:chOff x="4911839" y="3267762"/>
            <a:chExt cx="1862554" cy="1188704"/>
          </a:xfrm>
        </p:grpSpPr>
        <p:sp>
          <p:nvSpPr>
            <p:cNvPr id="73" name="Right Arrow 72"/>
            <p:cNvSpPr/>
            <p:nvPr/>
          </p:nvSpPr>
          <p:spPr>
            <a:xfrm>
              <a:off x="4911839" y="3267762"/>
              <a:ext cx="1862554" cy="118870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 xmlns:a16="http://schemas.microsoft.com/office/drawing/2014/main" id="{C272D078-8AB7-7B47-BDC0-B0CF9D01AC0A}"/>
                </a:ext>
              </a:extLst>
            </p:cNvPr>
            <p:cNvGrpSpPr/>
            <p:nvPr/>
          </p:nvGrpSpPr>
          <p:grpSpPr>
            <a:xfrm>
              <a:off x="4943791" y="3639116"/>
              <a:ext cx="1737916" cy="396789"/>
              <a:chOff x="2133601" y="2119003"/>
              <a:chExt cx="4195016" cy="970945"/>
            </a:xfrm>
            <a:solidFill>
              <a:schemeClr val="tx1"/>
            </a:solidFill>
          </p:grpSpPr>
          <p:grpSp>
            <p:nvGrpSpPr>
              <p:cNvPr id="106" name="Group 105">
                <a:extLst>
                  <a:ext uri="{FF2B5EF4-FFF2-40B4-BE49-F238E27FC236}">
                    <a16:creationId xmlns="" xmlns:a16="http://schemas.microsoft.com/office/drawing/2014/main" id="{C9EE6D73-6824-8842-ABE0-9AFB24669E50}"/>
                  </a:ext>
                </a:extLst>
              </p:cNvPr>
              <p:cNvGrpSpPr/>
              <p:nvPr/>
            </p:nvGrpSpPr>
            <p:grpSpPr>
              <a:xfrm>
                <a:off x="3310521" y="2510342"/>
                <a:ext cx="1277574" cy="436917"/>
                <a:chOff x="3310521" y="2510342"/>
                <a:chExt cx="1277574" cy="436917"/>
              </a:xfrm>
              <a:grpFill/>
            </p:grpSpPr>
            <p:sp>
              <p:nvSpPr>
                <p:cNvPr id="161" name="Rectangle 160">
                  <a:extLst>
                    <a:ext uri="{FF2B5EF4-FFF2-40B4-BE49-F238E27FC236}">
                      <a16:creationId xmlns="" xmlns:a16="http://schemas.microsoft.com/office/drawing/2014/main" id="{3F35BB4F-86A3-874A-9674-8BE560D8A0E5}"/>
                    </a:ext>
                  </a:extLst>
                </p:cNvPr>
                <p:cNvSpPr>
                  <a:spLocks noChangeAspect="1"/>
                </p:cNvSpPr>
                <p:nvPr/>
              </p:nvSpPr>
              <p:spPr>
                <a:xfrm>
                  <a:off x="4504871" y="2864035"/>
                  <a:ext cx="83224" cy="83224"/>
                </a:xfrm>
                <a:prstGeom prst="rect">
                  <a:avLst/>
                </a:prstGeom>
                <a:grpFill/>
                <a:ln w="95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 xmlns:a16="http://schemas.microsoft.com/office/drawing/2014/main" id="{DF795C61-E331-7F42-A4B6-870A9910A129}"/>
                    </a:ext>
                  </a:extLst>
                </p:cNvPr>
                <p:cNvSpPr>
                  <a:spLocks noChangeAspect="1"/>
                </p:cNvSpPr>
                <p:nvPr/>
              </p:nvSpPr>
              <p:spPr>
                <a:xfrm>
                  <a:off x="3310521" y="2510342"/>
                  <a:ext cx="124836" cy="124836"/>
                </a:xfrm>
                <a:prstGeom prst="rect">
                  <a:avLst/>
                </a:prstGeom>
                <a:grpFill/>
                <a:ln w="9525">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3" name="Straight Connector 162">
                  <a:extLst>
                    <a:ext uri="{FF2B5EF4-FFF2-40B4-BE49-F238E27FC236}">
                      <a16:creationId xmlns="" xmlns:a16="http://schemas.microsoft.com/office/drawing/2014/main" id="{56298C2A-E9FA-5B4F-BE14-49C52CBCFDD1}"/>
                    </a:ext>
                  </a:extLst>
                </p:cNvPr>
                <p:cNvCxnSpPr>
                  <a:cxnSpLocks/>
                </p:cNvCxnSpPr>
                <p:nvPr/>
              </p:nvCxnSpPr>
              <p:spPr>
                <a:xfrm>
                  <a:off x="3372939" y="2510342"/>
                  <a:ext cx="1173544" cy="353693"/>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 xmlns:a16="http://schemas.microsoft.com/office/drawing/2014/main" id="{D9108926-41E7-B549-9B56-D1006C38AC84}"/>
                    </a:ext>
                  </a:extLst>
                </p:cNvPr>
                <p:cNvCxnSpPr>
                  <a:cxnSpLocks/>
                </p:cNvCxnSpPr>
                <p:nvPr/>
              </p:nvCxnSpPr>
              <p:spPr>
                <a:xfrm>
                  <a:off x="3580999" y="2718402"/>
                  <a:ext cx="965484" cy="145633"/>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 xmlns:a16="http://schemas.microsoft.com/office/drawing/2014/main" id="{C9B1A383-1E1C-8340-8D28-9D1B52C8ADAF}"/>
                    </a:ext>
                  </a:extLst>
                </p:cNvPr>
                <p:cNvCxnSpPr>
                  <a:cxnSpLocks/>
                </p:cNvCxnSpPr>
                <p:nvPr/>
              </p:nvCxnSpPr>
              <p:spPr>
                <a:xfrm>
                  <a:off x="3580999" y="2843238"/>
                  <a:ext cx="965484" cy="104021"/>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66" name="Rectangle 165">
                  <a:extLst>
                    <a:ext uri="{FF2B5EF4-FFF2-40B4-BE49-F238E27FC236}">
                      <a16:creationId xmlns="" xmlns:a16="http://schemas.microsoft.com/office/drawing/2014/main" id="{21B7FB3E-4D3F-3547-9282-5F974AAA3CC0}"/>
                    </a:ext>
                  </a:extLst>
                </p:cNvPr>
                <p:cNvSpPr>
                  <a:spLocks noChangeAspect="1"/>
                </p:cNvSpPr>
                <p:nvPr/>
              </p:nvSpPr>
              <p:spPr>
                <a:xfrm>
                  <a:off x="3379874" y="2579695"/>
                  <a:ext cx="124836" cy="124836"/>
                </a:xfrm>
                <a:prstGeom prst="rect">
                  <a:avLst/>
                </a:prstGeom>
                <a:grpFill/>
                <a:ln w="9525">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 xmlns:a16="http://schemas.microsoft.com/office/drawing/2014/main" id="{9E1F408B-0FA3-3248-8A8A-9539C6684A2C}"/>
                    </a:ext>
                  </a:extLst>
                </p:cNvPr>
                <p:cNvSpPr>
                  <a:spLocks noChangeAspect="1"/>
                </p:cNvSpPr>
                <p:nvPr/>
              </p:nvSpPr>
              <p:spPr>
                <a:xfrm>
                  <a:off x="3449227" y="2649048"/>
                  <a:ext cx="124836" cy="124836"/>
                </a:xfrm>
                <a:prstGeom prst="rect">
                  <a:avLst/>
                </a:prstGeom>
                <a:grpFill/>
                <a:ln w="9525">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 xmlns:a16="http://schemas.microsoft.com/office/drawing/2014/main" id="{7F37AA64-907D-B346-ADD6-903F868771A5}"/>
                    </a:ext>
                  </a:extLst>
                </p:cNvPr>
                <p:cNvSpPr>
                  <a:spLocks noChangeAspect="1"/>
                </p:cNvSpPr>
                <p:nvPr/>
              </p:nvSpPr>
              <p:spPr>
                <a:xfrm>
                  <a:off x="3518581" y="2718402"/>
                  <a:ext cx="124836" cy="124836"/>
                </a:xfrm>
                <a:prstGeom prst="rect">
                  <a:avLst/>
                </a:prstGeom>
                <a:grpFill/>
                <a:ln w="9525">
                  <a:solidFill>
                    <a:schemeClr val="bg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 xmlns:a16="http://schemas.microsoft.com/office/drawing/2014/main" id="{61487D2A-E6E1-744C-BCAB-68DB63D5F25F}"/>
                    </a:ext>
                  </a:extLst>
                </p:cNvPr>
                <p:cNvCxnSpPr>
                  <a:cxnSpLocks/>
                </p:cNvCxnSpPr>
                <p:nvPr/>
              </p:nvCxnSpPr>
              <p:spPr>
                <a:xfrm>
                  <a:off x="3511645" y="2649048"/>
                  <a:ext cx="1034838" cy="214987"/>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 xmlns:a16="http://schemas.microsoft.com/office/drawing/2014/main" id="{484F62BF-4119-9640-995C-BA7F11939637}"/>
                    </a:ext>
                  </a:extLst>
                </p:cNvPr>
                <p:cNvCxnSpPr>
                  <a:cxnSpLocks/>
                </p:cNvCxnSpPr>
                <p:nvPr/>
              </p:nvCxnSpPr>
              <p:spPr>
                <a:xfrm>
                  <a:off x="3442292" y="2579695"/>
                  <a:ext cx="1104191" cy="284340"/>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 xmlns:a16="http://schemas.microsoft.com/office/drawing/2014/main" id="{CC4530D7-6E13-9549-BCDF-34365253E238}"/>
                    </a:ext>
                  </a:extLst>
                </p:cNvPr>
                <p:cNvCxnSpPr/>
                <p:nvPr/>
              </p:nvCxnSpPr>
              <p:spPr>
                <a:xfrm>
                  <a:off x="3433912" y="2510342"/>
                  <a:ext cx="208060" cy="209724"/>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 xmlns:a16="http://schemas.microsoft.com/office/drawing/2014/main" id="{B3BAEDC6-05AD-9C46-B28A-8AD21F15B6AC}"/>
                    </a:ext>
                  </a:extLst>
                </p:cNvPr>
                <p:cNvCxnSpPr/>
                <p:nvPr/>
              </p:nvCxnSpPr>
              <p:spPr>
                <a:xfrm>
                  <a:off x="3312033" y="2634958"/>
                  <a:ext cx="208060" cy="209724"/>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 xmlns:a16="http://schemas.microsoft.com/office/drawing/2014/main" id="{0465754C-2F70-BF4D-9F5C-7629E93DCA52}"/>
                    </a:ext>
                  </a:extLst>
                </p:cNvPr>
                <p:cNvCxnSpPr/>
                <p:nvPr/>
              </p:nvCxnSpPr>
              <p:spPr>
                <a:xfrm>
                  <a:off x="3314922" y="2512006"/>
                  <a:ext cx="208060" cy="209724"/>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grpSp>
          <p:grpSp>
            <p:nvGrpSpPr>
              <p:cNvPr id="107" name="Group 206">
                <a:extLst>
                  <a:ext uri="{FF2B5EF4-FFF2-40B4-BE49-F238E27FC236}">
                    <a16:creationId xmlns="" xmlns:a16="http://schemas.microsoft.com/office/drawing/2014/main" id="{3C5B1EED-1960-2A45-A862-A041C914F028}"/>
                  </a:ext>
                </a:extLst>
              </p:cNvPr>
              <p:cNvGrpSpPr/>
              <p:nvPr/>
            </p:nvGrpSpPr>
            <p:grpSpPr>
              <a:xfrm>
                <a:off x="4021151" y="2265098"/>
                <a:ext cx="749014" cy="749014"/>
                <a:chOff x="8773045" y="1214694"/>
                <a:chExt cx="1645920" cy="1645920"/>
              </a:xfrm>
              <a:grpFill/>
            </p:grpSpPr>
            <p:sp>
              <p:nvSpPr>
                <p:cNvPr id="154" name="Rectangle 153">
                  <a:extLst>
                    <a:ext uri="{FF2B5EF4-FFF2-40B4-BE49-F238E27FC236}">
                      <a16:creationId xmlns="" xmlns:a16="http://schemas.microsoft.com/office/drawing/2014/main" id="{5BA68A2C-B183-4046-B181-ADF67B871F19}"/>
                    </a:ext>
                  </a:extLst>
                </p:cNvPr>
                <p:cNvSpPr>
                  <a:spLocks noChangeAspect="1"/>
                </p:cNvSpPr>
                <p:nvPr/>
              </p:nvSpPr>
              <p:spPr>
                <a:xfrm>
                  <a:off x="8773045" y="1214694"/>
                  <a:ext cx="731520" cy="73152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 xmlns:a16="http://schemas.microsoft.com/office/drawing/2014/main" id="{86DC805B-E2AC-3049-BA86-21343C7C7A69}"/>
                    </a:ext>
                  </a:extLst>
                </p:cNvPr>
                <p:cNvSpPr>
                  <a:spLocks noChangeAspect="1"/>
                </p:cNvSpPr>
                <p:nvPr/>
              </p:nvSpPr>
              <p:spPr>
                <a:xfrm>
                  <a:off x="8925445" y="1367094"/>
                  <a:ext cx="731520" cy="73152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 xmlns:a16="http://schemas.microsoft.com/office/drawing/2014/main" id="{3089133C-6B1F-D64B-BD8C-446419FAB1ED}"/>
                    </a:ext>
                  </a:extLst>
                </p:cNvPr>
                <p:cNvSpPr>
                  <a:spLocks noChangeAspect="1"/>
                </p:cNvSpPr>
                <p:nvPr/>
              </p:nvSpPr>
              <p:spPr>
                <a:xfrm>
                  <a:off x="9077845" y="1519494"/>
                  <a:ext cx="731520" cy="73152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 xmlns:a16="http://schemas.microsoft.com/office/drawing/2014/main" id="{F578DD79-E6DD-AB46-A8DC-4109A390CAD4}"/>
                    </a:ext>
                  </a:extLst>
                </p:cNvPr>
                <p:cNvSpPr>
                  <a:spLocks noChangeAspect="1"/>
                </p:cNvSpPr>
                <p:nvPr/>
              </p:nvSpPr>
              <p:spPr>
                <a:xfrm>
                  <a:off x="9230245" y="1671894"/>
                  <a:ext cx="731520" cy="73152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 xmlns:a16="http://schemas.microsoft.com/office/drawing/2014/main" id="{8D827C27-7865-2643-B52D-19010F57E4C9}"/>
                    </a:ext>
                  </a:extLst>
                </p:cNvPr>
                <p:cNvSpPr>
                  <a:spLocks noChangeAspect="1"/>
                </p:cNvSpPr>
                <p:nvPr/>
              </p:nvSpPr>
              <p:spPr>
                <a:xfrm>
                  <a:off x="9382645" y="1824294"/>
                  <a:ext cx="731520" cy="73152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 xmlns:a16="http://schemas.microsoft.com/office/drawing/2014/main" id="{B7E3FE81-5A41-3B46-A4EE-48F49BFD79EE}"/>
                    </a:ext>
                  </a:extLst>
                </p:cNvPr>
                <p:cNvSpPr>
                  <a:spLocks noChangeAspect="1"/>
                </p:cNvSpPr>
                <p:nvPr/>
              </p:nvSpPr>
              <p:spPr>
                <a:xfrm>
                  <a:off x="9535045" y="1976694"/>
                  <a:ext cx="731520" cy="73152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 xmlns:a16="http://schemas.microsoft.com/office/drawing/2014/main" id="{19203CD4-F755-A841-8398-234D7D72011D}"/>
                    </a:ext>
                  </a:extLst>
                </p:cNvPr>
                <p:cNvSpPr>
                  <a:spLocks noChangeAspect="1"/>
                </p:cNvSpPr>
                <p:nvPr/>
              </p:nvSpPr>
              <p:spPr>
                <a:xfrm>
                  <a:off x="9687445" y="2129094"/>
                  <a:ext cx="731520" cy="73152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8" name="Rectangle 107">
                <a:extLst>
                  <a:ext uri="{FF2B5EF4-FFF2-40B4-BE49-F238E27FC236}">
                    <a16:creationId xmlns="" xmlns:a16="http://schemas.microsoft.com/office/drawing/2014/main" id="{2F3D7046-A749-3842-98A2-8B1DA43649F5}"/>
                  </a:ext>
                </a:extLst>
              </p:cNvPr>
              <p:cNvSpPr>
                <a:spLocks noChangeAspect="1"/>
              </p:cNvSpPr>
              <p:nvPr/>
            </p:nvSpPr>
            <p:spPr>
              <a:xfrm>
                <a:off x="3276600" y="2327063"/>
                <a:ext cx="416119" cy="416119"/>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 xmlns:a16="http://schemas.microsoft.com/office/drawing/2014/main" id="{08C59AA6-AC9C-B842-8BF3-5ED901518615}"/>
                  </a:ext>
                </a:extLst>
              </p:cNvPr>
              <p:cNvSpPr>
                <a:spLocks noChangeAspect="1"/>
              </p:cNvSpPr>
              <p:nvPr/>
            </p:nvSpPr>
            <p:spPr>
              <a:xfrm>
                <a:off x="3345953" y="2396416"/>
                <a:ext cx="416119" cy="416119"/>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 xmlns:a16="http://schemas.microsoft.com/office/drawing/2014/main" id="{621BD622-7B54-9D46-AFF5-25AECE20F4DB}"/>
                  </a:ext>
                </a:extLst>
              </p:cNvPr>
              <p:cNvSpPr>
                <a:spLocks noChangeAspect="1"/>
              </p:cNvSpPr>
              <p:nvPr/>
            </p:nvSpPr>
            <p:spPr>
              <a:xfrm>
                <a:off x="3415306" y="2465769"/>
                <a:ext cx="416119" cy="416119"/>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 xmlns:a16="http://schemas.microsoft.com/office/drawing/2014/main" id="{8344042D-8468-7548-ADE3-25F6C86C72DF}"/>
                  </a:ext>
                </a:extLst>
              </p:cNvPr>
              <p:cNvSpPr>
                <a:spLocks noChangeAspect="1"/>
              </p:cNvSpPr>
              <p:nvPr/>
            </p:nvSpPr>
            <p:spPr>
              <a:xfrm>
                <a:off x="3484659" y="2535122"/>
                <a:ext cx="416119" cy="416119"/>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2" name="Group 211">
                <a:extLst>
                  <a:ext uri="{FF2B5EF4-FFF2-40B4-BE49-F238E27FC236}">
                    <a16:creationId xmlns="" xmlns:a16="http://schemas.microsoft.com/office/drawing/2014/main" id="{BC91CD3D-B222-DA4A-9614-DD87EA7D9965}"/>
                  </a:ext>
                </a:extLst>
              </p:cNvPr>
              <p:cNvGrpSpPr/>
              <p:nvPr/>
            </p:nvGrpSpPr>
            <p:grpSpPr>
              <a:xfrm>
                <a:off x="2133601" y="2119003"/>
                <a:ext cx="970945" cy="970945"/>
                <a:chOff x="5572662" y="2317477"/>
                <a:chExt cx="2133600" cy="2133600"/>
              </a:xfrm>
              <a:grpFill/>
            </p:grpSpPr>
            <p:sp>
              <p:nvSpPr>
                <p:cNvPr id="151" name="Rectangle 150">
                  <a:extLst>
                    <a:ext uri="{FF2B5EF4-FFF2-40B4-BE49-F238E27FC236}">
                      <a16:creationId xmlns="" xmlns:a16="http://schemas.microsoft.com/office/drawing/2014/main" id="{5D2F7AED-D8B1-184B-B80B-E7ACD96845A6}"/>
                    </a:ext>
                  </a:extLst>
                </p:cNvPr>
                <p:cNvSpPr>
                  <a:spLocks noChangeAspect="1"/>
                </p:cNvSpPr>
                <p:nvPr/>
              </p:nvSpPr>
              <p:spPr>
                <a:xfrm>
                  <a:off x="5572662" y="2317477"/>
                  <a:ext cx="1828800" cy="182880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 xmlns:a16="http://schemas.microsoft.com/office/drawing/2014/main" id="{7FE5FD7E-162D-964B-A329-177B02CC4007}"/>
                    </a:ext>
                  </a:extLst>
                </p:cNvPr>
                <p:cNvSpPr>
                  <a:spLocks noChangeAspect="1"/>
                </p:cNvSpPr>
                <p:nvPr/>
              </p:nvSpPr>
              <p:spPr>
                <a:xfrm>
                  <a:off x="5725062" y="2469877"/>
                  <a:ext cx="1828800" cy="182880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 xmlns:a16="http://schemas.microsoft.com/office/drawing/2014/main" id="{353357B5-63E3-A244-AF51-F81F86693B7A}"/>
                    </a:ext>
                  </a:extLst>
                </p:cNvPr>
                <p:cNvSpPr>
                  <a:spLocks noChangeAspect="1"/>
                </p:cNvSpPr>
                <p:nvPr/>
              </p:nvSpPr>
              <p:spPr>
                <a:xfrm>
                  <a:off x="5877462" y="2622277"/>
                  <a:ext cx="1828800" cy="182880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3" name="Straight Connector 112">
                <a:extLst>
                  <a:ext uri="{FF2B5EF4-FFF2-40B4-BE49-F238E27FC236}">
                    <a16:creationId xmlns="" xmlns:a16="http://schemas.microsoft.com/office/drawing/2014/main" id="{0508B711-3E10-394F-B41A-BA18777F2467}"/>
                  </a:ext>
                </a:extLst>
              </p:cNvPr>
              <p:cNvCxnSpPr>
                <a:cxnSpLocks/>
              </p:cNvCxnSpPr>
              <p:nvPr/>
            </p:nvCxnSpPr>
            <p:spPr>
              <a:xfrm>
                <a:off x="4843481" y="2346326"/>
                <a:ext cx="536371" cy="74632"/>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 xmlns:a16="http://schemas.microsoft.com/office/drawing/2014/main" id="{9B9E5F37-34C2-B54B-80D8-D6E813FDEDA7}"/>
                  </a:ext>
                </a:extLst>
              </p:cNvPr>
              <p:cNvCxnSpPr>
                <a:cxnSpLocks/>
              </p:cNvCxnSpPr>
              <p:nvPr/>
            </p:nvCxnSpPr>
            <p:spPr>
              <a:xfrm flipV="1">
                <a:off x="5259600" y="2821189"/>
                <a:ext cx="500945" cy="107704"/>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 xmlns:a16="http://schemas.microsoft.com/office/drawing/2014/main" id="{691E0906-93BE-BF4C-9C43-29A910DDAF06}"/>
                  </a:ext>
                </a:extLst>
              </p:cNvPr>
              <p:cNvSpPr>
                <a:spLocks noChangeAspect="1"/>
              </p:cNvSpPr>
              <p:nvPr/>
            </p:nvSpPr>
            <p:spPr>
              <a:xfrm>
                <a:off x="3552220" y="2801748"/>
                <a:ext cx="83223" cy="83223"/>
              </a:xfrm>
              <a:prstGeom prst="rect">
                <a:avLst/>
              </a:prstGeom>
              <a:grpFill/>
              <a:ln w="95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226">
                <a:extLst>
                  <a:ext uri="{FF2B5EF4-FFF2-40B4-BE49-F238E27FC236}">
                    <a16:creationId xmlns="" xmlns:a16="http://schemas.microsoft.com/office/drawing/2014/main" id="{D743C71C-1A91-464A-9195-D3BF4A3A65C3}"/>
                  </a:ext>
                </a:extLst>
              </p:cNvPr>
              <p:cNvGrpSpPr/>
              <p:nvPr/>
            </p:nvGrpSpPr>
            <p:grpSpPr>
              <a:xfrm>
                <a:off x="4760257" y="2346326"/>
                <a:ext cx="582566" cy="582567"/>
                <a:chOff x="11541722" y="1891905"/>
                <a:chExt cx="1280160" cy="1280160"/>
              </a:xfrm>
              <a:grpFill/>
            </p:grpSpPr>
            <p:sp>
              <p:nvSpPr>
                <p:cNvPr id="144" name="Rectangle 143">
                  <a:extLst>
                    <a:ext uri="{FF2B5EF4-FFF2-40B4-BE49-F238E27FC236}">
                      <a16:creationId xmlns="" xmlns:a16="http://schemas.microsoft.com/office/drawing/2014/main" id="{F2CAF9EE-77FC-BC4B-BD32-8116DB8CE76F}"/>
                    </a:ext>
                  </a:extLst>
                </p:cNvPr>
                <p:cNvSpPr>
                  <a:spLocks noChangeAspect="1"/>
                </p:cNvSpPr>
                <p:nvPr/>
              </p:nvSpPr>
              <p:spPr>
                <a:xfrm>
                  <a:off x="11541722" y="1891905"/>
                  <a:ext cx="365760" cy="36576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 xmlns:a16="http://schemas.microsoft.com/office/drawing/2014/main" id="{DDA77BBB-31D7-E346-8EC9-32E512712135}"/>
                    </a:ext>
                  </a:extLst>
                </p:cNvPr>
                <p:cNvSpPr>
                  <a:spLocks noChangeAspect="1"/>
                </p:cNvSpPr>
                <p:nvPr/>
              </p:nvSpPr>
              <p:spPr>
                <a:xfrm>
                  <a:off x="11694122" y="2044305"/>
                  <a:ext cx="365760" cy="36576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 xmlns:a16="http://schemas.microsoft.com/office/drawing/2014/main" id="{18799DFE-73B6-3B49-814A-A3878F99DA6E}"/>
                    </a:ext>
                  </a:extLst>
                </p:cNvPr>
                <p:cNvSpPr>
                  <a:spLocks noChangeAspect="1"/>
                </p:cNvSpPr>
                <p:nvPr/>
              </p:nvSpPr>
              <p:spPr>
                <a:xfrm>
                  <a:off x="11846522" y="2196705"/>
                  <a:ext cx="365760" cy="36576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 xmlns:a16="http://schemas.microsoft.com/office/drawing/2014/main" id="{1D697EA0-5700-E54A-905E-251DA1419F97}"/>
                    </a:ext>
                  </a:extLst>
                </p:cNvPr>
                <p:cNvSpPr>
                  <a:spLocks noChangeAspect="1"/>
                </p:cNvSpPr>
                <p:nvPr/>
              </p:nvSpPr>
              <p:spPr>
                <a:xfrm>
                  <a:off x="11998922" y="2349105"/>
                  <a:ext cx="365760" cy="36576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 xmlns:a16="http://schemas.microsoft.com/office/drawing/2014/main" id="{1B94C3B4-BF21-D247-82F8-78D56F4215BE}"/>
                    </a:ext>
                  </a:extLst>
                </p:cNvPr>
                <p:cNvSpPr>
                  <a:spLocks noChangeAspect="1"/>
                </p:cNvSpPr>
                <p:nvPr/>
              </p:nvSpPr>
              <p:spPr>
                <a:xfrm>
                  <a:off x="12151322" y="2501505"/>
                  <a:ext cx="365760" cy="36576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 xmlns:a16="http://schemas.microsoft.com/office/drawing/2014/main" id="{AED727D9-D9D2-B743-973A-5B7C1FB76B0A}"/>
                    </a:ext>
                  </a:extLst>
                </p:cNvPr>
                <p:cNvSpPr>
                  <a:spLocks noChangeAspect="1"/>
                </p:cNvSpPr>
                <p:nvPr/>
              </p:nvSpPr>
              <p:spPr>
                <a:xfrm>
                  <a:off x="12303722" y="2653905"/>
                  <a:ext cx="365760" cy="36576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 xmlns:a16="http://schemas.microsoft.com/office/drawing/2014/main" id="{C1CD48BC-7B14-904D-A5D8-C42C54ADA5FF}"/>
                    </a:ext>
                  </a:extLst>
                </p:cNvPr>
                <p:cNvSpPr>
                  <a:spLocks noChangeAspect="1"/>
                </p:cNvSpPr>
                <p:nvPr/>
              </p:nvSpPr>
              <p:spPr>
                <a:xfrm>
                  <a:off x="12456122" y="2806305"/>
                  <a:ext cx="365760" cy="365760"/>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8" name="Rectangle 117">
                <a:extLst>
                  <a:ext uri="{FF2B5EF4-FFF2-40B4-BE49-F238E27FC236}">
                    <a16:creationId xmlns="" xmlns:a16="http://schemas.microsoft.com/office/drawing/2014/main" id="{AA996238-DA74-FC4A-B10B-D156FB1ECFDF}"/>
                  </a:ext>
                </a:extLst>
              </p:cNvPr>
              <p:cNvSpPr>
                <a:spLocks noChangeAspect="1"/>
              </p:cNvSpPr>
              <p:nvPr/>
            </p:nvSpPr>
            <p:spPr>
              <a:xfrm>
                <a:off x="4613736" y="2711975"/>
                <a:ext cx="124836" cy="124836"/>
              </a:xfrm>
              <a:prstGeom prst="rect">
                <a:avLst/>
              </a:prstGeom>
              <a:grpFill/>
              <a:ln w="95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 xmlns:a16="http://schemas.microsoft.com/office/drawing/2014/main" id="{B702DF71-5017-504D-BA5D-7C34350B64B5}"/>
                  </a:ext>
                </a:extLst>
              </p:cNvPr>
              <p:cNvSpPr>
                <a:spLocks noChangeAspect="1"/>
              </p:cNvSpPr>
              <p:nvPr/>
            </p:nvSpPr>
            <p:spPr>
              <a:xfrm>
                <a:off x="5263730" y="2779017"/>
                <a:ext cx="62418" cy="62418"/>
              </a:xfrm>
              <a:prstGeom prst="rect">
                <a:avLst/>
              </a:prstGeom>
              <a:grpFill/>
              <a:ln w="95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 xmlns:a16="http://schemas.microsoft.com/office/drawing/2014/main" id="{84760042-5E9D-594E-897F-871110D4C530}"/>
                  </a:ext>
                </a:extLst>
              </p:cNvPr>
              <p:cNvCxnSpPr>
                <a:cxnSpLocks/>
              </p:cNvCxnSpPr>
              <p:nvPr/>
            </p:nvCxnSpPr>
            <p:spPr>
              <a:xfrm>
                <a:off x="4676154" y="2836811"/>
                <a:ext cx="618785" cy="4624"/>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 xmlns:a16="http://schemas.microsoft.com/office/drawing/2014/main" id="{48D35141-5CC3-3F45-9FBF-8E3A6AC1F1D3}"/>
                  </a:ext>
                </a:extLst>
              </p:cNvPr>
              <p:cNvCxnSpPr>
                <a:cxnSpLocks/>
              </p:cNvCxnSpPr>
              <p:nvPr/>
            </p:nvCxnSpPr>
            <p:spPr>
              <a:xfrm>
                <a:off x="4676154" y="2711975"/>
                <a:ext cx="618785" cy="67042"/>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22" name="Oval 121">
                <a:extLst>
                  <a:ext uri="{FF2B5EF4-FFF2-40B4-BE49-F238E27FC236}">
                    <a16:creationId xmlns="" xmlns:a16="http://schemas.microsoft.com/office/drawing/2014/main" id="{BE153B21-DBDD-E440-9774-A14527F13F41}"/>
                  </a:ext>
                </a:extLst>
              </p:cNvPr>
              <p:cNvSpPr>
                <a:spLocks noChangeAspect="1"/>
              </p:cNvSpPr>
              <p:nvPr/>
            </p:nvSpPr>
            <p:spPr bwMode="auto">
              <a:xfrm>
                <a:off x="5379852" y="2373788"/>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23" name="Oval 122">
                <a:extLst>
                  <a:ext uri="{FF2B5EF4-FFF2-40B4-BE49-F238E27FC236}">
                    <a16:creationId xmlns="" xmlns:a16="http://schemas.microsoft.com/office/drawing/2014/main" id="{FBDC7326-1391-2F42-A1AB-F2A625872F79}"/>
                  </a:ext>
                </a:extLst>
              </p:cNvPr>
              <p:cNvSpPr>
                <a:spLocks noChangeAspect="1"/>
              </p:cNvSpPr>
              <p:nvPr/>
            </p:nvSpPr>
            <p:spPr bwMode="auto">
              <a:xfrm>
                <a:off x="5477011" y="2467330"/>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24" name="Oval 123">
                <a:extLst>
                  <a:ext uri="{FF2B5EF4-FFF2-40B4-BE49-F238E27FC236}">
                    <a16:creationId xmlns="" xmlns:a16="http://schemas.microsoft.com/office/drawing/2014/main" id="{9C5C7712-EBBE-624E-AB5E-994352DC6793}"/>
                  </a:ext>
                </a:extLst>
              </p:cNvPr>
              <p:cNvSpPr>
                <a:spLocks noChangeAspect="1"/>
              </p:cNvSpPr>
              <p:nvPr/>
            </p:nvSpPr>
            <p:spPr bwMode="auto">
              <a:xfrm>
                <a:off x="5566507" y="2554008"/>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25" name="Oval 124">
                <a:extLst>
                  <a:ext uri="{FF2B5EF4-FFF2-40B4-BE49-F238E27FC236}">
                    <a16:creationId xmlns="" xmlns:a16="http://schemas.microsoft.com/office/drawing/2014/main" id="{3A5BEFD3-4361-4040-88A3-9685DCA3D4E4}"/>
                  </a:ext>
                </a:extLst>
              </p:cNvPr>
              <p:cNvSpPr>
                <a:spLocks noChangeAspect="1"/>
              </p:cNvSpPr>
              <p:nvPr/>
            </p:nvSpPr>
            <p:spPr bwMode="auto">
              <a:xfrm>
                <a:off x="5657233" y="2643505"/>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26" name="Oval 125">
                <a:extLst>
                  <a:ext uri="{FF2B5EF4-FFF2-40B4-BE49-F238E27FC236}">
                    <a16:creationId xmlns="" xmlns:a16="http://schemas.microsoft.com/office/drawing/2014/main" id="{EFA5FCDB-6128-DA47-99E8-0F42AB332D31}"/>
                  </a:ext>
                </a:extLst>
              </p:cNvPr>
              <p:cNvSpPr>
                <a:spLocks noChangeAspect="1"/>
              </p:cNvSpPr>
              <p:nvPr/>
            </p:nvSpPr>
            <p:spPr bwMode="auto">
              <a:xfrm>
                <a:off x="5746729" y="2740665"/>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cxnSp>
            <p:nvCxnSpPr>
              <p:cNvPr id="127" name="Straight Connector 126">
                <a:extLst>
                  <a:ext uri="{FF2B5EF4-FFF2-40B4-BE49-F238E27FC236}">
                    <a16:creationId xmlns="" xmlns:a16="http://schemas.microsoft.com/office/drawing/2014/main" id="{626769CC-A7B4-2041-B8B8-AEDA31669721}"/>
                  </a:ext>
                </a:extLst>
              </p:cNvPr>
              <p:cNvCxnSpPr>
                <a:cxnSpLocks/>
              </p:cNvCxnSpPr>
              <p:nvPr/>
            </p:nvCxnSpPr>
            <p:spPr>
              <a:xfrm flipV="1">
                <a:off x="5259600" y="2454312"/>
                <a:ext cx="134068" cy="474581"/>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 xmlns:a16="http://schemas.microsoft.com/office/drawing/2014/main" id="{07B06758-3881-C342-A041-3B08A9BC4754}"/>
                  </a:ext>
                </a:extLst>
              </p:cNvPr>
              <p:cNvCxnSpPr>
                <a:cxnSpLocks/>
              </p:cNvCxnSpPr>
              <p:nvPr/>
            </p:nvCxnSpPr>
            <p:spPr>
              <a:xfrm>
                <a:off x="4843481" y="2346326"/>
                <a:ext cx="903248" cy="441509"/>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29" name="Oval 128">
                <a:extLst>
                  <a:ext uri="{FF2B5EF4-FFF2-40B4-BE49-F238E27FC236}">
                    <a16:creationId xmlns="" xmlns:a16="http://schemas.microsoft.com/office/drawing/2014/main" id="{657C10DA-A21F-2545-9E74-1ED7A29122AF}"/>
                  </a:ext>
                </a:extLst>
              </p:cNvPr>
              <p:cNvSpPr>
                <a:spLocks noChangeAspect="1"/>
              </p:cNvSpPr>
              <p:nvPr/>
            </p:nvSpPr>
            <p:spPr bwMode="auto">
              <a:xfrm>
                <a:off x="5867400" y="2378630"/>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30" name="Oval 129">
                <a:extLst>
                  <a:ext uri="{FF2B5EF4-FFF2-40B4-BE49-F238E27FC236}">
                    <a16:creationId xmlns="" xmlns:a16="http://schemas.microsoft.com/office/drawing/2014/main" id="{18103BA9-F932-5C4C-A873-4C47A3DD10E1}"/>
                  </a:ext>
                </a:extLst>
              </p:cNvPr>
              <p:cNvSpPr>
                <a:spLocks noChangeAspect="1"/>
              </p:cNvSpPr>
              <p:nvPr/>
            </p:nvSpPr>
            <p:spPr bwMode="auto">
              <a:xfrm>
                <a:off x="5964559" y="2472172"/>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31" name="Oval 130">
                <a:extLst>
                  <a:ext uri="{FF2B5EF4-FFF2-40B4-BE49-F238E27FC236}">
                    <a16:creationId xmlns="" xmlns:a16="http://schemas.microsoft.com/office/drawing/2014/main" id="{F5093E68-99C2-E443-8AB0-084F6D3EF7CC}"/>
                  </a:ext>
                </a:extLst>
              </p:cNvPr>
              <p:cNvSpPr>
                <a:spLocks noChangeAspect="1"/>
              </p:cNvSpPr>
              <p:nvPr/>
            </p:nvSpPr>
            <p:spPr bwMode="auto">
              <a:xfrm>
                <a:off x="6054055" y="2558850"/>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32" name="Oval 131">
                <a:extLst>
                  <a:ext uri="{FF2B5EF4-FFF2-40B4-BE49-F238E27FC236}">
                    <a16:creationId xmlns="" xmlns:a16="http://schemas.microsoft.com/office/drawing/2014/main" id="{A8801674-C71B-4246-9E74-6C81BF4B2C5D}"/>
                  </a:ext>
                </a:extLst>
              </p:cNvPr>
              <p:cNvSpPr>
                <a:spLocks noChangeAspect="1"/>
              </p:cNvSpPr>
              <p:nvPr/>
            </p:nvSpPr>
            <p:spPr bwMode="auto">
              <a:xfrm>
                <a:off x="6144781" y="2648347"/>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sp>
            <p:nvSpPr>
              <p:cNvPr id="133" name="Oval 132">
                <a:extLst>
                  <a:ext uri="{FF2B5EF4-FFF2-40B4-BE49-F238E27FC236}">
                    <a16:creationId xmlns="" xmlns:a16="http://schemas.microsoft.com/office/drawing/2014/main" id="{C40345B3-3878-A240-8C79-B7365EB94112}"/>
                  </a:ext>
                </a:extLst>
              </p:cNvPr>
              <p:cNvSpPr>
                <a:spLocks noChangeAspect="1"/>
              </p:cNvSpPr>
              <p:nvPr/>
            </p:nvSpPr>
            <p:spPr bwMode="auto">
              <a:xfrm>
                <a:off x="6234277" y="2745507"/>
                <a:ext cx="94340" cy="94340"/>
              </a:xfrm>
              <a:prstGeom prst="ellipse">
                <a:avLst/>
              </a:prstGeom>
              <a:grpFill/>
              <a:ln>
                <a:solidFill>
                  <a:schemeClr val="bg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50000"/>
                  </a:spcBef>
                  <a:spcAft>
                    <a:spcPct val="0"/>
                  </a:spcAft>
                </a:pPr>
                <a:endParaRPr lang="en-US" sz="1200">
                  <a:solidFill>
                    <a:schemeClr val="tx1"/>
                  </a:solidFill>
                  <a:latin typeface="Arial" pitchFamily="-112" charset="0"/>
                  <a:ea typeface="ＭＳ Ｐゴシック" pitchFamily="-112" charset="-128"/>
                  <a:cs typeface="ＭＳ Ｐゴシック" pitchFamily="-112" charset="-128"/>
                </a:endParaRPr>
              </a:p>
            </p:txBody>
          </p:sp>
          <p:cxnSp>
            <p:nvCxnSpPr>
              <p:cNvPr id="134" name="Straight Connector 133">
                <a:extLst>
                  <a:ext uri="{FF2B5EF4-FFF2-40B4-BE49-F238E27FC236}">
                    <a16:creationId xmlns="" xmlns:a16="http://schemas.microsoft.com/office/drawing/2014/main" id="{B8223688-9754-2143-AB9C-E7F2210910A2}"/>
                  </a:ext>
                </a:extLst>
              </p:cNvPr>
              <p:cNvCxnSpPr>
                <a:cxnSpLocks/>
              </p:cNvCxnSpPr>
              <p:nvPr/>
            </p:nvCxnSpPr>
            <p:spPr>
              <a:xfrm>
                <a:off x="5841069" y="2787835"/>
                <a:ext cx="393208" cy="4842"/>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 xmlns:a16="http://schemas.microsoft.com/office/drawing/2014/main" id="{84E1142E-6DC6-8245-BA3D-2C6BD5F27435}"/>
                  </a:ext>
                </a:extLst>
              </p:cNvPr>
              <p:cNvCxnSpPr>
                <a:cxnSpLocks/>
              </p:cNvCxnSpPr>
              <p:nvPr/>
            </p:nvCxnSpPr>
            <p:spPr>
              <a:xfrm>
                <a:off x="5474192" y="2420958"/>
                <a:ext cx="393208" cy="4842"/>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 xmlns:a16="http://schemas.microsoft.com/office/drawing/2014/main" id="{F7E60699-5BB7-8F4D-8632-BE11B0E95B9F}"/>
                  </a:ext>
                </a:extLst>
              </p:cNvPr>
              <p:cNvCxnSpPr>
                <a:cxnSpLocks/>
              </p:cNvCxnSpPr>
              <p:nvPr/>
            </p:nvCxnSpPr>
            <p:spPr>
              <a:xfrm>
                <a:off x="5474192" y="2420958"/>
                <a:ext cx="760085" cy="371719"/>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 xmlns:a16="http://schemas.microsoft.com/office/drawing/2014/main" id="{4D93A7A8-91D4-4F4D-B4CC-8EAD122972ED}"/>
                  </a:ext>
                </a:extLst>
              </p:cNvPr>
              <p:cNvCxnSpPr>
                <a:cxnSpLocks/>
              </p:cNvCxnSpPr>
              <p:nvPr/>
            </p:nvCxnSpPr>
            <p:spPr>
              <a:xfrm flipV="1">
                <a:off x="5841069" y="2425800"/>
                <a:ext cx="26331" cy="362035"/>
              </a:xfrm>
              <a:prstGeom prst="line">
                <a:avLst/>
              </a:prstGeom>
              <a:grpFill/>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40" name="Rectangle 139">
                <a:extLst>
                  <a:ext uri="{FF2B5EF4-FFF2-40B4-BE49-F238E27FC236}">
                    <a16:creationId xmlns="" xmlns:a16="http://schemas.microsoft.com/office/drawing/2014/main" id="{FA99453A-A5F5-2449-B148-101CB7CD1681}"/>
                  </a:ext>
                </a:extLst>
              </p:cNvPr>
              <p:cNvSpPr>
                <a:spLocks noChangeAspect="1"/>
              </p:cNvSpPr>
              <p:nvPr/>
            </p:nvSpPr>
            <p:spPr>
              <a:xfrm>
                <a:off x="2933240" y="2460761"/>
                <a:ext cx="83223" cy="83223"/>
              </a:xfrm>
              <a:prstGeom prst="rect">
                <a:avLst/>
              </a:prstGeom>
              <a:grpFill/>
              <a:ln w="95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 xmlns:a16="http://schemas.microsoft.com/office/drawing/2014/main" id="{D1E70A24-1128-E041-B40D-0EF92D105A04}"/>
                  </a:ext>
                </a:extLst>
              </p:cNvPr>
              <p:cNvSpPr>
                <a:spLocks noChangeAspect="1"/>
              </p:cNvSpPr>
              <p:nvPr/>
            </p:nvSpPr>
            <p:spPr>
              <a:xfrm>
                <a:off x="2464403" y="2874952"/>
                <a:ext cx="166448" cy="166448"/>
              </a:xfrm>
              <a:prstGeom prst="rect">
                <a:avLst/>
              </a:prstGeom>
              <a:grpFill/>
              <a:ln w="95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 xmlns:a16="http://schemas.microsoft.com/office/drawing/2014/main" id="{456985F3-F153-F64A-B2E6-CB7A59EC2D1D}"/>
                  </a:ext>
                </a:extLst>
              </p:cNvPr>
              <p:cNvCxnSpPr>
                <a:cxnSpLocks/>
              </p:cNvCxnSpPr>
              <p:nvPr/>
            </p:nvCxnSpPr>
            <p:spPr>
              <a:xfrm flipV="1">
                <a:off x="2547627" y="2801748"/>
                <a:ext cx="1046205" cy="73204"/>
              </a:xfrm>
              <a:prstGeom prst="line">
                <a:avLst/>
              </a:prstGeom>
              <a:grpFill/>
              <a:ln w="127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 xmlns:a16="http://schemas.microsoft.com/office/drawing/2014/main" id="{D713F58D-57EC-CE47-A2FC-9B9682AECE38}"/>
                  </a:ext>
                </a:extLst>
              </p:cNvPr>
              <p:cNvCxnSpPr>
                <a:cxnSpLocks/>
              </p:cNvCxnSpPr>
              <p:nvPr/>
            </p:nvCxnSpPr>
            <p:spPr>
              <a:xfrm flipV="1">
                <a:off x="2547627" y="2884971"/>
                <a:ext cx="1046205" cy="156429"/>
              </a:xfrm>
              <a:prstGeom prst="line">
                <a:avLst/>
              </a:prstGeom>
              <a:grpFill/>
              <a:ln w="12700">
                <a:solidFill>
                  <a:schemeClr val="bg1"/>
                </a:solidFill>
                <a:prstDash val="dash"/>
              </a:ln>
            </p:spPr>
            <p:style>
              <a:lnRef idx="2">
                <a:schemeClr val="accent1"/>
              </a:lnRef>
              <a:fillRef idx="0">
                <a:schemeClr val="accent1"/>
              </a:fillRef>
              <a:effectRef idx="1">
                <a:schemeClr val="accent1"/>
              </a:effectRef>
              <a:fontRef idx="minor">
                <a:schemeClr val="tx1"/>
              </a:fontRef>
            </p:style>
          </p:cxnSp>
        </p:grpSp>
      </p:grpSp>
      <p:sp>
        <p:nvSpPr>
          <p:cNvPr id="174" name="TextBox 173">
            <a:extLst>
              <a:ext uri="{FF2B5EF4-FFF2-40B4-BE49-F238E27FC236}">
                <a16:creationId xmlns="" xmlns:a16="http://schemas.microsoft.com/office/drawing/2014/main" id="{9D8E2C69-BE75-A441-9E10-2C4B292F9087}"/>
              </a:ext>
            </a:extLst>
          </p:cNvPr>
          <p:cNvSpPr txBox="1"/>
          <p:nvPr/>
        </p:nvSpPr>
        <p:spPr>
          <a:xfrm>
            <a:off x="8090278" y="5713395"/>
            <a:ext cx="1857141" cy="461665"/>
          </a:xfrm>
          <a:prstGeom prst="rect">
            <a:avLst/>
          </a:prstGeom>
          <a:noFill/>
        </p:spPr>
        <p:txBody>
          <a:bodyPr wrap="square" rtlCol="0">
            <a:spAutoFit/>
          </a:bodyPr>
          <a:lstStyle/>
          <a:p>
            <a:r>
              <a:rPr lang="en-US" sz="2400" dirty="0"/>
              <a:t>Visual</a:t>
            </a:r>
            <a:r>
              <a:rPr lang="zh-CN" altLang="en-US" sz="2400" dirty="0"/>
              <a:t> </a:t>
            </a:r>
            <a:r>
              <a:rPr lang="en-US" altLang="zh-CN" sz="2400" dirty="0"/>
              <a:t>Graph</a:t>
            </a:r>
            <a:endParaRPr lang="en-US" sz="2400" dirty="0"/>
          </a:p>
        </p:txBody>
      </p:sp>
    </p:spTree>
    <p:extLst>
      <p:ext uri="{BB962C8B-B14F-4D97-AF65-F5344CB8AC3E}">
        <p14:creationId xmlns:p14="http://schemas.microsoft.com/office/powerpoint/2010/main" val="15551797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67319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01948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40107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192429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66268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30274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p:cNvCxnSpPr>
          <p:nvPr/>
        </p:nvCxnSpPr>
        <p:spPr>
          <a:xfrm rot="5400000">
            <a:off x="8621860" y="3382174"/>
            <a:ext cx="667829" cy="2918681"/>
          </a:xfrm>
          <a:prstGeom prst="curvedConnector2">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33285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30024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67319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4090084" y="3673196"/>
            <a:ext cx="1462216"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 Memory</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389942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284073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602278"/>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40107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192429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28249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50759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23</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cxnSp>
        <p:nvCxnSpPr>
          <p:cNvPr id="52" name="Straight Connector 51"/>
          <p:cNvCxnSpPr/>
          <p:nvPr/>
        </p:nvCxnSpPr>
        <p:spPr>
          <a:xfrm>
            <a:off x="5801620" y="5175429"/>
            <a:ext cx="18163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869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99977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34606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72765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225087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98926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62932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a:endCxn id="21" idx="3"/>
          </p:cNvCxnSpPr>
          <p:nvPr/>
        </p:nvCxnSpPr>
        <p:spPr>
          <a:xfrm rot="5400000">
            <a:off x="8621860" y="3708754"/>
            <a:ext cx="667829" cy="291868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65943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62682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99977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1" name="Rounded Rectangle 20">
            <a:extLst>
              <a:ext uri="{FF2B5EF4-FFF2-40B4-BE49-F238E27FC236}">
                <a16:creationId xmlns="" xmlns:a16="http://schemas.microsoft.com/office/drawing/2014/main" id="{E4F2BAB7-D27B-C94E-A25E-088ED68D8A9B}"/>
              </a:ext>
            </a:extLst>
          </p:cNvPr>
          <p:cNvSpPr/>
          <p:nvPr/>
        </p:nvSpPr>
        <p:spPr>
          <a:xfrm>
            <a:off x="5807676" y="5084807"/>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a:t>
            </a:r>
            <a:r>
              <a:rPr lang="en-US" sz="2400" dirty="0">
                <a:solidFill>
                  <a:schemeClr val="tx1"/>
                </a:solidFill>
              </a:rPr>
              <a:t>nswer Digestor</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422600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316731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928858"/>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72765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225087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60907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83417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24</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854765" y="755374"/>
            <a:ext cx="10475843" cy="566061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tx1"/>
                </a:solidFill>
              </a:rPr>
              <a:t>V</a:t>
            </a:r>
            <a:r>
              <a:rPr lang="en-US" sz="2400" dirty="0">
                <a:solidFill>
                  <a:schemeClr val="tx1"/>
                </a:solidFill>
              </a:rPr>
              <a:t>isual Memory</a:t>
            </a:r>
          </a:p>
        </p:txBody>
      </p:sp>
      <p:grpSp>
        <p:nvGrpSpPr>
          <p:cNvPr id="139" name="Group 138">
            <a:extLst>
              <a:ext uri="{FF2B5EF4-FFF2-40B4-BE49-F238E27FC236}">
                <a16:creationId xmlns="" xmlns:a16="http://schemas.microsoft.com/office/drawing/2014/main" id="{E5D24DE6-297F-7544-A567-B7302474185D}"/>
              </a:ext>
            </a:extLst>
          </p:cNvPr>
          <p:cNvGrpSpPr/>
          <p:nvPr/>
        </p:nvGrpSpPr>
        <p:grpSpPr>
          <a:xfrm>
            <a:off x="1682193" y="2263307"/>
            <a:ext cx="3754781" cy="2568301"/>
            <a:chOff x="542675" y="2910693"/>
            <a:chExt cx="2775043" cy="1898152"/>
          </a:xfrm>
        </p:grpSpPr>
        <p:grpSp>
          <p:nvGrpSpPr>
            <p:cNvPr id="140" name="Group 139">
              <a:extLst>
                <a:ext uri="{FF2B5EF4-FFF2-40B4-BE49-F238E27FC236}">
                  <a16:creationId xmlns="" xmlns:a16="http://schemas.microsoft.com/office/drawing/2014/main" id="{AA479526-7447-2641-B5BC-A9EBDFDDCF41}"/>
                </a:ext>
              </a:extLst>
            </p:cNvPr>
            <p:cNvGrpSpPr/>
            <p:nvPr/>
          </p:nvGrpSpPr>
          <p:grpSpPr>
            <a:xfrm>
              <a:off x="631593" y="2986430"/>
              <a:ext cx="2098562" cy="1816170"/>
              <a:chOff x="6274117" y="2434281"/>
              <a:chExt cx="3649012" cy="2955137"/>
            </a:xfrm>
          </p:grpSpPr>
          <p:sp>
            <p:nvSpPr>
              <p:cNvPr id="159" name="Oval 158">
                <a:extLst>
                  <a:ext uri="{FF2B5EF4-FFF2-40B4-BE49-F238E27FC236}">
                    <a16:creationId xmlns="" xmlns:a16="http://schemas.microsoft.com/office/drawing/2014/main" id="{45532F42-D6CA-F148-90CF-3E50575A462F}"/>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 xmlns:a16="http://schemas.microsoft.com/office/drawing/2014/main" id="{B68A429D-A9CD-9040-952B-B76700CA5B65}"/>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 xmlns:a16="http://schemas.microsoft.com/office/drawing/2014/main" id="{82692EC2-3207-2A4F-BF7B-DF06EB98BB47}"/>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 xmlns:a16="http://schemas.microsoft.com/office/drawing/2014/main" id="{D33895DB-F20E-C643-8140-D725B133EBFD}"/>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 xmlns:a16="http://schemas.microsoft.com/office/drawing/2014/main" id="{BD22FB70-35B5-AC4C-B200-57E8F983B32E}"/>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 xmlns:a16="http://schemas.microsoft.com/office/drawing/2014/main" id="{A60DD02E-02E4-AB4A-94DB-257C8D26BCC2}"/>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 xmlns:a16="http://schemas.microsoft.com/office/drawing/2014/main" id="{28F2F717-3226-0C49-8CFA-C8EE8A7F18BC}"/>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 xmlns:a16="http://schemas.microsoft.com/office/drawing/2014/main" id="{281BE266-E681-A143-884A-2576A3DE0991}"/>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 xmlns:a16="http://schemas.microsoft.com/office/drawing/2014/main" id="{4E36779A-5AA3-C347-B97C-56A37BE3041D}"/>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 xmlns:a16="http://schemas.microsoft.com/office/drawing/2014/main" id="{2A3D4258-7C36-0846-8027-13E13A15CCE5}"/>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 xmlns:a16="http://schemas.microsoft.com/office/drawing/2014/main" id="{DBA64DCD-53E4-8442-B692-C3041913D21E}"/>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 xmlns:a16="http://schemas.microsoft.com/office/drawing/2014/main" id="{3A3B6BCF-BE6E-1149-B852-9EBD881EFF76}"/>
                </a:ext>
              </a:extLst>
            </p:cNvPr>
            <p:cNvGrpSpPr/>
            <p:nvPr/>
          </p:nvGrpSpPr>
          <p:grpSpPr>
            <a:xfrm>
              <a:off x="1613180" y="2910693"/>
              <a:ext cx="457200" cy="274320"/>
              <a:chOff x="1516967" y="2937707"/>
              <a:chExt cx="383375" cy="240556"/>
            </a:xfrm>
          </p:grpSpPr>
          <p:graphicFrame>
            <p:nvGraphicFramePr>
              <p:cNvPr id="157" name="Chart 156">
                <a:extLst>
                  <a:ext uri="{FF2B5EF4-FFF2-40B4-BE49-F238E27FC236}">
                    <a16:creationId xmlns="" xmlns:a16="http://schemas.microsoft.com/office/drawing/2014/main" id="{5E335D35-F37F-5442-907B-1E9197C076B1}"/>
                  </a:ext>
                </a:extLst>
              </p:cNvPr>
              <p:cNvGraphicFramePr/>
              <p:nvPr/>
            </p:nvGraphicFramePr>
            <p:xfrm>
              <a:off x="1521049" y="3046899"/>
              <a:ext cx="375212" cy="1313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8" name="Chart 157">
                <a:extLst>
                  <a:ext uri="{FF2B5EF4-FFF2-40B4-BE49-F238E27FC236}">
                    <a16:creationId xmlns="" xmlns:a16="http://schemas.microsoft.com/office/drawing/2014/main" id="{AF870248-0DCF-3E43-83C0-0AE37660E9D0}"/>
                  </a:ext>
                </a:extLst>
              </p:cNvPr>
              <p:cNvGraphicFramePr/>
              <p:nvPr/>
            </p:nvGraphicFramePr>
            <p:xfrm>
              <a:off x="1516967" y="2937707"/>
              <a:ext cx="383375" cy="124009"/>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142" name="Group 141">
              <a:extLst>
                <a:ext uri="{FF2B5EF4-FFF2-40B4-BE49-F238E27FC236}">
                  <a16:creationId xmlns="" xmlns:a16="http://schemas.microsoft.com/office/drawing/2014/main" id="{8BB4E64B-3BE4-F844-9B38-270C6BA1FDE6}"/>
                </a:ext>
              </a:extLst>
            </p:cNvPr>
            <p:cNvGrpSpPr/>
            <p:nvPr/>
          </p:nvGrpSpPr>
          <p:grpSpPr>
            <a:xfrm>
              <a:off x="1790645" y="3507774"/>
              <a:ext cx="457200" cy="274320"/>
              <a:chOff x="1742081" y="3541014"/>
              <a:chExt cx="375212" cy="249703"/>
            </a:xfrm>
          </p:grpSpPr>
          <p:graphicFrame>
            <p:nvGraphicFramePr>
              <p:cNvPr id="155" name="Chart 154">
                <a:extLst>
                  <a:ext uri="{FF2B5EF4-FFF2-40B4-BE49-F238E27FC236}">
                    <a16:creationId xmlns="" xmlns:a16="http://schemas.microsoft.com/office/drawing/2014/main" id="{00FAF002-5203-6C42-8636-84771E663CAE}"/>
                  </a:ext>
                </a:extLst>
              </p:cNvPr>
              <p:cNvGraphicFramePr/>
              <p:nvPr/>
            </p:nvGraphicFramePr>
            <p:xfrm>
              <a:off x="1742081" y="3670927"/>
              <a:ext cx="375212" cy="1197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6" name="Chart 155">
                <a:extLst>
                  <a:ext uri="{FF2B5EF4-FFF2-40B4-BE49-F238E27FC236}">
                    <a16:creationId xmlns="" xmlns:a16="http://schemas.microsoft.com/office/drawing/2014/main" id="{2C0D9BB8-B510-0742-B56E-4C9CCA689BA2}"/>
                  </a:ext>
                </a:extLst>
              </p:cNvPr>
              <p:cNvGraphicFramePr/>
              <p:nvPr/>
            </p:nvGraphicFramePr>
            <p:xfrm>
              <a:off x="1742081" y="3541014"/>
              <a:ext cx="375212" cy="136171"/>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143" name="Group 142">
              <a:extLst>
                <a:ext uri="{FF2B5EF4-FFF2-40B4-BE49-F238E27FC236}">
                  <a16:creationId xmlns="" xmlns:a16="http://schemas.microsoft.com/office/drawing/2014/main" id="{F766B1F5-4B10-DE47-BB28-BBE4D1541BBA}"/>
                </a:ext>
              </a:extLst>
            </p:cNvPr>
            <p:cNvGrpSpPr/>
            <p:nvPr/>
          </p:nvGrpSpPr>
          <p:grpSpPr>
            <a:xfrm>
              <a:off x="2403318" y="3896286"/>
              <a:ext cx="457200" cy="274320"/>
              <a:chOff x="2306327" y="3899603"/>
              <a:chExt cx="375212" cy="249704"/>
            </a:xfrm>
          </p:grpSpPr>
          <p:graphicFrame>
            <p:nvGraphicFramePr>
              <p:cNvPr id="153" name="Chart 152">
                <a:extLst>
                  <a:ext uri="{FF2B5EF4-FFF2-40B4-BE49-F238E27FC236}">
                    <a16:creationId xmlns="" xmlns:a16="http://schemas.microsoft.com/office/drawing/2014/main" id="{09CC1129-C08A-814E-BD56-E64188866873}"/>
                  </a:ext>
                </a:extLst>
              </p:cNvPr>
              <p:cNvGraphicFramePr/>
              <p:nvPr/>
            </p:nvGraphicFramePr>
            <p:xfrm>
              <a:off x="2306327" y="4029517"/>
              <a:ext cx="375212" cy="119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4" name="Chart 153">
                <a:extLst>
                  <a:ext uri="{FF2B5EF4-FFF2-40B4-BE49-F238E27FC236}">
                    <a16:creationId xmlns="" xmlns:a16="http://schemas.microsoft.com/office/drawing/2014/main" id="{B08658CD-348F-0248-A90B-FCB6D7799F1F}"/>
                  </a:ext>
                </a:extLst>
              </p:cNvPr>
              <p:cNvGraphicFramePr/>
              <p:nvPr/>
            </p:nvGraphicFramePr>
            <p:xfrm>
              <a:off x="2306327" y="3899603"/>
              <a:ext cx="375212" cy="136171"/>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144" name="Group 143">
              <a:extLst>
                <a:ext uri="{FF2B5EF4-FFF2-40B4-BE49-F238E27FC236}">
                  <a16:creationId xmlns="" xmlns:a16="http://schemas.microsoft.com/office/drawing/2014/main" id="{3E577D55-9177-C446-BE3A-F6C42AC89306}"/>
                </a:ext>
              </a:extLst>
            </p:cNvPr>
            <p:cNvGrpSpPr/>
            <p:nvPr/>
          </p:nvGrpSpPr>
          <p:grpSpPr>
            <a:xfrm>
              <a:off x="2860518" y="4326005"/>
              <a:ext cx="457200" cy="274320"/>
              <a:chOff x="2770412" y="4314058"/>
              <a:chExt cx="375212" cy="249703"/>
            </a:xfrm>
          </p:grpSpPr>
          <p:graphicFrame>
            <p:nvGraphicFramePr>
              <p:cNvPr id="151" name="Chart 150">
                <a:extLst>
                  <a:ext uri="{FF2B5EF4-FFF2-40B4-BE49-F238E27FC236}">
                    <a16:creationId xmlns="" xmlns:a16="http://schemas.microsoft.com/office/drawing/2014/main" id="{39066FF0-262E-3F42-8174-33FB1DCB451F}"/>
                  </a:ext>
                </a:extLst>
              </p:cNvPr>
              <p:cNvGraphicFramePr/>
              <p:nvPr/>
            </p:nvGraphicFramePr>
            <p:xfrm>
              <a:off x="2770412" y="4443971"/>
              <a:ext cx="375212" cy="119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52" name="Chart 151">
                <a:extLst>
                  <a:ext uri="{FF2B5EF4-FFF2-40B4-BE49-F238E27FC236}">
                    <a16:creationId xmlns="" xmlns:a16="http://schemas.microsoft.com/office/drawing/2014/main" id="{C3EFD0E3-3F9C-BA4F-9B78-6761402218A8}"/>
                  </a:ext>
                </a:extLst>
              </p:cNvPr>
              <p:cNvGraphicFramePr/>
              <p:nvPr/>
            </p:nvGraphicFramePr>
            <p:xfrm>
              <a:off x="2770412" y="4314058"/>
              <a:ext cx="375212" cy="136171"/>
            </p:xfrm>
            <a:graphic>
              <a:graphicData uri="http://schemas.openxmlformats.org/drawingml/2006/chart">
                <c:chart xmlns:c="http://schemas.openxmlformats.org/drawingml/2006/chart" xmlns:r="http://schemas.openxmlformats.org/officeDocument/2006/relationships" r:id="rId10"/>
              </a:graphicData>
            </a:graphic>
          </p:graphicFrame>
        </p:grpSp>
        <p:grpSp>
          <p:nvGrpSpPr>
            <p:cNvPr id="145" name="Group 144">
              <a:extLst>
                <a:ext uri="{FF2B5EF4-FFF2-40B4-BE49-F238E27FC236}">
                  <a16:creationId xmlns="" xmlns:a16="http://schemas.microsoft.com/office/drawing/2014/main" id="{C01D7709-D24D-8140-9043-134192A882E5}"/>
                </a:ext>
              </a:extLst>
            </p:cNvPr>
            <p:cNvGrpSpPr/>
            <p:nvPr/>
          </p:nvGrpSpPr>
          <p:grpSpPr>
            <a:xfrm>
              <a:off x="1299706" y="4534525"/>
              <a:ext cx="457200" cy="274320"/>
              <a:chOff x="1246493" y="4562362"/>
              <a:chExt cx="375212" cy="249703"/>
            </a:xfrm>
          </p:grpSpPr>
          <p:graphicFrame>
            <p:nvGraphicFramePr>
              <p:cNvPr id="149" name="Chart 148">
                <a:extLst>
                  <a:ext uri="{FF2B5EF4-FFF2-40B4-BE49-F238E27FC236}">
                    <a16:creationId xmlns="" xmlns:a16="http://schemas.microsoft.com/office/drawing/2014/main" id="{F7B27425-06BA-F04E-9B4A-CB6F7FF2AB2C}"/>
                  </a:ext>
                </a:extLst>
              </p:cNvPr>
              <p:cNvGraphicFramePr/>
              <p:nvPr/>
            </p:nvGraphicFramePr>
            <p:xfrm>
              <a:off x="1246493" y="4692275"/>
              <a:ext cx="375212" cy="11979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0" name="Chart 149">
                <a:extLst>
                  <a:ext uri="{FF2B5EF4-FFF2-40B4-BE49-F238E27FC236}">
                    <a16:creationId xmlns="" xmlns:a16="http://schemas.microsoft.com/office/drawing/2014/main" id="{4CFA33DB-A23E-874A-BFAF-1F6D66FE8F66}"/>
                  </a:ext>
                </a:extLst>
              </p:cNvPr>
              <p:cNvGraphicFramePr/>
              <p:nvPr/>
            </p:nvGraphicFramePr>
            <p:xfrm>
              <a:off x="1246493" y="4562362"/>
              <a:ext cx="375212" cy="136171"/>
            </p:xfrm>
            <a:graphic>
              <a:graphicData uri="http://schemas.openxmlformats.org/drawingml/2006/chart">
                <c:chart xmlns:c="http://schemas.openxmlformats.org/drawingml/2006/chart" xmlns:r="http://schemas.openxmlformats.org/officeDocument/2006/relationships" r:id="rId12"/>
              </a:graphicData>
            </a:graphic>
          </p:graphicFrame>
        </p:grpSp>
        <p:grpSp>
          <p:nvGrpSpPr>
            <p:cNvPr id="146" name="Group 145">
              <a:extLst>
                <a:ext uri="{FF2B5EF4-FFF2-40B4-BE49-F238E27FC236}">
                  <a16:creationId xmlns="" xmlns:a16="http://schemas.microsoft.com/office/drawing/2014/main" id="{3561F2A5-3F3D-2A4C-B200-E89A408D4CFC}"/>
                </a:ext>
              </a:extLst>
            </p:cNvPr>
            <p:cNvGrpSpPr/>
            <p:nvPr/>
          </p:nvGrpSpPr>
          <p:grpSpPr>
            <a:xfrm>
              <a:off x="542675" y="3965360"/>
              <a:ext cx="457200" cy="274320"/>
              <a:chOff x="542675" y="3965361"/>
              <a:chExt cx="375212" cy="249703"/>
            </a:xfrm>
          </p:grpSpPr>
          <p:graphicFrame>
            <p:nvGraphicFramePr>
              <p:cNvPr id="147" name="Chart 146">
                <a:extLst>
                  <a:ext uri="{FF2B5EF4-FFF2-40B4-BE49-F238E27FC236}">
                    <a16:creationId xmlns="" xmlns:a16="http://schemas.microsoft.com/office/drawing/2014/main" id="{423953E0-5133-4647-B6D9-09C022D7CAA0}"/>
                  </a:ext>
                </a:extLst>
              </p:cNvPr>
              <p:cNvGraphicFramePr/>
              <p:nvPr/>
            </p:nvGraphicFramePr>
            <p:xfrm>
              <a:off x="542675" y="4095274"/>
              <a:ext cx="375212" cy="119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8" name="Chart 147">
                <a:extLst>
                  <a:ext uri="{FF2B5EF4-FFF2-40B4-BE49-F238E27FC236}">
                    <a16:creationId xmlns="" xmlns:a16="http://schemas.microsoft.com/office/drawing/2014/main" id="{5FF13703-10E5-1D4E-9474-D7C0E287F93E}"/>
                  </a:ext>
                </a:extLst>
              </p:cNvPr>
              <p:cNvGraphicFramePr/>
              <p:nvPr/>
            </p:nvGraphicFramePr>
            <p:xfrm>
              <a:off x="542675" y="3965361"/>
              <a:ext cx="375212" cy="136171"/>
            </p:xfrm>
            <a:graphic>
              <a:graphicData uri="http://schemas.openxmlformats.org/drawingml/2006/chart">
                <c:chart xmlns:c="http://schemas.openxmlformats.org/drawingml/2006/chart" xmlns:r="http://schemas.openxmlformats.org/officeDocument/2006/relationships" r:id="rId14"/>
              </a:graphicData>
            </a:graphic>
          </p:graphicFrame>
        </p:grpSp>
      </p:grpSp>
      <p:sp>
        <p:nvSpPr>
          <p:cNvPr id="170" name="TextBox 169">
            <a:extLst>
              <a:ext uri="{FF2B5EF4-FFF2-40B4-BE49-F238E27FC236}">
                <a16:creationId xmlns="" xmlns:a16="http://schemas.microsoft.com/office/drawing/2014/main" id="{9D8E2C69-BE75-A441-9E10-2C4B292F9087}"/>
              </a:ext>
            </a:extLst>
          </p:cNvPr>
          <p:cNvSpPr txBox="1"/>
          <p:nvPr/>
        </p:nvSpPr>
        <p:spPr>
          <a:xfrm>
            <a:off x="2582448" y="5135781"/>
            <a:ext cx="1857141" cy="461665"/>
          </a:xfrm>
          <a:prstGeom prst="rect">
            <a:avLst/>
          </a:prstGeom>
          <a:noFill/>
        </p:spPr>
        <p:txBody>
          <a:bodyPr wrap="square" rtlCol="0">
            <a:spAutoFit/>
          </a:bodyPr>
          <a:lstStyle/>
          <a:p>
            <a:r>
              <a:rPr lang="en-US" sz="2400" dirty="0"/>
              <a:t>Visual</a:t>
            </a:r>
            <a:r>
              <a:rPr lang="zh-CN" altLang="en-US" sz="2400" dirty="0"/>
              <a:t> </a:t>
            </a:r>
            <a:r>
              <a:rPr lang="en-US" altLang="zh-CN" sz="2400" dirty="0"/>
              <a:t>Graph</a:t>
            </a:r>
            <a:endParaRPr lang="en-US" sz="2400" dirty="0"/>
          </a:p>
        </p:txBody>
      </p:sp>
      <p:grpSp>
        <p:nvGrpSpPr>
          <p:cNvPr id="192" name="Group 191"/>
          <p:cNvGrpSpPr/>
          <p:nvPr/>
        </p:nvGrpSpPr>
        <p:grpSpPr>
          <a:xfrm>
            <a:off x="6636655" y="2263307"/>
            <a:ext cx="3935244" cy="3277579"/>
            <a:chOff x="4855681" y="3097422"/>
            <a:chExt cx="2801439" cy="2333258"/>
          </a:xfrm>
        </p:grpSpPr>
        <p:sp>
          <p:nvSpPr>
            <p:cNvPr id="193" name="TextBox 192">
              <a:extLst>
                <a:ext uri="{FF2B5EF4-FFF2-40B4-BE49-F238E27FC236}">
                  <a16:creationId xmlns="" xmlns:a16="http://schemas.microsoft.com/office/drawing/2014/main" id="{AE37C08F-9162-A945-AEFA-BEB39E4E0A2C}"/>
                </a:ext>
              </a:extLst>
            </p:cNvPr>
            <p:cNvSpPr txBox="1"/>
            <p:nvPr/>
          </p:nvSpPr>
          <p:spPr>
            <a:xfrm>
              <a:off x="5621933" y="5102028"/>
              <a:ext cx="1489341" cy="328652"/>
            </a:xfrm>
            <a:prstGeom prst="rect">
              <a:avLst/>
            </a:prstGeom>
            <a:noFill/>
          </p:spPr>
          <p:txBody>
            <a:bodyPr wrap="none" rtlCol="0">
              <a:spAutoFit/>
            </a:bodyPr>
            <a:lstStyle/>
            <a:p>
              <a:r>
                <a:rPr lang="en-US" altLang="zh-CN" sz="2400" dirty="0"/>
                <a:t>Memory</a:t>
              </a:r>
              <a:r>
                <a:rPr lang="zh-CN" altLang="en-US" sz="2400" dirty="0"/>
                <a:t> </a:t>
              </a:r>
              <a:r>
                <a:rPr lang="en-US" altLang="zh-CN" sz="2400" dirty="0"/>
                <a:t>Graph</a:t>
              </a:r>
              <a:endParaRPr lang="en-US" sz="2400" dirty="0"/>
            </a:p>
          </p:txBody>
        </p:sp>
        <p:grpSp>
          <p:nvGrpSpPr>
            <p:cNvPr id="194" name="Group 193">
              <a:extLst>
                <a:ext uri="{FF2B5EF4-FFF2-40B4-BE49-F238E27FC236}">
                  <a16:creationId xmlns="" xmlns:a16="http://schemas.microsoft.com/office/drawing/2014/main" id="{F63F50DE-39C6-8C4E-95BE-E8654FF8649E}"/>
                </a:ext>
              </a:extLst>
            </p:cNvPr>
            <p:cNvGrpSpPr/>
            <p:nvPr/>
          </p:nvGrpSpPr>
          <p:grpSpPr>
            <a:xfrm>
              <a:off x="4997217" y="3097422"/>
              <a:ext cx="2659903" cy="1807414"/>
              <a:chOff x="5583350" y="2961715"/>
              <a:chExt cx="2659903" cy="1807414"/>
            </a:xfrm>
          </p:grpSpPr>
          <p:grpSp>
            <p:nvGrpSpPr>
              <p:cNvPr id="200" name="Group 199">
                <a:extLst>
                  <a:ext uri="{FF2B5EF4-FFF2-40B4-BE49-F238E27FC236}">
                    <a16:creationId xmlns="" xmlns:a16="http://schemas.microsoft.com/office/drawing/2014/main" id="{6B31FD77-4A0A-884C-83E9-F6C925F1EF66}"/>
                  </a:ext>
                </a:extLst>
              </p:cNvPr>
              <p:cNvGrpSpPr/>
              <p:nvPr/>
            </p:nvGrpSpPr>
            <p:grpSpPr>
              <a:xfrm>
                <a:off x="5583350" y="2961715"/>
                <a:ext cx="2113654" cy="1807414"/>
                <a:chOff x="6274117" y="2434281"/>
                <a:chExt cx="3649012" cy="2955137"/>
              </a:xfrm>
            </p:grpSpPr>
            <p:sp>
              <p:nvSpPr>
                <p:cNvPr id="208" name="Oval 207">
                  <a:extLst>
                    <a:ext uri="{FF2B5EF4-FFF2-40B4-BE49-F238E27FC236}">
                      <a16:creationId xmlns="" xmlns:a16="http://schemas.microsoft.com/office/drawing/2014/main" id="{B0FD9327-9E10-C34B-B81A-F3C5CD74B919}"/>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 xmlns:a16="http://schemas.microsoft.com/office/drawing/2014/main" id="{D3D38EA7-DA10-924F-9DDC-ED4AA98A8DE7}"/>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 xmlns:a16="http://schemas.microsoft.com/office/drawing/2014/main" id="{795A1CB9-C719-A443-8C83-2C252837DDE6}"/>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 xmlns:a16="http://schemas.microsoft.com/office/drawing/2014/main" id="{B05F4255-D1FE-BE40-82BF-6ADB8BB545CB}"/>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 xmlns:a16="http://schemas.microsoft.com/office/drawing/2014/main" id="{F331599D-2AA6-CC4B-A4B6-664AD98A5ED0}"/>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 xmlns:a16="http://schemas.microsoft.com/office/drawing/2014/main" id="{78EB8479-EDD9-894E-829B-B85BFE84C2AB}"/>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 xmlns:a16="http://schemas.microsoft.com/office/drawing/2014/main" id="{169B7B1E-AEF8-9644-8BB4-6798458BC47D}"/>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 xmlns:a16="http://schemas.microsoft.com/office/drawing/2014/main" id="{9BEEA9BE-23DE-2A4C-BCE3-B29A735A6B6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 xmlns:a16="http://schemas.microsoft.com/office/drawing/2014/main" id="{6A0049C2-EC1A-444E-8333-8963A5F032D1}"/>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 xmlns:a16="http://schemas.microsoft.com/office/drawing/2014/main" id="{A9318082-A31A-3C4F-9B24-52696390E4BD}"/>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 xmlns:a16="http://schemas.microsoft.com/office/drawing/2014/main" id="{3FC3803F-C184-3B4D-9017-82E5C14B171F}"/>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 xmlns:a16="http://schemas.microsoft.com/office/drawing/2014/main" id="{E1B417E5-F908-D643-99C3-EC363988F9F6}"/>
                  </a:ext>
                </a:extLst>
              </p:cNvPr>
              <p:cNvGrpSpPr/>
              <p:nvPr/>
            </p:nvGrpSpPr>
            <p:grpSpPr>
              <a:xfrm>
                <a:off x="7263780" y="3795667"/>
                <a:ext cx="457200" cy="219456"/>
                <a:chOff x="7237832" y="3850337"/>
                <a:chExt cx="380396" cy="175582"/>
              </a:xfrm>
            </p:grpSpPr>
            <p:graphicFrame>
              <p:nvGraphicFramePr>
                <p:cNvPr id="206" name="Chart 205">
                  <a:extLst>
                    <a:ext uri="{FF2B5EF4-FFF2-40B4-BE49-F238E27FC236}">
                      <a16:creationId xmlns="" xmlns:a16="http://schemas.microsoft.com/office/drawing/2014/main" id="{E54FADDC-FB1B-4049-9EA4-B81F0B07068C}"/>
                    </a:ext>
                  </a:extLst>
                </p:cNvPr>
                <p:cNvGraphicFramePr/>
                <p:nvPr/>
              </p:nvGraphicFramePr>
              <p:xfrm>
                <a:off x="7240318" y="3958653"/>
                <a:ext cx="377910" cy="67266"/>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7" name="Chart 206">
                  <a:extLst>
                    <a:ext uri="{FF2B5EF4-FFF2-40B4-BE49-F238E27FC236}">
                      <a16:creationId xmlns="" xmlns:a16="http://schemas.microsoft.com/office/drawing/2014/main" id="{6E264908-02CA-C94D-90A7-EF9C88D2A092}"/>
                    </a:ext>
                  </a:extLst>
                </p:cNvPr>
                <p:cNvGraphicFramePr/>
                <p:nvPr/>
              </p:nvGraphicFramePr>
              <p:xfrm>
                <a:off x="7237832" y="3850337"/>
                <a:ext cx="377910" cy="63696"/>
              </p:xfrm>
              <a:graphic>
                <a:graphicData uri="http://schemas.openxmlformats.org/drawingml/2006/chart">
                  <c:chart xmlns:c="http://schemas.openxmlformats.org/drawingml/2006/chart" xmlns:r="http://schemas.openxmlformats.org/officeDocument/2006/relationships" r:id="rId16"/>
                </a:graphicData>
              </a:graphic>
            </p:graphicFrame>
          </p:grpSp>
          <p:grpSp>
            <p:nvGrpSpPr>
              <p:cNvPr id="202" name="Group 201">
                <a:extLst>
                  <a:ext uri="{FF2B5EF4-FFF2-40B4-BE49-F238E27FC236}">
                    <a16:creationId xmlns="" xmlns:a16="http://schemas.microsoft.com/office/drawing/2014/main" id="{31CC7F34-7132-1E44-AC92-6D31DFE22107}"/>
                  </a:ext>
                </a:extLst>
              </p:cNvPr>
              <p:cNvGrpSpPr/>
              <p:nvPr/>
            </p:nvGrpSpPr>
            <p:grpSpPr>
              <a:xfrm>
                <a:off x="7786053" y="4189887"/>
                <a:ext cx="457200" cy="219456"/>
                <a:chOff x="7720980" y="4207923"/>
                <a:chExt cx="379471" cy="178172"/>
              </a:xfrm>
            </p:grpSpPr>
            <p:graphicFrame>
              <p:nvGraphicFramePr>
                <p:cNvPr id="204" name="Chart 203">
                  <a:extLst>
                    <a:ext uri="{FF2B5EF4-FFF2-40B4-BE49-F238E27FC236}">
                      <a16:creationId xmlns="" xmlns:a16="http://schemas.microsoft.com/office/drawing/2014/main" id="{59D708C5-67AA-E441-8438-52627F7CCE3E}"/>
                    </a:ext>
                  </a:extLst>
                </p:cNvPr>
                <p:cNvGraphicFramePr/>
                <p:nvPr/>
              </p:nvGraphicFramePr>
              <p:xfrm>
                <a:off x="7720980" y="4318829"/>
                <a:ext cx="377910" cy="67266"/>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205" name="Chart 204">
                  <a:extLst>
                    <a:ext uri="{FF2B5EF4-FFF2-40B4-BE49-F238E27FC236}">
                      <a16:creationId xmlns="" xmlns:a16="http://schemas.microsoft.com/office/drawing/2014/main" id="{272182D4-EA80-8448-97A6-F5581A452770}"/>
                    </a:ext>
                  </a:extLst>
                </p:cNvPr>
                <p:cNvGraphicFramePr/>
                <p:nvPr/>
              </p:nvGraphicFramePr>
              <p:xfrm>
                <a:off x="7722541" y="4207923"/>
                <a:ext cx="377910" cy="63696"/>
              </p:xfrm>
              <a:graphic>
                <a:graphicData uri="http://schemas.openxmlformats.org/drawingml/2006/chart">
                  <c:chart xmlns:c="http://schemas.openxmlformats.org/drawingml/2006/chart" xmlns:r="http://schemas.openxmlformats.org/officeDocument/2006/relationships" r:id="rId18"/>
                </a:graphicData>
              </a:graphic>
            </p:graphicFrame>
          </p:grpSp>
          <p:graphicFrame>
            <p:nvGraphicFramePr>
              <p:cNvPr id="203" name="Chart 202">
                <a:extLst>
                  <a:ext uri="{FF2B5EF4-FFF2-40B4-BE49-F238E27FC236}">
                    <a16:creationId xmlns="" xmlns:a16="http://schemas.microsoft.com/office/drawing/2014/main" id="{985501D4-20EA-294A-84C8-70F822415712}"/>
                  </a:ext>
                </a:extLst>
              </p:cNvPr>
              <p:cNvGraphicFramePr/>
              <p:nvPr/>
            </p:nvGraphicFramePr>
            <p:xfrm>
              <a:off x="6479207" y="3097409"/>
              <a:ext cx="447465" cy="71517"/>
            </p:xfrm>
            <a:graphic>
              <a:graphicData uri="http://schemas.openxmlformats.org/drawingml/2006/chart">
                <c:chart xmlns:c="http://schemas.openxmlformats.org/drawingml/2006/chart" xmlns:r="http://schemas.openxmlformats.org/officeDocument/2006/relationships" r:id="rId19"/>
              </a:graphicData>
            </a:graphic>
          </p:graphicFrame>
        </p:grpSp>
        <p:graphicFrame>
          <p:nvGraphicFramePr>
            <p:cNvPr id="195" name="Chart 194">
              <a:extLst>
                <a:ext uri="{FF2B5EF4-FFF2-40B4-BE49-F238E27FC236}">
                  <a16:creationId xmlns="" xmlns:a16="http://schemas.microsoft.com/office/drawing/2014/main" id="{2736421E-FA93-DC47-83FC-86165A294730}"/>
                </a:ext>
              </a:extLst>
            </p:cNvPr>
            <p:cNvGraphicFramePr/>
            <p:nvPr>
              <p:extLst>
                <p:ext uri="{D42A27DB-BD31-4B8C-83A1-F6EECF244321}">
                  <p14:modId xmlns:p14="http://schemas.microsoft.com/office/powerpoint/2010/main" val="1258431496"/>
                </p:ext>
              </p:extLst>
            </p:nvPr>
          </p:nvGraphicFramePr>
          <p:xfrm>
            <a:off x="5890776" y="3126806"/>
            <a:ext cx="454212" cy="79612"/>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96" name="Chart 195">
              <a:extLst>
                <a:ext uri="{FF2B5EF4-FFF2-40B4-BE49-F238E27FC236}">
                  <a16:creationId xmlns="" xmlns:a16="http://schemas.microsoft.com/office/drawing/2014/main" id="{C8424497-E039-3044-B9CE-E988BC50631C}"/>
                </a:ext>
              </a:extLst>
            </p:cNvPr>
            <p:cNvGraphicFramePr/>
            <p:nvPr>
              <p:extLst>
                <p:ext uri="{D42A27DB-BD31-4B8C-83A1-F6EECF244321}">
                  <p14:modId xmlns:p14="http://schemas.microsoft.com/office/powerpoint/2010/main" val="2039197616"/>
                </p:ext>
              </p:extLst>
            </p:nvPr>
          </p:nvGraphicFramePr>
          <p:xfrm>
            <a:off x="4855681" y="4412251"/>
            <a:ext cx="454212" cy="84074"/>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97" name="Chart 196">
              <a:extLst>
                <a:ext uri="{FF2B5EF4-FFF2-40B4-BE49-F238E27FC236}">
                  <a16:creationId xmlns="" xmlns:a16="http://schemas.microsoft.com/office/drawing/2014/main" id="{BAB95645-5F03-BD44-845D-CEEAF986D0FA}"/>
                </a:ext>
              </a:extLst>
            </p:cNvPr>
            <p:cNvGraphicFramePr/>
            <p:nvPr>
              <p:extLst>
                <p:ext uri="{D42A27DB-BD31-4B8C-83A1-F6EECF244321}">
                  <p14:modId xmlns:p14="http://schemas.microsoft.com/office/powerpoint/2010/main" val="1102809639"/>
                </p:ext>
              </p:extLst>
            </p:nvPr>
          </p:nvGraphicFramePr>
          <p:xfrm>
            <a:off x="4859702" y="4233202"/>
            <a:ext cx="454212" cy="79612"/>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98" name="Chart 197">
              <a:extLst>
                <a:ext uri="{FF2B5EF4-FFF2-40B4-BE49-F238E27FC236}">
                  <a16:creationId xmlns="" xmlns:a16="http://schemas.microsoft.com/office/drawing/2014/main" id="{A5032D3C-B87D-434A-9C82-6ADE4C5D76DF}"/>
                </a:ext>
              </a:extLst>
            </p:cNvPr>
            <p:cNvGraphicFramePr/>
            <p:nvPr>
              <p:extLst>
                <p:ext uri="{D42A27DB-BD31-4B8C-83A1-F6EECF244321}">
                  <p14:modId xmlns:p14="http://schemas.microsoft.com/office/powerpoint/2010/main" val="2137729063"/>
                </p:ext>
              </p:extLst>
            </p:nvPr>
          </p:nvGraphicFramePr>
          <p:xfrm>
            <a:off x="6116801" y="3577025"/>
            <a:ext cx="457200" cy="80793"/>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199" name="Chart 198">
              <a:extLst>
                <a:ext uri="{FF2B5EF4-FFF2-40B4-BE49-F238E27FC236}">
                  <a16:creationId xmlns="" xmlns:a16="http://schemas.microsoft.com/office/drawing/2014/main" id="{4A731ECD-9AAA-3740-8A9E-AE48E33A76C8}"/>
                </a:ext>
              </a:extLst>
            </p:cNvPr>
            <p:cNvGraphicFramePr/>
            <p:nvPr>
              <p:extLst>
                <p:ext uri="{D42A27DB-BD31-4B8C-83A1-F6EECF244321}">
                  <p14:modId xmlns:p14="http://schemas.microsoft.com/office/powerpoint/2010/main" val="1410947531"/>
                </p:ext>
              </p:extLst>
            </p:nvPr>
          </p:nvGraphicFramePr>
          <p:xfrm>
            <a:off x="6116801" y="3763846"/>
            <a:ext cx="454212" cy="84074"/>
          </p:xfrm>
          <a:graphic>
            <a:graphicData uri="http://schemas.openxmlformats.org/drawingml/2006/chart">
              <c:chart xmlns:c="http://schemas.openxmlformats.org/drawingml/2006/chart" xmlns:r="http://schemas.openxmlformats.org/officeDocument/2006/relationships" r:id="rId24"/>
            </a:graphicData>
          </a:graphic>
        </p:graphicFrame>
      </p:grpSp>
    </p:spTree>
    <p:extLst>
      <p:ext uri="{BB962C8B-B14F-4D97-AF65-F5344CB8AC3E}">
        <p14:creationId xmlns:p14="http://schemas.microsoft.com/office/powerpoint/2010/main" val="9919397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99977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34606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72765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225087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98926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62932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a:endCxn id="21" idx="3"/>
          </p:cNvCxnSpPr>
          <p:nvPr/>
        </p:nvCxnSpPr>
        <p:spPr>
          <a:xfrm rot="5400000">
            <a:off x="8621860" y="3708754"/>
            <a:ext cx="667829" cy="291868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65943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62682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99977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1" name="Rounded Rectangle 20">
            <a:extLst>
              <a:ext uri="{FF2B5EF4-FFF2-40B4-BE49-F238E27FC236}">
                <a16:creationId xmlns="" xmlns:a16="http://schemas.microsoft.com/office/drawing/2014/main" id="{E4F2BAB7-D27B-C94E-A25E-088ED68D8A9B}"/>
              </a:ext>
            </a:extLst>
          </p:cNvPr>
          <p:cNvSpPr/>
          <p:nvPr/>
        </p:nvSpPr>
        <p:spPr>
          <a:xfrm>
            <a:off x="5807676" y="5084807"/>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a:t>
            </a:r>
            <a:r>
              <a:rPr lang="en-US" sz="2400" dirty="0">
                <a:solidFill>
                  <a:schemeClr val="tx1"/>
                </a:solidFill>
              </a:rPr>
              <a:t>nswer Digestor</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422600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316731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928858"/>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72765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225087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60907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83417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25</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854765" y="755374"/>
            <a:ext cx="10475843" cy="566061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tx1"/>
                </a:solidFill>
              </a:rPr>
              <a:t>V</a:t>
            </a:r>
            <a:r>
              <a:rPr lang="en-US" sz="2400" dirty="0">
                <a:solidFill>
                  <a:schemeClr val="tx1"/>
                </a:solidFill>
              </a:rPr>
              <a:t>isual Memory</a:t>
            </a:r>
          </a:p>
        </p:txBody>
      </p:sp>
      <p:grpSp>
        <p:nvGrpSpPr>
          <p:cNvPr id="139" name="Group 138">
            <a:extLst>
              <a:ext uri="{FF2B5EF4-FFF2-40B4-BE49-F238E27FC236}">
                <a16:creationId xmlns="" xmlns:a16="http://schemas.microsoft.com/office/drawing/2014/main" id="{E5D24DE6-297F-7544-A567-B7302474185D}"/>
              </a:ext>
            </a:extLst>
          </p:cNvPr>
          <p:cNvGrpSpPr>
            <a:grpSpLocks noChangeAspect="1"/>
          </p:cNvGrpSpPr>
          <p:nvPr/>
        </p:nvGrpSpPr>
        <p:grpSpPr>
          <a:xfrm>
            <a:off x="1682193" y="2263307"/>
            <a:ext cx="3754781" cy="2568301"/>
            <a:chOff x="542675" y="2910693"/>
            <a:chExt cx="2775043" cy="1898152"/>
          </a:xfrm>
        </p:grpSpPr>
        <p:grpSp>
          <p:nvGrpSpPr>
            <p:cNvPr id="140" name="Group 139">
              <a:extLst>
                <a:ext uri="{FF2B5EF4-FFF2-40B4-BE49-F238E27FC236}">
                  <a16:creationId xmlns="" xmlns:a16="http://schemas.microsoft.com/office/drawing/2014/main" id="{AA479526-7447-2641-B5BC-A9EBDFDDCF41}"/>
                </a:ext>
              </a:extLst>
            </p:cNvPr>
            <p:cNvGrpSpPr/>
            <p:nvPr/>
          </p:nvGrpSpPr>
          <p:grpSpPr>
            <a:xfrm>
              <a:off x="631593" y="2986430"/>
              <a:ext cx="2098562" cy="1816170"/>
              <a:chOff x="6274117" y="2434281"/>
              <a:chExt cx="3649012" cy="2955137"/>
            </a:xfrm>
          </p:grpSpPr>
          <p:sp>
            <p:nvSpPr>
              <p:cNvPr id="159" name="Oval 158">
                <a:extLst>
                  <a:ext uri="{FF2B5EF4-FFF2-40B4-BE49-F238E27FC236}">
                    <a16:creationId xmlns="" xmlns:a16="http://schemas.microsoft.com/office/drawing/2014/main" id="{45532F42-D6CA-F148-90CF-3E50575A462F}"/>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 xmlns:a16="http://schemas.microsoft.com/office/drawing/2014/main" id="{B68A429D-A9CD-9040-952B-B76700CA5B65}"/>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 xmlns:a16="http://schemas.microsoft.com/office/drawing/2014/main" id="{82692EC2-3207-2A4F-BF7B-DF06EB98BB47}"/>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 xmlns:a16="http://schemas.microsoft.com/office/drawing/2014/main" id="{D33895DB-F20E-C643-8140-D725B133EBFD}"/>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 xmlns:a16="http://schemas.microsoft.com/office/drawing/2014/main" id="{BD22FB70-35B5-AC4C-B200-57E8F983B32E}"/>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 xmlns:a16="http://schemas.microsoft.com/office/drawing/2014/main" id="{A60DD02E-02E4-AB4A-94DB-257C8D26BCC2}"/>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 xmlns:a16="http://schemas.microsoft.com/office/drawing/2014/main" id="{28F2F717-3226-0C49-8CFA-C8EE8A7F18BC}"/>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 xmlns:a16="http://schemas.microsoft.com/office/drawing/2014/main" id="{281BE266-E681-A143-884A-2576A3DE0991}"/>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 xmlns:a16="http://schemas.microsoft.com/office/drawing/2014/main" id="{4E36779A-5AA3-C347-B97C-56A37BE3041D}"/>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 xmlns:a16="http://schemas.microsoft.com/office/drawing/2014/main" id="{2A3D4258-7C36-0846-8027-13E13A15CCE5}"/>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 xmlns:a16="http://schemas.microsoft.com/office/drawing/2014/main" id="{DBA64DCD-53E4-8442-B692-C3041913D21E}"/>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 xmlns:a16="http://schemas.microsoft.com/office/drawing/2014/main" id="{3A3B6BCF-BE6E-1149-B852-9EBD881EFF76}"/>
                </a:ext>
              </a:extLst>
            </p:cNvPr>
            <p:cNvGrpSpPr/>
            <p:nvPr/>
          </p:nvGrpSpPr>
          <p:grpSpPr>
            <a:xfrm>
              <a:off x="1613180" y="2910693"/>
              <a:ext cx="457200" cy="274320"/>
              <a:chOff x="1516967" y="2937707"/>
              <a:chExt cx="383375" cy="240556"/>
            </a:xfrm>
          </p:grpSpPr>
          <p:graphicFrame>
            <p:nvGraphicFramePr>
              <p:cNvPr id="157" name="Chart 156">
                <a:extLst>
                  <a:ext uri="{FF2B5EF4-FFF2-40B4-BE49-F238E27FC236}">
                    <a16:creationId xmlns="" xmlns:a16="http://schemas.microsoft.com/office/drawing/2014/main" id="{5E335D35-F37F-5442-907B-1E9197C076B1}"/>
                  </a:ext>
                </a:extLst>
              </p:cNvPr>
              <p:cNvGraphicFramePr/>
              <p:nvPr/>
            </p:nvGraphicFramePr>
            <p:xfrm>
              <a:off x="1521049" y="3046899"/>
              <a:ext cx="375212" cy="1313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8" name="Chart 157">
                <a:extLst>
                  <a:ext uri="{FF2B5EF4-FFF2-40B4-BE49-F238E27FC236}">
                    <a16:creationId xmlns="" xmlns:a16="http://schemas.microsoft.com/office/drawing/2014/main" id="{AF870248-0DCF-3E43-83C0-0AE37660E9D0}"/>
                  </a:ext>
                </a:extLst>
              </p:cNvPr>
              <p:cNvGraphicFramePr/>
              <p:nvPr/>
            </p:nvGraphicFramePr>
            <p:xfrm>
              <a:off x="1516967" y="2937707"/>
              <a:ext cx="383375" cy="124009"/>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142" name="Group 141">
              <a:extLst>
                <a:ext uri="{FF2B5EF4-FFF2-40B4-BE49-F238E27FC236}">
                  <a16:creationId xmlns="" xmlns:a16="http://schemas.microsoft.com/office/drawing/2014/main" id="{8BB4E64B-3BE4-F844-9B38-270C6BA1FDE6}"/>
                </a:ext>
              </a:extLst>
            </p:cNvPr>
            <p:cNvGrpSpPr/>
            <p:nvPr/>
          </p:nvGrpSpPr>
          <p:grpSpPr>
            <a:xfrm>
              <a:off x="1790645" y="3507774"/>
              <a:ext cx="457200" cy="274320"/>
              <a:chOff x="1742081" y="3541014"/>
              <a:chExt cx="375212" cy="249703"/>
            </a:xfrm>
          </p:grpSpPr>
          <p:graphicFrame>
            <p:nvGraphicFramePr>
              <p:cNvPr id="155" name="Chart 154">
                <a:extLst>
                  <a:ext uri="{FF2B5EF4-FFF2-40B4-BE49-F238E27FC236}">
                    <a16:creationId xmlns="" xmlns:a16="http://schemas.microsoft.com/office/drawing/2014/main" id="{00FAF002-5203-6C42-8636-84771E663CAE}"/>
                  </a:ext>
                </a:extLst>
              </p:cNvPr>
              <p:cNvGraphicFramePr/>
              <p:nvPr/>
            </p:nvGraphicFramePr>
            <p:xfrm>
              <a:off x="1742081" y="3670927"/>
              <a:ext cx="375212" cy="1197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6" name="Chart 155">
                <a:extLst>
                  <a:ext uri="{FF2B5EF4-FFF2-40B4-BE49-F238E27FC236}">
                    <a16:creationId xmlns="" xmlns:a16="http://schemas.microsoft.com/office/drawing/2014/main" id="{2C0D9BB8-B510-0742-B56E-4C9CCA689BA2}"/>
                  </a:ext>
                </a:extLst>
              </p:cNvPr>
              <p:cNvGraphicFramePr/>
              <p:nvPr/>
            </p:nvGraphicFramePr>
            <p:xfrm>
              <a:off x="1742081" y="3541014"/>
              <a:ext cx="375212" cy="136171"/>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143" name="Group 142">
              <a:extLst>
                <a:ext uri="{FF2B5EF4-FFF2-40B4-BE49-F238E27FC236}">
                  <a16:creationId xmlns="" xmlns:a16="http://schemas.microsoft.com/office/drawing/2014/main" id="{F766B1F5-4B10-DE47-BB28-BBE4D1541BBA}"/>
                </a:ext>
              </a:extLst>
            </p:cNvPr>
            <p:cNvGrpSpPr/>
            <p:nvPr/>
          </p:nvGrpSpPr>
          <p:grpSpPr>
            <a:xfrm>
              <a:off x="2403318" y="3896286"/>
              <a:ext cx="457200" cy="274320"/>
              <a:chOff x="2306327" y="3899603"/>
              <a:chExt cx="375212" cy="249704"/>
            </a:xfrm>
          </p:grpSpPr>
          <p:graphicFrame>
            <p:nvGraphicFramePr>
              <p:cNvPr id="153" name="Chart 152">
                <a:extLst>
                  <a:ext uri="{FF2B5EF4-FFF2-40B4-BE49-F238E27FC236}">
                    <a16:creationId xmlns="" xmlns:a16="http://schemas.microsoft.com/office/drawing/2014/main" id="{09CC1129-C08A-814E-BD56-E64188866873}"/>
                  </a:ext>
                </a:extLst>
              </p:cNvPr>
              <p:cNvGraphicFramePr/>
              <p:nvPr/>
            </p:nvGraphicFramePr>
            <p:xfrm>
              <a:off x="2306327" y="4029517"/>
              <a:ext cx="375212" cy="119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4" name="Chart 153">
                <a:extLst>
                  <a:ext uri="{FF2B5EF4-FFF2-40B4-BE49-F238E27FC236}">
                    <a16:creationId xmlns="" xmlns:a16="http://schemas.microsoft.com/office/drawing/2014/main" id="{B08658CD-348F-0248-A90B-FCB6D7799F1F}"/>
                  </a:ext>
                </a:extLst>
              </p:cNvPr>
              <p:cNvGraphicFramePr/>
              <p:nvPr/>
            </p:nvGraphicFramePr>
            <p:xfrm>
              <a:off x="2306327" y="3899603"/>
              <a:ext cx="375212" cy="136171"/>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144" name="Group 143">
              <a:extLst>
                <a:ext uri="{FF2B5EF4-FFF2-40B4-BE49-F238E27FC236}">
                  <a16:creationId xmlns="" xmlns:a16="http://schemas.microsoft.com/office/drawing/2014/main" id="{3E577D55-9177-C446-BE3A-F6C42AC89306}"/>
                </a:ext>
              </a:extLst>
            </p:cNvPr>
            <p:cNvGrpSpPr/>
            <p:nvPr/>
          </p:nvGrpSpPr>
          <p:grpSpPr>
            <a:xfrm>
              <a:off x="2860518" y="4326005"/>
              <a:ext cx="457200" cy="274320"/>
              <a:chOff x="2770412" y="4314058"/>
              <a:chExt cx="375212" cy="249703"/>
            </a:xfrm>
          </p:grpSpPr>
          <p:graphicFrame>
            <p:nvGraphicFramePr>
              <p:cNvPr id="151" name="Chart 150">
                <a:extLst>
                  <a:ext uri="{FF2B5EF4-FFF2-40B4-BE49-F238E27FC236}">
                    <a16:creationId xmlns="" xmlns:a16="http://schemas.microsoft.com/office/drawing/2014/main" id="{39066FF0-262E-3F42-8174-33FB1DCB451F}"/>
                  </a:ext>
                </a:extLst>
              </p:cNvPr>
              <p:cNvGraphicFramePr/>
              <p:nvPr/>
            </p:nvGraphicFramePr>
            <p:xfrm>
              <a:off x="2770412" y="4443971"/>
              <a:ext cx="375212" cy="119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52" name="Chart 151">
                <a:extLst>
                  <a:ext uri="{FF2B5EF4-FFF2-40B4-BE49-F238E27FC236}">
                    <a16:creationId xmlns="" xmlns:a16="http://schemas.microsoft.com/office/drawing/2014/main" id="{C3EFD0E3-3F9C-BA4F-9B78-6761402218A8}"/>
                  </a:ext>
                </a:extLst>
              </p:cNvPr>
              <p:cNvGraphicFramePr/>
              <p:nvPr/>
            </p:nvGraphicFramePr>
            <p:xfrm>
              <a:off x="2770412" y="4314058"/>
              <a:ext cx="375212" cy="136171"/>
            </p:xfrm>
            <a:graphic>
              <a:graphicData uri="http://schemas.openxmlformats.org/drawingml/2006/chart">
                <c:chart xmlns:c="http://schemas.openxmlformats.org/drawingml/2006/chart" xmlns:r="http://schemas.openxmlformats.org/officeDocument/2006/relationships" r:id="rId10"/>
              </a:graphicData>
            </a:graphic>
          </p:graphicFrame>
        </p:grpSp>
        <p:grpSp>
          <p:nvGrpSpPr>
            <p:cNvPr id="145" name="Group 144">
              <a:extLst>
                <a:ext uri="{FF2B5EF4-FFF2-40B4-BE49-F238E27FC236}">
                  <a16:creationId xmlns="" xmlns:a16="http://schemas.microsoft.com/office/drawing/2014/main" id="{C01D7709-D24D-8140-9043-134192A882E5}"/>
                </a:ext>
              </a:extLst>
            </p:cNvPr>
            <p:cNvGrpSpPr/>
            <p:nvPr/>
          </p:nvGrpSpPr>
          <p:grpSpPr>
            <a:xfrm>
              <a:off x="1299706" y="4534525"/>
              <a:ext cx="457200" cy="274320"/>
              <a:chOff x="1246493" y="4562362"/>
              <a:chExt cx="375212" cy="249703"/>
            </a:xfrm>
          </p:grpSpPr>
          <p:graphicFrame>
            <p:nvGraphicFramePr>
              <p:cNvPr id="149" name="Chart 148">
                <a:extLst>
                  <a:ext uri="{FF2B5EF4-FFF2-40B4-BE49-F238E27FC236}">
                    <a16:creationId xmlns="" xmlns:a16="http://schemas.microsoft.com/office/drawing/2014/main" id="{F7B27425-06BA-F04E-9B4A-CB6F7FF2AB2C}"/>
                  </a:ext>
                </a:extLst>
              </p:cNvPr>
              <p:cNvGraphicFramePr/>
              <p:nvPr/>
            </p:nvGraphicFramePr>
            <p:xfrm>
              <a:off x="1246493" y="4692275"/>
              <a:ext cx="375212" cy="11979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0" name="Chart 149">
                <a:extLst>
                  <a:ext uri="{FF2B5EF4-FFF2-40B4-BE49-F238E27FC236}">
                    <a16:creationId xmlns="" xmlns:a16="http://schemas.microsoft.com/office/drawing/2014/main" id="{4CFA33DB-A23E-874A-BFAF-1F6D66FE8F66}"/>
                  </a:ext>
                </a:extLst>
              </p:cNvPr>
              <p:cNvGraphicFramePr/>
              <p:nvPr/>
            </p:nvGraphicFramePr>
            <p:xfrm>
              <a:off x="1246493" y="4562362"/>
              <a:ext cx="375212" cy="136171"/>
            </p:xfrm>
            <a:graphic>
              <a:graphicData uri="http://schemas.openxmlformats.org/drawingml/2006/chart">
                <c:chart xmlns:c="http://schemas.openxmlformats.org/drawingml/2006/chart" xmlns:r="http://schemas.openxmlformats.org/officeDocument/2006/relationships" r:id="rId12"/>
              </a:graphicData>
            </a:graphic>
          </p:graphicFrame>
        </p:grpSp>
        <p:grpSp>
          <p:nvGrpSpPr>
            <p:cNvPr id="146" name="Group 145">
              <a:extLst>
                <a:ext uri="{FF2B5EF4-FFF2-40B4-BE49-F238E27FC236}">
                  <a16:creationId xmlns="" xmlns:a16="http://schemas.microsoft.com/office/drawing/2014/main" id="{3561F2A5-3F3D-2A4C-B200-E89A408D4CFC}"/>
                </a:ext>
              </a:extLst>
            </p:cNvPr>
            <p:cNvGrpSpPr/>
            <p:nvPr/>
          </p:nvGrpSpPr>
          <p:grpSpPr>
            <a:xfrm>
              <a:off x="542675" y="3965360"/>
              <a:ext cx="457200" cy="274320"/>
              <a:chOff x="542675" y="3965361"/>
              <a:chExt cx="375212" cy="249703"/>
            </a:xfrm>
          </p:grpSpPr>
          <p:graphicFrame>
            <p:nvGraphicFramePr>
              <p:cNvPr id="147" name="Chart 146">
                <a:extLst>
                  <a:ext uri="{FF2B5EF4-FFF2-40B4-BE49-F238E27FC236}">
                    <a16:creationId xmlns="" xmlns:a16="http://schemas.microsoft.com/office/drawing/2014/main" id="{423953E0-5133-4647-B6D9-09C022D7CAA0}"/>
                  </a:ext>
                </a:extLst>
              </p:cNvPr>
              <p:cNvGraphicFramePr/>
              <p:nvPr/>
            </p:nvGraphicFramePr>
            <p:xfrm>
              <a:off x="542675" y="4095274"/>
              <a:ext cx="375212" cy="119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8" name="Chart 147">
                <a:extLst>
                  <a:ext uri="{FF2B5EF4-FFF2-40B4-BE49-F238E27FC236}">
                    <a16:creationId xmlns="" xmlns:a16="http://schemas.microsoft.com/office/drawing/2014/main" id="{5FF13703-10E5-1D4E-9474-D7C0E287F93E}"/>
                  </a:ext>
                </a:extLst>
              </p:cNvPr>
              <p:cNvGraphicFramePr/>
              <p:nvPr/>
            </p:nvGraphicFramePr>
            <p:xfrm>
              <a:off x="542675" y="3965361"/>
              <a:ext cx="375212" cy="136171"/>
            </p:xfrm>
            <a:graphic>
              <a:graphicData uri="http://schemas.openxmlformats.org/drawingml/2006/chart">
                <c:chart xmlns:c="http://schemas.openxmlformats.org/drawingml/2006/chart" xmlns:r="http://schemas.openxmlformats.org/officeDocument/2006/relationships" r:id="rId14"/>
              </a:graphicData>
            </a:graphic>
          </p:graphicFrame>
        </p:grpSp>
      </p:grpSp>
      <p:sp>
        <p:nvSpPr>
          <p:cNvPr id="170" name="TextBox 169">
            <a:extLst>
              <a:ext uri="{FF2B5EF4-FFF2-40B4-BE49-F238E27FC236}">
                <a16:creationId xmlns="" xmlns:a16="http://schemas.microsoft.com/office/drawing/2014/main" id="{9D8E2C69-BE75-A441-9E10-2C4B292F9087}"/>
              </a:ext>
            </a:extLst>
          </p:cNvPr>
          <p:cNvSpPr txBox="1"/>
          <p:nvPr/>
        </p:nvSpPr>
        <p:spPr>
          <a:xfrm>
            <a:off x="2582448" y="5154442"/>
            <a:ext cx="1857141" cy="461665"/>
          </a:xfrm>
          <a:prstGeom prst="rect">
            <a:avLst/>
          </a:prstGeom>
          <a:noFill/>
        </p:spPr>
        <p:txBody>
          <a:bodyPr wrap="square" rtlCol="0">
            <a:spAutoFit/>
          </a:bodyPr>
          <a:lstStyle/>
          <a:p>
            <a:r>
              <a:rPr lang="en-US" sz="2400" dirty="0"/>
              <a:t>Visual</a:t>
            </a:r>
            <a:r>
              <a:rPr lang="zh-CN" altLang="en-US" sz="2400" dirty="0"/>
              <a:t> </a:t>
            </a:r>
            <a:r>
              <a:rPr lang="en-US" altLang="zh-CN" sz="2400" dirty="0"/>
              <a:t>Graph</a:t>
            </a:r>
            <a:endParaRPr lang="en-US" sz="2400" dirty="0"/>
          </a:p>
        </p:txBody>
      </p:sp>
      <p:grpSp>
        <p:nvGrpSpPr>
          <p:cNvPr id="192" name="Group 191"/>
          <p:cNvGrpSpPr/>
          <p:nvPr/>
        </p:nvGrpSpPr>
        <p:grpSpPr>
          <a:xfrm>
            <a:off x="6835474" y="2263307"/>
            <a:ext cx="2969663" cy="3277579"/>
            <a:chOff x="4997217" y="3097422"/>
            <a:chExt cx="2114057" cy="2333258"/>
          </a:xfrm>
        </p:grpSpPr>
        <p:sp>
          <p:nvSpPr>
            <p:cNvPr id="193" name="TextBox 192">
              <a:extLst>
                <a:ext uri="{FF2B5EF4-FFF2-40B4-BE49-F238E27FC236}">
                  <a16:creationId xmlns="" xmlns:a16="http://schemas.microsoft.com/office/drawing/2014/main" id="{AE37C08F-9162-A945-AEFA-BEB39E4E0A2C}"/>
                </a:ext>
              </a:extLst>
            </p:cNvPr>
            <p:cNvSpPr txBox="1"/>
            <p:nvPr/>
          </p:nvSpPr>
          <p:spPr>
            <a:xfrm>
              <a:off x="5621933" y="5102028"/>
              <a:ext cx="1489341" cy="328652"/>
            </a:xfrm>
            <a:prstGeom prst="rect">
              <a:avLst/>
            </a:prstGeom>
            <a:noFill/>
          </p:spPr>
          <p:txBody>
            <a:bodyPr wrap="none" rtlCol="0">
              <a:spAutoFit/>
            </a:bodyPr>
            <a:lstStyle/>
            <a:p>
              <a:r>
                <a:rPr lang="en-US" altLang="zh-CN" sz="2400" dirty="0"/>
                <a:t>Memory</a:t>
              </a:r>
              <a:r>
                <a:rPr lang="zh-CN" altLang="en-US" sz="2400" dirty="0"/>
                <a:t> </a:t>
              </a:r>
              <a:r>
                <a:rPr lang="en-US" altLang="zh-CN" sz="2400" dirty="0"/>
                <a:t>Graph</a:t>
              </a:r>
              <a:endParaRPr lang="en-US" sz="2400" dirty="0"/>
            </a:p>
          </p:txBody>
        </p:sp>
        <p:grpSp>
          <p:nvGrpSpPr>
            <p:cNvPr id="200" name="Group 199">
              <a:extLst>
                <a:ext uri="{FF2B5EF4-FFF2-40B4-BE49-F238E27FC236}">
                  <a16:creationId xmlns="" xmlns:a16="http://schemas.microsoft.com/office/drawing/2014/main" id="{6B31FD77-4A0A-884C-83E9-F6C925F1EF66}"/>
                </a:ext>
              </a:extLst>
            </p:cNvPr>
            <p:cNvGrpSpPr/>
            <p:nvPr/>
          </p:nvGrpSpPr>
          <p:grpSpPr>
            <a:xfrm>
              <a:off x="4997217" y="3097422"/>
              <a:ext cx="2113654" cy="1807414"/>
              <a:chOff x="6274117" y="2434281"/>
              <a:chExt cx="3649012" cy="2955137"/>
            </a:xfrm>
          </p:grpSpPr>
          <p:sp>
            <p:nvSpPr>
              <p:cNvPr id="208" name="Oval 207">
                <a:extLst>
                  <a:ext uri="{FF2B5EF4-FFF2-40B4-BE49-F238E27FC236}">
                    <a16:creationId xmlns="" xmlns:a16="http://schemas.microsoft.com/office/drawing/2014/main" id="{B0FD9327-9E10-C34B-B81A-F3C5CD74B919}"/>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 xmlns:a16="http://schemas.microsoft.com/office/drawing/2014/main" id="{D3D38EA7-DA10-924F-9DDC-ED4AA98A8DE7}"/>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 xmlns:a16="http://schemas.microsoft.com/office/drawing/2014/main" id="{795A1CB9-C719-A443-8C83-2C252837DDE6}"/>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 xmlns:a16="http://schemas.microsoft.com/office/drawing/2014/main" id="{B05F4255-D1FE-BE40-82BF-6ADB8BB545CB}"/>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 xmlns:a16="http://schemas.microsoft.com/office/drawing/2014/main" id="{F331599D-2AA6-CC4B-A4B6-664AD98A5ED0}"/>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 xmlns:a16="http://schemas.microsoft.com/office/drawing/2014/main" id="{78EB8479-EDD9-894E-829B-B85BFE84C2AB}"/>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 xmlns:a16="http://schemas.microsoft.com/office/drawing/2014/main" id="{169B7B1E-AEF8-9644-8BB4-6798458BC47D}"/>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 xmlns:a16="http://schemas.microsoft.com/office/drawing/2014/main" id="{9BEEA9BE-23DE-2A4C-BCE3-B29A735A6B6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 xmlns:a16="http://schemas.microsoft.com/office/drawing/2014/main" id="{6A0049C2-EC1A-444E-8333-8963A5F032D1}"/>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 xmlns:a16="http://schemas.microsoft.com/office/drawing/2014/main" id="{A9318082-A31A-3C4F-9B24-52696390E4BD}"/>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 xmlns:a16="http://schemas.microsoft.com/office/drawing/2014/main" id="{3FC3803F-C184-3B4D-9017-82E5C14B171F}"/>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1" name="Arc 110">
            <a:extLst>
              <a:ext uri="{FF2B5EF4-FFF2-40B4-BE49-F238E27FC236}">
                <a16:creationId xmlns="" xmlns:a16="http://schemas.microsoft.com/office/drawing/2014/main" id="{71059FE2-8111-3E42-9839-716410A302CC}"/>
              </a:ext>
            </a:extLst>
          </p:cNvPr>
          <p:cNvSpPr/>
          <p:nvPr/>
        </p:nvSpPr>
        <p:spPr>
          <a:xfrm rot="19003032">
            <a:off x="4007184" y="2417081"/>
            <a:ext cx="3539492" cy="3459991"/>
          </a:xfrm>
          <a:prstGeom prst="arc">
            <a:avLst>
              <a:gd name="adj1" fmla="val 16200000"/>
              <a:gd name="adj2" fmla="val 2156786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4" name="Group 113">
            <a:extLst>
              <a:ext uri="{FF2B5EF4-FFF2-40B4-BE49-F238E27FC236}">
                <a16:creationId xmlns="" xmlns:a16="http://schemas.microsoft.com/office/drawing/2014/main" id="{C4825B56-A416-154A-88B3-E3E50BC93056}"/>
              </a:ext>
            </a:extLst>
          </p:cNvPr>
          <p:cNvGrpSpPr/>
          <p:nvPr/>
        </p:nvGrpSpPr>
        <p:grpSpPr>
          <a:xfrm>
            <a:off x="9198257" y="3447509"/>
            <a:ext cx="639958" cy="310293"/>
            <a:chOff x="7237832" y="3850337"/>
            <a:chExt cx="380396" cy="175582"/>
          </a:xfrm>
        </p:grpSpPr>
        <p:graphicFrame>
          <p:nvGraphicFramePr>
            <p:cNvPr id="127" name="Chart 126">
              <a:extLst>
                <a:ext uri="{FF2B5EF4-FFF2-40B4-BE49-F238E27FC236}">
                  <a16:creationId xmlns="" xmlns:a16="http://schemas.microsoft.com/office/drawing/2014/main" id="{516BBECF-C4D5-8145-827B-C15A1A5D7B04}"/>
                </a:ext>
              </a:extLst>
            </p:cNvPr>
            <p:cNvGraphicFramePr/>
            <p:nvPr/>
          </p:nvGraphicFramePr>
          <p:xfrm>
            <a:off x="7240318" y="3958653"/>
            <a:ext cx="377910" cy="67266"/>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28" name="Chart 127">
              <a:extLst>
                <a:ext uri="{FF2B5EF4-FFF2-40B4-BE49-F238E27FC236}">
                  <a16:creationId xmlns="" xmlns:a16="http://schemas.microsoft.com/office/drawing/2014/main" id="{98CDD575-5B70-BC47-9BC7-D555EB747A83}"/>
                </a:ext>
              </a:extLst>
            </p:cNvPr>
            <p:cNvGraphicFramePr/>
            <p:nvPr/>
          </p:nvGraphicFramePr>
          <p:xfrm>
            <a:off x="7237832" y="3850337"/>
            <a:ext cx="377910" cy="63696"/>
          </p:xfrm>
          <a:graphic>
            <a:graphicData uri="http://schemas.openxmlformats.org/drawingml/2006/chart">
              <c:chart xmlns:c="http://schemas.openxmlformats.org/drawingml/2006/chart" xmlns:r="http://schemas.openxmlformats.org/officeDocument/2006/relationships" r:id="rId16"/>
            </a:graphicData>
          </a:graphic>
        </p:graphicFrame>
      </p:grpSp>
      <p:grpSp>
        <p:nvGrpSpPr>
          <p:cNvPr id="115" name="Group 114">
            <a:extLst>
              <a:ext uri="{FF2B5EF4-FFF2-40B4-BE49-F238E27FC236}">
                <a16:creationId xmlns="" xmlns:a16="http://schemas.microsoft.com/office/drawing/2014/main" id="{E818B374-E036-1543-91C8-B08FD895970E}"/>
              </a:ext>
            </a:extLst>
          </p:cNvPr>
          <p:cNvGrpSpPr/>
          <p:nvPr/>
        </p:nvGrpSpPr>
        <p:grpSpPr>
          <a:xfrm>
            <a:off x="9929299" y="4004903"/>
            <a:ext cx="639958" cy="310293"/>
            <a:chOff x="7720980" y="4207923"/>
            <a:chExt cx="379471" cy="178172"/>
          </a:xfrm>
        </p:grpSpPr>
        <p:graphicFrame>
          <p:nvGraphicFramePr>
            <p:cNvPr id="125" name="Chart 124">
              <a:extLst>
                <a:ext uri="{FF2B5EF4-FFF2-40B4-BE49-F238E27FC236}">
                  <a16:creationId xmlns="" xmlns:a16="http://schemas.microsoft.com/office/drawing/2014/main" id="{BCED8A42-AC7B-BD47-A0B5-29CC6E104096}"/>
                </a:ext>
              </a:extLst>
            </p:cNvPr>
            <p:cNvGraphicFramePr/>
            <p:nvPr/>
          </p:nvGraphicFramePr>
          <p:xfrm>
            <a:off x="7720980" y="4318829"/>
            <a:ext cx="377910" cy="67266"/>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26" name="Chart 125">
              <a:extLst>
                <a:ext uri="{FF2B5EF4-FFF2-40B4-BE49-F238E27FC236}">
                  <a16:creationId xmlns="" xmlns:a16="http://schemas.microsoft.com/office/drawing/2014/main" id="{02F3AD1C-73C6-0844-9374-ECA15A599FF6}"/>
                </a:ext>
              </a:extLst>
            </p:cNvPr>
            <p:cNvGraphicFramePr/>
            <p:nvPr/>
          </p:nvGraphicFramePr>
          <p:xfrm>
            <a:off x="7722541" y="4207923"/>
            <a:ext cx="377910" cy="63696"/>
          </p:xfrm>
          <a:graphic>
            <a:graphicData uri="http://schemas.openxmlformats.org/drawingml/2006/chart">
              <c:chart xmlns:c="http://schemas.openxmlformats.org/drawingml/2006/chart" xmlns:r="http://schemas.openxmlformats.org/officeDocument/2006/relationships" r:id="rId18"/>
            </a:graphicData>
          </a:graphic>
        </p:graphicFrame>
      </p:grpSp>
      <p:grpSp>
        <p:nvGrpSpPr>
          <p:cNvPr id="116" name="Group 115">
            <a:extLst>
              <a:ext uri="{FF2B5EF4-FFF2-40B4-BE49-F238E27FC236}">
                <a16:creationId xmlns="" xmlns:a16="http://schemas.microsoft.com/office/drawing/2014/main" id="{2841F115-0678-B740-82AC-8A73C76334F3}"/>
              </a:ext>
            </a:extLst>
          </p:cNvPr>
          <p:cNvGrpSpPr/>
          <p:nvPr/>
        </p:nvGrpSpPr>
        <p:grpSpPr>
          <a:xfrm>
            <a:off x="6636655" y="3719090"/>
            <a:ext cx="639958" cy="547498"/>
            <a:chOff x="5494411" y="3920193"/>
            <a:chExt cx="386132" cy="319201"/>
          </a:xfrm>
        </p:grpSpPr>
        <p:graphicFrame>
          <p:nvGraphicFramePr>
            <p:cNvPr id="123" name="Chart 122">
              <a:extLst>
                <a:ext uri="{FF2B5EF4-FFF2-40B4-BE49-F238E27FC236}">
                  <a16:creationId xmlns="" xmlns:a16="http://schemas.microsoft.com/office/drawing/2014/main" id="{76B04FB2-B999-8D44-9D1C-6ED265A2B501}"/>
                </a:ext>
              </a:extLst>
            </p:cNvPr>
            <p:cNvGraphicFramePr/>
            <p:nvPr/>
          </p:nvGraphicFramePr>
          <p:xfrm>
            <a:off x="5494411" y="3920193"/>
            <a:ext cx="386132" cy="153243"/>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24" name="Chart 123">
              <a:extLst>
                <a:ext uri="{FF2B5EF4-FFF2-40B4-BE49-F238E27FC236}">
                  <a16:creationId xmlns="" xmlns:a16="http://schemas.microsoft.com/office/drawing/2014/main" id="{AE851C3A-6756-8645-81E1-3A948900C1DF}"/>
                </a:ext>
              </a:extLst>
            </p:cNvPr>
            <p:cNvGraphicFramePr/>
            <p:nvPr>
              <p:extLst>
                <p:ext uri="{D42A27DB-BD31-4B8C-83A1-F6EECF244321}">
                  <p14:modId xmlns:p14="http://schemas.microsoft.com/office/powerpoint/2010/main" val="353691563"/>
                </p:ext>
              </p:extLst>
            </p:nvPr>
          </p:nvGraphicFramePr>
          <p:xfrm>
            <a:off x="5498524" y="4073563"/>
            <a:ext cx="378409" cy="165831"/>
          </p:xfrm>
          <a:graphic>
            <a:graphicData uri="http://schemas.openxmlformats.org/drawingml/2006/chart">
              <c:chart xmlns:c="http://schemas.openxmlformats.org/drawingml/2006/chart" xmlns:r="http://schemas.openxmlformats.org/officeDocument/2006/relationships" r:id="rId20"/>
            </a:graphicData>
          </a:graphic>
        </p:graphicFrame>
      </p:grpSp>
      <p:grpSp>
        <p:nvGrpSpPr>
          <p:cNvPr id="117" name="Group 116">
            <a:extLst>
              <a:ext uri="{FF2B5EF4-FFF2-40B4-BE49-F238E27FC236}">
                <a16:creationId xmlns="" xmlns:a16="http://schemas.microsoft.com/office/drawing/2014/main" id="{04C64B4D-CF04-0140-903E-DD38D054BAF7}"/>
              </a:ext>
            </a:extLst>
          </p:cNvPr>
          <p:cNvGrpSpPr/>
          <p:nvPr/>
        </p:nvGrpSpPr>
        <p:grpSpPr>
          <a:xfrm>
            <a:off x="8100056" y="2107892"/>
            <a:ext cx="639958" cy="453466"/>
            <a:chOff x="6479201" y="2850972"/>
            <a:chExt cx="386132" cy="301652"/>
          </a:xfrm>
        </p:grpSpPr>
        <p:graphicFrame>
          <p:nvGraphicFramePr>
            <p:cNvPr id="121" name="Chart 120">
              <a:extLst>
                <a:ext uri="{FF2B5EF4-FFF2-40B4-BE49-F238E27FC236}">
                  <a16:creationId xmlns="" xmlns:a16="http://schemas.microsoft.com/office/drawing/2014/main" id="{B2C0C678-6ED7-EC4A-8E1B-3DC7FCFAD488}"/>
                </a:ext>
              </a:extLst>
            </p:cNvPr>
            <p:cNvGraphicFramePr/>
            <p:nvPr/>
          </p:nvGraphicFramePr>
          <p:xfrm>
            <a:off x="6479202" y="3085358"/>
            <a:ext cx="377910" cy="67266"/>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22" name="Chart 121">
              <a:extLst>
                <a:ext uri="{FF2B5EF4-FFF2-40B4-BE49-F238E27FC236}">
                  <a16:creationId xmlns="" xmlns:a16="http://schemas.microsoft.com/office/drawing/2014/main" id="{204BD9DF-36FB-C844-BF31-BCB71A304BC6}"/>
                </a:ext>
              </a:extLst>
            </p:cNvPr>
            <p:cNvGraphicFramePr/>
            <p:nvPr>
              <p:extLst>
                <p:ext uri="{D42A27DB-BD31-4B8C-83A1-F6EECF244321}">
                  <p14:modId xmlns:p14="http://schemas.microsoft.com/office/powerpoint/2010/main" val="259364445"/>
                </p:ext>
              </p:extLst>
            </p:nvPr>
          </p:nvGraphicFramePr>
          <p:xfrm>
            <a:off x="6479201" y="2850972"/>
            <a:ext cx="386132" cy="196883"/>
          </p:xfrm>
          <a:graphic>
            <a:graphicData uri="http://schemas.openxmlformats.org/drawingml/2006/chart">
              <c:chart xmlns:c="http://schemas.openxmlformats.org/drawingml/2006/chart" xmlns:r="http://schemas.openxmlformats.org/officeDocument/2006/relationships" r:id="rId22"/>
            </a:graphicData>
          </a:graphic>
        </p:graphicFrame>
      </p:grpSp>
      <p:grpSp>
        <p:nvGrpSpPr>
          <p:cNvPr id="118" name="Group 117">
            <a:extLst>
              <a:ext uri="{FF2B5EF4-FFF2-40B4-BE49-F238E27FC236}">
                <a16:creationId xmlns="" xmlns:a16="http://schemas.microsoft.com/office/drawing/2014/main" id="{935161D4-2230-FF4D-90D3-BF5A36E173EC}"/>
              </a:ext>
            </a:extLst>
          </p:cNvPr>
          <p:cNvGrpSpPr/>
          <p:nvPr/>
        </p:nvGrpSpPr>
        <p:grpSpPr>
          <a:xfrm>
            <a:off x="8413222" y="2946489"/>
            <a:ext cx="639958" cy="387866"/>
            <a:chOff x="6701824" y="3569909"/>
            <a:chExt cx="377910" cy="216271"/>
          </a:xfrm>
        </p:grpSpPr>
        <p:graphicFrame>
          <p:nvGraphicFramePr>
            <p:cNvPr id="119" name="Chart 118">
              <a:extLst>
                <a:ext uri="{FF2B5EF4-FFF2-40B4-BE49-F238E27FC236}">
                  <a16:creationId xmlns="" xmlns:a16="http://schemas.microsoft.com/office/drawing/2014/main" id="{485E9EF5-5A5F-0D40-8F9E-6535E5D84C65}"/>
                </a:ext>
              </a:extLst>
            </p:cNvPr>
            <p:cNvGraphicFramePr/>
            <p:nvPr/>
          </p:nvGraphicFramePr>
          <p:xfrm>
            <a:off x="6701824" y="3569909"/>
            <a:ext cx="377910" cy="63696"/>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120" name="Chart 119">
              <a:extLst>
                <a:ext uri="{FF2B5EF4-FFF2-40B4-BE49-F238E27FC236}">
                  <a16:creationId xmlns="" xmlns:a16="http://schemas.microsoft.com/office/drawing/2014/main" id="{C27230DC-74D8-5A4C-9CB8-5D8C76B6566A}"/>
                </a:ext>
              </a:extLst>
            </p:cNvPr>
            <p:cNvGraphicFramePr/>
            <p:nvPr/>
          </p:nvGraphicFramePr>
          <p:xfrm>
            <a:off x="6701824" y="3638044"/>
            <a:ext cx="377910" cy="148136"/>
          </p:xfrm>
          <a:graphic>
            <a:graphicData uri="http://schemas.openxmlformats.org/drawingml/2006/chart">
              <c:chart xmlns:c="http://schemas.openxmlformats.org/drawingml/2006/chart" xmlns:r="http://schemas.openxmlformats.org/officeDocument/2006/relationships" r:id="rId24"/>
            </a:graphicData>
          </a:graphic>
        </p:graphicFrame>
      </p:grpSp>
      <p:sp>
        <p:nvSpPr>
          <p:cNvPr id="172" name="TextBox 171">
            <a:extLst>
              <a:ext uri="{FF2B5EF4-FFF2-40B4-BE49-F238E27FC236}">
                <a16:creationId xmlns="" xmlns:a16="http://schemas.microsoft.com/office/drawing/2014/main" id="{AE37C08F-9162-A945-AEFA-BEB39E4E0A2C}"/>
              </a:ext>
            </a:extLst>
          </p:cNvPr>
          <p:cNvSpPr txBox="1"/>
          <p:nvPr/>
        </p:nvSpPr>
        <p:spPr>
          <a:xfrm>
            <a:off x="4542478" y="1894168"/>
            <a:ext cx="2560253" cy="461665"/>
          </a:xfrm>
          <a:prstGeom prst="rect">
            <a:avLst/>
          </a:prstGeom>
          <a:noFill/>
        </p:spPr>
        <p:txBody>
          <a:bodyPr wrap="none" rtlCol="0">
            <a:spAutoFit/>
          </a:bodyPr>
          <a:lstStyle/>
          <a:p>
            <a:r>
              <a:rPr lang="en-US" sz="2400" dirty="0" smtClean="0"/>
              <a:t>Bottom-Up Update</a:t>
            </a:r>
            <a:endParaRPr lang="en-US" sz="2400" dirty="0"/>
          </a:p>
        </p:txBody>
      </p:sp>
    </p:spTree>
    <p:extLst>
      <p:ext uri="{BB962C8B-B14F-4D97-AF65-F5344CB8AC3E}">
        <p14:creationId xmlns:p14="http://schemas.microsoft.com/office/powerpoint/2010/main" val="96833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99977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34606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72765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225087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98926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62932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a:endCxn id="21" idx="3"/>
          </p:cNvCxnSpPr>
          <p:nvPr/>
        </p:nvCxnSpPr>
        <p:spPr>
          <a:xfrm rot="5400000">
            <a:off x="8621860" y="3708754"/>
            <a:ext cx="667829" cy="291868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65943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62682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99977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1" name="Rounded Rectangle 20">
            <a:extLst>
              <a:ext uri="{FF2B5EF4-FFF2-40B4-BE49-F238E27FC236}">
                <a16:creationId xmlns="" xmlns:a16="http://schemas.microsoft.com/office/drawing/2014/main" id="{E4F2BAB7-D27B-C94E-A25E-088ED68D8A9B}"/>
              </a:ext>
            </a:extLst>
          </p:cNvPr>
          <p:cNvSpPr/>
          <p:nvPr/>
        </p:nvSpPr>
        <p:spPr>
          <a:xfrm>
            <a:off x="5807676" y="5084807"/>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a:t>
            </a:r>
            <a:r>
              <a:rPr lang="en-US" sz="2400" dirty="0">
                <a:solidFill>
                  <a:schemeClr val="tx1"/>
                </a:solidFill>
              </a:rPr>
              <a:t>nswer Digestor</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422600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316731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928858"/>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72765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225087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60907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83417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26</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854765" y="755374"/>
            <a:ext cx="10475843" cy="566061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tx1"/>
                </a:solidFill>
              </a:rPr>
              <a:t>V</a:t>
            </a:r>
            <a:r>
              <a:rPr lang="en-US" sz="2400" dirty="0">
                <a:solidFill>
                  <a:schemeClr val="tx1"/>
                </a:solidFill>
              </a:rPr>
              <a:t>isual Memory</a:t>
            </a:r>
          </a:p>
        </p:txBody>
      </p:sp>
      <p:grpSp>
        <p:nvGrpSpPr>
          <p:cNvPr id="192" name="Group 191"/>
          <p:cNvGrpSpPr/>
          <p:nvPr/>
        </p:nvGrpSpPr>
        <p:grpSpPr>
          <a:xfrm>
            <a:off x="1486726" y="2263307"/>
            <a:ext cx="2969663" cy="3277579"/>
            <a:chOff x="4997217" y="3097422"/>
            <a:chExt cx="2114057" cy="2333258"/>
          </a:xfrm>
        </p:grpSpPr>
        <p:sp>
          <p:nvSpPr>
            <p:cNvPr id="193" name="TextBox 192">
              <a:extLst>
                <a:ext uri="{FF2B5EF4-FFF2-40B4-BE49-F238E27FC236}">
                  <a16:creationId xmlns="" xmlns:a16="http://schemas.microsoft.com/office/drawing/2014/main" id="{AE37C08F-9162-A945-AEFA-BEB39E4E0A2C}"/>
                </a:ext>
              </a:extLst>
            </p:cNvPr>
            <p:cNvSpPr txBox="1"/>
            <p:nvPr/>
          </p:nvSpPr>
          <p:spPr>
            <a:xfrm>
              <a:off x="5621933" y="5102028"/>
              <a:ext cx="1489341" cy="328652"/>
            </a:xfrm>
            <a:prstGeom prst="rect">
              <a:avLst/>
            </a:prstGeom>
            <a:noFill/>
          </p:spPr>
          <p:txBody>
            <a:bodyPr wrap="none" rtlCol="0">
              <a:spAutoFit/>
            </a:bodyPr>
            <a:lstStyle/>
            <a:p>
              <a:r>
                <a:rPr lang="en-US" altLang="zh-CN" sz="2400" dirty="0"/>
                <a:t>Memory</a:t>
              </a:r>
              <a:r>
                <a:rPr lang="zh-CN" altLang="en-US" sz="2400" dirty="0"/>
                <a:t> </a:t>
              </a:r>
              <a:r>
                <a:rPr lang="en-US" altLang="zh-CN" sz="2400" dirty="0"/>
                <a:t>Graph</a:t>
              </a:r>
              <a:endParaRPr lang="en-US" sz="2400" dirty="0"/>
            </a:p>
          </p:txBody>
        </p:sp>
        <p:grpSp>
          <p:nvGrpSpPr>
            <p:cNvPr id="200" name="Group 199">
              <a:extLst>
                <a:ext uri="{FF2B5EF4-FFF2-40B4-BE49-F238E27FC236}">
                  <a16:creationId xmlns="" xmlns:a16="http://schemas.microsoft.com/office/drawing/2014/main" id="{6B31FD77-4A0A-884C-83E9-F6C925F1EF66}"/>
                </a:ext>
              </a:extLst>
            </p:cNvPr>
            <p:cNvGrpSpPr/>
            <p:nvPr/>
          </p:nvGrpSpPr>
          <p:grpSpPr>
            <a:xfrm>
              <a:off x="4997217" y="3097422"/>
              <a:ext cx="2113654" cy="1807414"/>
              <a:chOff x="6274117" y="2434281"/>
              <a:chExt cx="3649012" cy="2955137"/>
            </a:xfrm>
          </p:grpSpPr>
          <p:sp>
            <p:nvSpPr>
              <p:cNvPr id="208" name="Oval 207">
                <a:extLst>
                  <a:ext uri="{FF2B5EF4-FFF2-40B4-BE49-F238E27FC236}">
                    <a16:creationId xmlns="" xmlns:a16="http://schemas.microsoft.com/office/drawing/2014/main" id="{B0FD9327-9E10-C34B-B81A-F3C5CD74B919}"/>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 xmlns:a16="http://schemas.microsoft.com/office/drawing/2014/main" id="{D3D38EA7-DA10-924F-9DDC-ED4AA98A8DE7}"/>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 xmlns:a16="http://schemas.microsoft.com/office/drawing/2014/main" id="{795A1CB9-C719-A443-8C83-2C252837DDE6}"/>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 xmlns:a16="http://schemas.microsoft.com/office/drawing/2014/main" id="{B05F4255-D1FE-BE40-82BF-6ADB8BB545CB}"/>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 xmlns:a16="http://schemas.microsoft.com/office/drawing/2014/main" id="{F331599D-2AA6-CC4B-A4B6-664AD98A5ED0}"/>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 xmlns:a16="http://schemas.microsoft.com/office/drawing/2014/main" id="{78EB8479-EDD9-894E-829B-B85BFE84C2AB}"/>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 xmlns:a16="http://schemas.microsoft.com/office/drawing/2014/main" id="{169B7B1E-AEF8-9644-8BB4-6798458BC47D}"/>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 xmlns:a16="http://schemas.microsoft.com/office/drawing/2014/main" id="{9BEEA9BE-23DE-2A4C-BCE3-B29A735A6B6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 xmlns:a16="http://schemas.microsoft.com/office/drawing/2014/main" id="{6A0049C2-EC1A-444E-8333-8963A5F032D1}"/>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 xmlns:a16="http://schemas.microsoft.com/office/drawing/2014/main" id="{A9318082-A31A-3C4F-9B24-52696390E4BD}"/>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 xmlns:a16="http://schemas.microsoft.com/office/drawing/2014/main" id="{3FC3803F-C184-3B4D-9017-82E5C14B171F}"/>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4" name="Group 113">
            <a:extLst>
              <a:ext uri="{FF2B5EF4-FFF2-40B4-BE49-F238E27FC236}">
                <a16:creationId xmlns="" xmlns:a16="http://schemas.microsoft.com/office/drawing/2014/main" id="{C4825B56-A416-154A-88B3-E3E50BC93056}"/>
              </a:ext>
            </a:extLst>
          </p:cNvPr>
          <p:cNvGrpSpPr/>
          <p:nvPr/>
        </p:nvGrpSpPr>
        <p:grpSpPr>
          <a:xfrm>
            <a:off x="3849509" y="3447509"/>
            <a:ext cx="639958" cy="310293"/>
            <a:chOff x="7237832" y="3850337"/>
            <a:chExt cx="380396" cy="175582"/>
          </a:xfrm>
        </p:grpSpPr>
        <p:graphicFrame>
          <p:nvGraphicFramePr>
            <p:cNvPr id="127" name="Chart 126">
              <a:extLst>
                <a:ext uri="{FF2B5EF4-FFF2-40B4-BE49-F238E27FC236}">
                  <a16:creationId xmlns="" xmlns:a16="http://schemas.microsoft.com/office/drawing/2014/main" id="{516BBECF-C4D5-8145-827B-C15A1A5D7B04}"/>
                </a:ext>
              </a:extLst>
            </p:cNvPr>
            <p:cNvGraphicFramePr/>
            <p:nvPr/>
          </p:nvGraphicFramePr>
          <p:xfrm>
            <a:off x="7240318" y="3958653"/>
            <a:ext cx="377910" cy="67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8" name="Chart 127">
              <a:extLst>
                <a:ext uri="{FF2B5EF4-FFF2-40B4-BE49-F238E27FC236}">
                  <a16:creationId xmlns="" xmlns:a16="http://schemas.microsoft.com/office/drawing/2014/main" id="{98CDD575-5B70-BC47-9BC7-D555EB747A83}"/>
                </a:ext>
              </a:extLst>
            </p:cNvPr>
            <p:cNvGraphicFramePr/>
            <p:nvPr/>
          </p:nvGraphicFramePr>
          <p:xfrm>
            <a:off x="7237832" y="3850337"/>
            <a:ext cx="377910" cy="63696"/>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115" name="Group 114">
            <a:extLst>
              <a:ext uri="{FF2B5EF4-FFF2-40B4-BE49-F238E27FC236}">
                <a16:creationId xmlns="" xmlns:a16="http://schemas.microsoft.com/office/drawing/2014/main" id="{E818B374-E036-1543-91C8-B08FD895970E}"/>
              </a:ext>
            </a:extLst>
          </p:cNvPr>
          <p:cNvGrpSpPr/>
          <p:nvPr/>
        </p:nvGrpSpPr>
        <p:grpSpPr>
          <a:xfrm>
            <a:off x="4580551" y="4004903"/>
            <a:ext cx="639958" cy="310293"/>
            <a:chOff x="7720980" y="4207923"/>
            <a:chExt cx="379471" cy="178172"/>
          </a:xfrm>
        </p:grpSpPr>
        <p:graphicFrame>
          <p:nvGraphicFramePr>
            <p:cNvPr id="125" name="Chart 124">
              <a:extLst>
                <a:ext uri="{FF2B5EF4-FFF2-40B4-BE49-F238E27FC236}">
                  <a16:creationId xmlns="" xmlns:a16="http://schemas.microsoft.com/office/drawing/2014/main" id="{BCED8A42-AC7B-BD47-A0B5-29CC6E104096}"/>
                </a:ext>
              </a:extLst>
            </p:cNvPr>
            <p:cNvGraphicFramePr/>
            <p:nvPr/>
          </p:nvGraphicFramePr>
          <p:xfrm>
            <a:off x="7720980" y="4318829"/>
            <a:ext cx="377910" cy="672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6" name="Chart 125">
              <a:extLst>
                <a:ext uri="{FF2B5EF4-FFF2-40B4-BE49-F238E27FC236}">
                  <a16:creationId xmlns="" xmlns:a16="http://schemas.microsoft.com/office/drawing/2014/main" id="{02F3AD1C-73C6-0844-9374-ECA15A599FF6}"/>
                </a:ext>
              </a:extLst>
            </p:cNvPr>
            <p:cNvGraphicFramePr/>
            <p:nvPr/>
          </p:nvGraphicFramePr>
          <p:xfrm>
            <a:off x="7722541" y="4207923"/>
            <a:ext cx="377910" cy="63696"/>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116" name="Group 115">
            <a:extLst>
              <a:ext uri="{FF2B5EF4-FFF2-40B4-BE49-F238E27FC236}">
                <a16:creationId xmlns="" xmlns:a16="http://schemas.microsoft.com/office/drawing/2014/main" id="{2841F115-0678-B740-82AC-8A73C76334F3}"/>
              </a:ext>
            </a:extLst>
          </p:cNvPr>
          <p:cNvGrpSpPr/>
          <p:nvPr/>
        </p:nvGrpSpPr>
        <p:grpSpPr>
          <a:xfrm>
            <a:off x="1287907" y="3719090"/>
            <a:ext cx="639958" cy="547498"/>
            <a:chOff x="5494411" y="3920193"/>
            <a:chExt cx="386132" cy="319201"/>
          </a:xfrm>
        </p:grpSpPr>
        <p:graphicFrame>
          <p:nvGraphicFramePr>
            <p:cNvPr id="123" name="Chart 122">
              <a:extLst>
                <a:ext uri="{FF2B5EF4-FFF2-40B4-BE49-F238E27FC236}">
                  <a16:creationId xmlns="" xmlns:a16="http://schemas.microsoft.com/office/drawing/2014/main" id="{76B04FB2-B999-8D44-9D1C-6ED265A2B501}"/>
                </a:ext>
              </a:extLst>
            </p:cNvPr>
            <p:cNvGraphicFramePr/>
            <p:nvPr/>
          </p:nvGraphicFramePr>
          <p:xfrm>
            <a:off x="5494411" y="3920193"/>
            <a:ext cx="386132" cy="15324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4" name="Chart 123">
              <a:extLst>
                <a:ext uri="{FF2B5EF4-FFF2-40B4-BE49-F238E27FC236}">
                  <a16:creationId xmlns="" xmlns:a16="http://schemas.microsoft.com/office/drawing/2014/main" id="{AE851C3A-6756-8645-81E1-3A948900C1DF}"/>
                </a:ext>
              </a:extLst>
            </p:cNvPr>
            <p:cNvGraphicFramePr/>
            <p:nvPr>
              <p:extLst>
                <p:ext uri="{D42A27DB-BD31-4B8C-83A1-F6EECF244321}">
                  <p14:modId xmlns:p14="http://schemas.microsoft.com/office/powerpoint/2010/main" val="353691563"/>
                </p:ext>
              </p:extLst>
            </p:nvPr>
          </p:nvGraphicFramePr>
          <p:xfrm>
            <a:off x="5498524" y="4073563"/>
            <a:ext cx="378409" cy="165831"/>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117" name="Group 116">
            <a:extLst>
              <a:ext uri="{FF2B5EF4-FFF2-40B4-BE49-F238E27FC236}">
                <a16:creationId xmlns="" xmlns:a16="http://schemas.microsoft.com/office/drawing/2014/main" id="{04C64B4D-CF04-0140-903E-DD38D054BAF7}"/>
              </a:ext>
            </a:extLst>
          </p:cNvPr>
          <p:cNvGrpSpPr/>
          <p:nvPr/>
        </p:nvGrpSpPr>
        <p:grpSpPr>
          <a:xfrm>
            <a:off x="2751308" y="2107892"/>
            <a:ext cx="639958" cy="453466"/>
            <a:chOff x="6479201" y="2850972"/>
            <a:chExt cx="386132" cy="301652"/>
          </a:xfrm>
        </p:grpSpPr>
        <p:graphicFrame>
          <p:nvGraphicFramePr>
            <p:cNvPr id="121" name="Chart 120">
              <a:extLst>
                <a:ext uri="{FF2B5EF4-FFF2-40B4-BE49-F238E27FC236}">
                  <a16:creationId xmlns="" xmlns:a16="http://schemas.microsoft.com/office/drawing/2014/main" id="{B2C0C678-6ED7-EC4A-8E1B-3DC7FCFAD488}"/>
                </a:ext>
              </a:extLst>
            </p:cNvPr>
            <p:cNvGraphicFramePr/>
            <p:nvPr/>
          </p:nvGraphicFramePr>
          <p:xfrm>
            <a:off x="6479202" y="3085358"/>
            <a:ext cx="377910" cy="6726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2" name="Chart 121">
              <a:extLst>
                <a:ext uri="{FF2B5EF4-FFF2-40B4-BE49-F238E27FC236}">
                  <a16:creationId xmlns="" xmlns:a16="http://schemas.microsoft.com/office/drawing/2014/main" id="{204BD9DF-36FB-C844-BF31-BCB71A304BC6}"/>
                </a:ext>
              </a:extLst>
            </p:cNvPr>
            <p:cNvGraphicFramePr/>
            <p:nvPr>
              <p:extLst>
                <p:ext uri="{D42A27DB-BD31-4B8C-83A1-F6EECF244321}">
                  <p14:modId xmlns:p14="http://schemas.microsoft.com/office/powerpoint/2010/main" val="259364445"/>
                </p:ext>
              </p:extLst>
            </p:nvPr>
          </p:nvGraphicFramePr>
          <p:xfrm>
            <a:off x="6479201" y="2850972"/>
            <a:ext cx="386132" cy="196883"/>
          </p:xfrm>
          <a:graphic>
            <a:graphicData uri="http://schemas.openxmlformats.org/drawingml/2006/chart">
              <c:chart xmlns:c="http://schemas.openxmlformats.org/drawingml/2006/chart" xmlns:r="http://schemas.openxmlformats.org/officeDocument/2006/relationships" r:id="rId10"/>
            </a:graphicData>
          </a:graphic>
        </p:graphicFrame>
      </p:grpSp>
      <p:grpSp>
        <p:nvGrpSpPr>
          <p:cNvPr id="118" name="Group 117">
            <a:extLst>
              <a:ext uri="{FF2B5EF4-FFF2-40B4-BE49-F238E27FC236}">
                <a16:creationId xmlns="" xmlns:a16="http://schemas.microsoft.com/office/drawing/2014/main" id="{935161D4-2230-FF4D-90D3-BF5A36E173EC}"/>
              </a:ext>
            </a:extLst>
          </p:cNvPr>
          <p:cNvGrpSpPr/>
          <p:nvPr/>
        </p:nvGrpSpPr>
        <p:grpSpPr>
          <a:xfrm>
            <a:off x="3064474" y="2946489"/>
            <a:ext cx="639958" cy="387866"/>
            <a:chOff x="6701824" y="3569909"/>
            <a:chExt cx="377910" cy="216271"/>
          </a:xfrm>
        </p:grpSpPr>
        <p:graphicFrame>
          <p:nvGraphicFramePr>
            <p:cNvPr id="119" name="Chart 118">
              <a:extLst>
                <a:ext uri="{FF2B5EF4-FFF2-40B4-BE49-F238E27FC236}">
                  <a16:creationId xmlns="" xmlns:a16="http://schemas.microsoft.com/office/drawing/2014/main" id="{485E9EF5-5A5F-0D40-8F9E-6535E5D84C65}"/>
                </a:ext>
              </a:extLst>
            </p:cNvPr>
            <p:cNvGraphicFramePr/>
            <p:nvPr/>
          </p:nvGraphicFramePr>
          <p:xfrm>
            <a:off x="6701824" y="3569909"/>
            <a:ext cx="377910" cy="6369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0" name="Chart 119">
              <a:extLst>
                <a:ext uri="{FF2B5EF4-FFF2-40B4-BE49-F238E27FC236}">
                  <a16:creationId xmlns="" xmlns:a16="http://schemas.microsoft.com/office/drawing/2014/main" id="{C27230DC-74D8-5A4C-9CB8-5D8C76B6566A}"/>
                </a:ext>
              </a:extLst>
            </p:cNvPr>
            <p:cNvGraphicFramePr/>
            <p:nvPr/>
          </p:nvGraphicFramePr>
          <p:xfrm>
            <a:off x="6701824" y="3638044"/>
            <a:ext cx="377910" cy="148136"/>
          </p:xfrm>
          <a:graphic>
            <a:graphicData uri="http://schemas.openxmlformats.org/drawingml/2006/chart">
              <c:chart xmlns:c="http://schemas.openxmlformats.org/drawingml/2006/chart" xmlns:r="http://schemas.openxmlformats.org/officeDocument/2006/relationships" r:id="rId12"/>
            </a:graphicData>
          </a:graphic>
        </p:graphicFrame>
      </p:grpSp>
      <p:sp>
        <p:nvSpPr>
          <p:cNvPr id="85" name="TextBox 84">
            <a:extLst>
              <a:ext uri="{FF2B5EF4-FFF2-40B4-BE49-F238E27FC236}">
                <a16:creationId xmlns="" xmlns:a16="http://schemas.microsoft.com/office/drawing/2014/main" id="{920035C1-533B-0E43-B2B3-765D88C4C0B7}"/>
              </a:ext>
            </a:extLst>
          </p:cNvPr>
          <p:cNvSpPr txBox="1"/>
          <p:nvPr/>
        </p:nvSpPr>
        <p:spPr>
          <a:xfrm>
            <a:off x="8627319" y="3637044"/>
            <a:ext cx="1291483" cy="400110"/>
          </a:xfrm>
          <a:prstGeom prst="rect">
            <a:avLst/>
          </a:prstGeom>
          <a:noFill/>
        </p:spPr>
        <p:txBody>
          <a:bodyPr wrap="square" rtlCol="0">
            <a:spAutoFit/>
          </a:bodyPr>
          <a:lstStyle/>
          <a:p>
            <a:r>
              <a:rPr lang="en-US" sz="2000" dirty="0">
                <a:ln>
                  <a:solidFill>
                    <a:srgbClr val="EFB900"/>
                  </a:solidFill>
                </a:ln>
              </a:rPr>
              <a:t>A: </a:t>
            </a:r>
            <a:r>
              <a:rPr lang="en-US" sz="2000" dirty="0" smtClean="0">
                <a:ln>
                  <a:solidFill>
                    <a:srgbClr val="EFB900"/>
                  </a:solidFill>
                </a:ln>
              </a:rPr>
              <a:t>Orange</a:t>
            </a:r>
            <a:endParaRPr lang="en-US" sz="2000" dirty="0">
              <a:ln>
                <a:solidFill>
                  <a:srgbClr val="EFB900"/>
                </a:solidFill>
              </a:ln>
            </a:endParaRPr>
          </a:p>
        </p:txBody>
      </p:sp>
      <p:sp>
        <p:nvSpPr>
          <p:cNvPr id="86" name="TextBox 85">
            <a:extLst>
              <a:ext uri="{FF2B5EF4-FFF2-40B4-BE49-F238E27FC236}">
                <a16:creationId xmlns="" xmlns:a16="http://schemas.microsoft.com/office/drawing/2014/main" id="{C75DBF22-7E7E-4E49-91DB-4D5E7752E5D5}"/>
              </a:ext>
            </a:extLst>
          </p:cNvPr>
          <p:cNvSpPr txBox="1"/>
          <p:nvPr/>
        </p:nvSpPr>
        <p:spPr>
          <a:xfrm>
            <a:off x="7836746" y="2584496"/>
            <a:ext cx="2872628" cy="720327"/>
          </a:xfrm>
          <a:prstGeom prst="rect">
            <a:avLst/>
          </a:prstGeom>
          <a:noFill/>
        </p:spPr>
        <p:txBody>
          <a:bodyPr wrap="square" rtlCol="0">
            <a:spAutoFit/>
          </a:bodyPr>
          <a:lstStyle/>
          <a:p>
            <a:r>
              <a:rPr lang="en-US" sz="2000" dirty="0">
                <a:ln>
                  <a:solidFill>
                    <a:srgbClr val="EFB900"/>
                  </a:solidFill>
                </a:ln>
                <a:latin typeface="Roboto" charset="0"/>
                <a:ea typeface="Roboto" charset="0"/>
                <a:cs typeface="Roboto" charset="0"/>
              </a:rPr>
              <a:t>Q: What is the color of the </a:t>
            </a:r>
            <a:r>
              <a:rPr lang="en-US" sz="2000" dirty="0" smtClean="0">
                <a:ln>
                  <a:solidFill>
                    <a:srgbClr val="EFB900"/>
                  </a:solidFill>
                </a:ln>
                <a:latin typeface="Roboto" charset="0"/>
                <a:ea typeface="Roboto" charset="0"/>
                <a:cs typeface="Roboto" charset="0"/>
              </a:rPr>
              <a:t>right most </a:t>
            </a:r>
            <a:r>
              <a:rPr lang="en-US" sz="2000" dirty="0">
                <a:ln>
                  <a:solidFill>
                    <a:srgbClr val="EFB900"/>
                  </a:solidFill>
                </a:ln>
                <a:latin typeface="Roboto" charset="0"/>
                <a:ea typeface="Roboto" charset="0"/>
                <a:cs typeface="Roboto" charset="0"/>
              </a:rPr>
              <a:t>object?</a:t>
            </a:r>
          </a:p>
        </p:txBody>
      </p:sp>
    </p:spTree>
    <p:extLst>
      <p:ext uri="{BB962C8B-B14F-4D97-AF65-F5344CB8AC3E}">
        <p14:creationId xmlns:p14="http://schemas.microsoft.com/office/powerpoint/2010/main" val="13111327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99977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34606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72765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225087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98926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62932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a:endCxn id="21" idx="3"/>
          </p:cNvCxnSpPr>
          <p:nvPr/>
        </p:nvCxnSpPr>
        <p:spPr>
          <a:xfrm rot="5400000">
            <a:off x="8621860" y="3708754"/>
            <a:ext cx="667829" cy="291868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65943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62682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99977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1" name="Rounded Rectangle 20">
            <a:extLst>
              <a:ext uri="{FF2B5EF4-FFF2-40B4-BE49-F238E27FC236}">
                <a16:creationId xmlns="" xmlns:a16="http://schemas.microsoft.com/office/drawing/2014/main" id="{E4F2BAB7-D27B-C94E-A25E-088ED68D8A9B}"/>
              </a:ext>
            </a:extLst>
          </p:cNvPr>
          <p:cNvSpPr/>
          <p:nvPr/>
        </p:nvSpPr>
        <p:spPr>
          <a:xfrm>
            <a:off x="5807676" y="5084807"/>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a:t>
            </a:r>
            <a:r>
              <a:rPr lang="en-US" sz="2400" dirty="0">
                <a:solidFill>
                  <a:schemeClr val="tx1"/>
                </a:solidFill>
              </a:rPr>
              <a:t>nswer Digestor</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422600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316731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928858"/>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72765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225087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60907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83417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27</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854765" y="755374"/>
            <a:ext cx="10475843" cy="566061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tx1"/>
                </a:solidFill>
              </a:rPr>
              <a:t>V</a:t>
            </a:r>
            <a:r>
              <a:rPr lang="en-US" sz="2400" dirty="0">
                <a:solidFill>
                  <a:schemeClr val="tx1"/>
                </a:solidFill>
              </a:rPr>
              <a:t>isual Memory</a:t>
            </a:r>
          </a:p>
        </p:txBody>
      </p:sp>
      <p:grpSp>
        <p:nvGrpSpPr>
          <p:cNvPr id="192" name="Group 191"/>
          <p:cNvGrpSpPr/>
          <p:nvPr/>
        </p:nvGrpSpPr>
        <p:grpSpPr>
          <a:xfrm>
            <a:off x="1486726" y="2263307"/>
            <a:ext cx="2969663" cy="3277579"/>
            <a:chOff x="4997217" y="3097422"/>
            <a:chExt cx="2114057" cy="2333258"/>
          </a:xfrm>
        </p:grpSpPr>
        <p:sp>
          <p:nvSpPr>
            <p:cNvPr id="193" name="TextBox 192">
              <a:extLst>
                <a:ext uri="{FF2B5EF4-FFF2-40B4-BE49-F238E27FC236}">
                  <a16:creationId xmlns="" xmlns:a16="http://schemas.microsoft.com/office/drawing/2014/main" id="{AE37C08F-9162-A945-AEFA-BEB39E4E0A2C}"/>
                </a:ext>
              </a:extLst>
            </p:cNvPr>
            <p:cNvSpPr txBox="1"/>
            <p:nvPr/>
          </p:nvSpPr>
          <p:spPr>
            <a:xfrm>
              <a:off x="5621933" y="5102028"/>
              <a:ext cx="1489341" cy="328652"/>
            </a:xfrm>
            <a:prstGeom prst="rect">
              <a:avLst/>
            </a:prstGeom>
            <a:noFill/>
          </p:spPr>
          <p:txBody>
            <a:bodyPr wrap="none" rtlCol="0">
              <a:spAutoFit/>
            </a:bodyPr>
            <a:lstStyle/>
            <a:p>
              <a:r>
                <a:rPr lang="en-US" altLang="zh-CN" sz="2400" dirty="0"/>
                <a:t>Memory</a:t>
              </a:r>
              <a:r>
                <a:rPr lang="zh-CN" altLang="en-US" sz="2400" dirty="0"/>
                <a:t> </a:t>
              </a:r>
              <a:r>
                <a:rPr lang="en-US" altLang="zh-CN" sz="2400" dirty="0"/>
                <a:t>Graph</a:t>
              </a:r>
              <a:endParaRPr lang="en-US" sz="2400" dirty="0"/>
            </a:p>
          </p:txBody>
        </p:sp>
        <p:grpSp>
          <p:nvGrpSpPr>
            <p:cNvPr id="200" name="Group 199">
              <a:extLst>
                <a:ext uri="{FF2B5EF4-FFF2-40B4-BE49-F238E27FC236}">
                  <a16:creationId xmlns="" xmlns:a16="http://schemas.microsoft.com/office/drawing/2014/main" id="{6B31FD77-4A0A-884C-83E9-F6C925F1EF66}"/>
                </a:ext>
              </a:extLst>
            </p:cNvPr>
            <p:cNvGrpSpPr/>
            <p:nvPr/>
          </p:nvGrpSpPr>
          <p:grpSpPr>
            <a:xfrm>
              <a:off x="4997217" y="3097422"/>
              <a:ext cx="2113654" cy="1807414"/>
              <a:chOff x="6274117" y="2434281"/>
              <a:chExt cx="3649012" cy="2955137"/>
            </a:xfrm>
          </p:grpSpPr>
          <p:sp>
            <p:nvSpPr>
              <p:cNvPr id="208" name="Oval 207">
                <a:extLst>
                  <a:ext uri="{FF2B5EF4-FFF2-40B4-BE49-F238E27FC236}">
                    <a16:creationId xmlns="" xmlns:a16="http://schemas.microsoft.com/office/drawing/2014/main" id="{B0FD9327-9E10-C34B-B81A-F3C5CD74B919}"/>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 xmlns:a16="http://schemas.microsoft.com/office/drawing/2014/main" id="{D3D38EA7-DA10-924F-9DDC-ED4AA98A8DE7}"/>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 xmlns:a16="http://schemas.microsoft.com/office/drawing/2014/main" id="{795A1CB9-C719-A443-8C83-2C252837DDE6}"/>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 xmlns:a16="http://schemas.microsoft.com/office/drawing/2014/main" id="{B05F4255-D1FE-BE40-82BF-6ADB8BB545CB}"/>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 xmlns:a16="http://schemas.microsoft.com/office/drawing/2014/main" id="{F331599D-2AA6-CC4B-A4B6-664AD98A5ED0}"/>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 xmlns:a16="http://schemas.microsoft.com/office/drawing/2014/main" id="{78EB8479-EDD9-894E-829B-B85BFE84C2AB}"/>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 xmlns:a16="http://schemas.microsoft.com/office/drawing/2014/main" id="{169B7B1E-AEF8-9644-8BB4-6798458BC47D}"/>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 xmlns:a16="http://schemas.microsoft.com/office/drawing/2014/main" id="{9BEEA9BE-23DE-2A4C-BCE3-B29A735A6B6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 xmlns:a16="http://schemas.microsoft.com/office/drawing/2014/main" id="{6A0049C2-EC1A-444E-8333-8963A5F032D1}"/>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 xmlns:a16="http://schemas.microsoft.com/office/drawing/2014/main" id="{A9318082-A31A-3C4F-9B24-52696390E4BD}"/>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 xmlns:a16="http://schemas.microsoft.com/office/drawing/2014/main" id="{3FC3803F-C184-3B4D-9017-82E5C14B171F}"/>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1" name="Arc 110">
            <a:extLst>
              <a:ext uri="{FF2B5EF4-FFF2-40B4-BE49-F238E27FC236}">
                <a16:creationId xmlns="" xmlns:a16="http://schemas.microsoft.com/office/drawing/2014/main" id="{71059FE2-8111-3E42-9839-716410A302CC}"/>
              </a:ext>
            </a:extLst>
          </p:cNvPr>
          <p:cNvSpPr/>
          <p:nvPr/>
        </p:nvSpPr>
        <p:spPr>
          <a:xfrm rot="2596968" flipH="1">
            <a:off x="4345115" y="2417081"/>
            <a:ext cx="3539492" cy="3459991"/>
          </a:xfrm>
          <a:prstGeom prst="arc">
            <a:avLst>
              <a:gd name="adj1" fmla="val 16200000"/>
              <a:gd name="adj2" fmla="val 21567863"/>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4" name="Group 113">
            <a:extLst>
              <a:ext uri="{FF2B5EF4-FFF2-40B4-BE49-F238E27FC236}">
                <a16:creationId xmlns="" xmlns:a16="http://schemas.microsoft.com/office/drawing/2014/main" id="{C4825B56-A416-154A-88B3-E3E50BC93056}"/>
              </a:ext>
            </a:extLst>
          </p:cNvPr>
          <p:cNvGrpSpPr/>
          <p:nvPr/>
        </p:nvGrpSpPr>
        <p:grpSpPr>
          <a:xfrm>
            <a:off x="3849509" y="3447509"/>
            <a:ext cx="639958" cy="310293"/>
            <a:chOff x="7237832" y="3850337"/>
            <a:chExt cx="380396" cy="175582"/>
          </a:xfrm>
        </p:grpSpPr>
        <p:graphicFrame>
          <p:nvGraphicFramePr>
            <p:cNvPr id="127" name="Chart 126">
              <a:extLst>
                <a:ext uri="{FF2B5EF4-FFF2-40B4-BE49-F238E27FC236}">
                  <a16:creationId xmlns="" xmlns:a16="http://schemas.microsoft.com/office/drawing/2014/main" id="{516BBECF-C4D5-8145-827B-C15A1A5D7B04}"/>
                </a:ext>
              </a:extLst>
            </p:cNvPr>
            <p:cNvGraphicFramePr/>
            <p:nvPr/>
          </p:nvGraphicFramePr>
          <p:xfrm>
            <a:off x="7240318" y="3958653"/>
            <a:ext cx="377910" cy="67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8" name="Chart 127">
              <a:extLst>
                <a:ext uri="{FF2B5EF4-FFF2-40B4-BE49-F238E27FC236}">
                  <a16:creationId xmlns="" xmlns:a16="http://schemas.microsoft.com/office/drawing/2014/main" id="{98CDD575-5B70-BC47-9BC7-D555EB747A83}"/>
                </a:ext>
              </a:extLst>
            </p:cNvPr>
            <p:cNvGraphicFramePr/>
            <p:nvPr/>
          </p:nvGraphicFramePr>
          <p:xfrm>
            <a:off x="7237832" y="3850337"/>
            <a:ext cx="377910" cy="63696"/>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115" name="Group 114">
            <a:extLst>
              <a:ext uri="{FF2B5EF4-FFF2-40B4-BE49-F238E27FC236}">
                <a16:creationId xmlns="" xmlns:a16="http://schemas.microsoft.com/office/drawing/2014/main" id="{E818B374-E036-1543-91C8-B08FD895970E}"/>
              </a:ext>
            </a:extLst>
          </p:cNvPr>
          <p:cNvGrpSpPr/>
          <p:nvPr/>
        </p:nvGrpSpPr>
        <p:grpSpPr>
          <a:xfrm>
            <a:off x="4580551" y="4004903"/>
            <a:ext cx="639958" cy="310293"/>
            <a:chOff x="7720980" y="4207923"/>
            <a:chExt cx="379471" cy="178172"/>
          </a:xfrm>
        </p:grpSpPr>
        <p:graphicFrame>
          <p:nvGraphicFramePr>
            <p:cNvPr id="125" name="Chart 124">
              <a:extLst>
                <a:ext uri="{FF2B5EF4-FFF2-40B4-BE49-F238E27FC236}">
                  <a16:creationId xmlns="" xmlns:a16="http://schemas.microsoft.com/office/drawing/2014/main" id="{BCED8A42-AC7B-BD47-A0B5-29CC6E104096}"/>
                </a:ext>
              </a:extLst>
            </p:cNvPr>
            <p:cNvGraphicFramePr/>
            <p:nvPr/>
          </p:nvGraphicFramePr>
          <p:xfrm>
            <a:off x="7720980" y="4318829"/>
            <a:ext cx="377910" cy="672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6" name="Chart 125">
              <a:extLst>
                <a:ext uri="{FF2B5EF4-FFF2-40B4-BE49-F238E27FC236}">
                  <a16:creationId xmlns="" xmlns:a16="http://schemas.microsoft.com/office/drawing/2014/main" id="{02F3AD1C-73C6-0844-9374-ECA15A599FF6}"/>
                </a:ext>
              </a:extLst>
            </p:cNvPr>
            <p:cNvGraphicFramePr/>
            <p:nvPr/>
          </p:nvGraphicFramePr>
          <p:xfrm>
            <a:off x="7722541" y="4207923"/>
            <a:ext cx="377910" cy="63696"/>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116" name="Group 115">
            <a:extLst>
              <a:ext uri="{FF2B5EF4-FFF2-40B4-BE49-F238E27FC236}">
                <a16:creationId xmlns="" xmlns:a16="http://schemas.microsoft.com/office/drawing/2014/main" id="{2841F115-0678-B740-82AC-8A73C76334F3}"/>
              </a:ext>
            </a:extLst>
          </p:cNvPr>
          <p:cNvGrpSpPr/>
          <p:nvPr/>
        </p:nvGrpSpPr>
        <p:grpSpPr>
          <a:xfrm>
            <a:off x="1287907" y="3719090"/>
            <a:ext cx="639958" cy="547498"/>
            <a:chOff x="5494411" y="3920193"/>
            <a:chExt cx="386132" cy="319201"/>
          </a:xfrm>
        </p:grpSpPr>
        <p:graphicFrame>
          <p:nvGraphicFramePr>
            <p:cNvPr id="123" name="Chart 122">
              <a:extLst>
                <a:ext uri="{FF2B5EF4-FFF2-40B4-BE49-F238E27FC236}">
                  <a16:creationId xmlns="" xmlns:a16="http://schemas.microsoft.com/office/drawing/2014/main" id="{76B04FB2-B999-8D44-9D1C-6ED265A2B501}"/>
                </a:ext>
              </a:extLst>
            </p:cNvPr>
            <p:cNvGraphicFramePr/>
            <p:nvPr/>
          </p:nvGraphicFramePr>
          <p:xfrm>
            <a:off x="5494411" y="3920193"/>
            <a:ext cx="386132" cy="15324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4" name="Chart 123">
              <a:extLst>
                <a:ext uri="{FF2B5EF4-FFF2-40B4-BE49-F238E27FC236}">
                  <a16:creationId xmlns="" xmlns:a16="http://schemas.microsoft.com/office/drawing/2014/main" id="{AE851C3A-6756-8645-81E1-3A948900C1DF}"/>
                </a:ext>
              </a:extLst>
            </p:cNvPr>
            <p:cNvGraphicFramePr/>
            <p:nvPr>
              <p:extLst>
                <p:ext uri="{D42A27DB-BD31-4B8C-83A1-F6EECF244321}">
                  <p14:modId xmlns:p14="http://schemas.microsoft.com/office/powerpoint/2010/main" val="353691563"/>
                </p:ext>
              </p:extLst>
            </p:nvPr>
          </p:nvGraphicFramePr>
          <p:xfrm>
            <a:off x="5498524" y="4073563"/>
            <a:ext cx="378409" cy="165831"/>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117" name="Group 116">
            <a:extLst>
              <a:ext uri="{FF2B5EF4-FFF2-40B4-BE49-F238E27FC236}">
                <a16:creationId xmlns="" xmlns:a16="http://schemas.microsoft.com/office/drawing/2014/main" id="{04C64B4D-CF04-0140-903E-DD38D054BAF7}"/>
              </a:ext>
            </a:extLst>
          </p:cNvPr>
          <p:cNvGrpSpPr/>
          <p:nvPr/>
        </p:nvGrpSpPr>
        <p:grpSpPr>
          <a:xfrm>
            <a:off x="2751308" y="2107892"/>
            <a:ext cx="639958" cy="453466"/>
            <a:chOff x="6479201" y="2850972"/>
            <a:chExt cx="386132" cy="301652"/>
          </a:xfrm>
        </p:grpSpPr>
        <p:graphicFrame>
          <p:nvGraphicFramePr>
            <p:cNvPr id="121" name="Chart 120">
              <a:extLst>
                <a:ext uri="{FF2B5EF4-FFF2-40B4-BE49-F238E27FC236}">
                  <a16:creationId xmlns="" xmlns:a16="http://schemas.microsoft.com/office/drawing/2014/main" id="{B2C0C678-6ED7-EC4A-8E1B-3DC7FCFAD488}"/>
                </a:ext>
              </a:extLst>
            </p:cNvPr>
            <p:cNvGraphicFramePr/>
            <p:nvPr/>
          </p:nvGraphicFramePr>
          <p:xfrm>
            <a:off x="6479202" y="3085358"/>
            <a:ext cx="377910" cy="6726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2" name="Chart 121">
              <a:extLst>
                <a:ext uri="{FF2B5EF4-FFF2-40B4-BE49-F238E27FC236}">
                  <a16:creationId xmlns="" xmlns:a16="http://schemas.microsoft.com/office/drawing/2014/main" id="{204BD9DF-36FB-C844-BF31-BCB71A304BC6}"/>
                </a:ext>
              </a:extLst>
            </p:cNvPr>
            <p:cNvGraphicFramePr/>
            <p:nvPr>
              <p:extLst>
                <p:ext uri="{D42A27DB-BD31-4B8C-83A1-F6EECF244321}">
                  <p14:modId xmlns:p14="http://schemas.microsoft.com/office/powerpoint/2010/main" val="259364445"/>
                </p:ext>
              </p:extLst>
            </p:nvPr>
          </p:nvGraphicFramePr>
          <p:xfrm>
            <a:off x="6479201" y="2850972"/>
            <a:ext cx="386132" cy="196883"/>
          </p:xfrm>
          <a:graphic>
            <a:graphicData uri="http://schemas.openxmlformats.org/drawingml/2006/chart">
              <c:chart xmlns:c="http://schemas.openxmlformats.org/drawingml/2006/chart" xmlns:r="http://schemas.openxmlformats.org/officeDocument/2006/relationships" r:id="rId10"/>
            </a:graphicData>
          </a:graphic>
        </p:graphicFrame>
      </p:grpSp>
      <p:grpSp>
        <p:nvGrpSpPr>
          <p:cNvPr id="118" name="Group 117">
            <a:extLst>
              <a:ext uri="{FF2B5EF4-FFF2-40B4-BE49-F238E27FC236}">
                <a16:creationId xmlns="" xmlns:a16="http://schemas.microsoft.com/office/drawing/2014/main" id="{935161D4-2230-FF4D-90D3-BF5A36E173EC}"/>
              </a:ext>
            </a:extLst>
          </p:cNvPr>
          <p:cNvGrpSpPr/>
          <p:nvPr/>
        </p:nvGrpSpPr>
        <p:grpSpPr>
          <a:xfrm>
            <a:off x="3064474" y="2946489"/>
            <a:ext cx="639958" cy="387866"/>
            <a:chOff x="6701824" y="3569909"/>
            <a:chExt cx="377910" cy="216271"/>
          </a:xfrm>
        </p:grpSpPr>
        <p:graphicFrame>
          <p:nvGraphicFramePr>
            <p:cNvPr id="119" name="Chart 118">
              <a:extLst>
                <a:ext uri="{FF2B5EF4-FFF2-40B4-BE49-F238E27FC236}">
                  <a16:creationId xmlns="" xmlns:a16="http://schemas.microsoft.com/office/drawing/2014/main" id="{485E9EF5-5A5F-0D40-8F9E-6535E5D84C65}"/>
                </a:ext>
              </a:extLst>
            </p:cNvPr>
            <p:cNvGraphicFramePr/>
            <p:nvPr/>
          </p:nvGraphicFramePr>
          <p:xfrm>
            <a:off x="6701824" y="3569909"/>
            <a:ext cx="377910" cy="6369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0" name="Chart 119">
              <a:extLst>
                <a:ext uri="{FF2B5EF4-FFF2-40B4-BE49-F238E27FC236}">
                  <a16:creationId xmlns="" xmlns:a16="http://schemas.microsoft.com/office/drawing/2014/main" id="{C27230DC-74D8-5A4C-9CB8-5D8C76B6566A}"/>
                </a:ext>
              </a:extLst>
            </p:cNvPr>
            <p:cNvGraphicFramePr/>
            <p:nvPr/>
          </p:nvGraphicFramePr>
          <p:xfrm>
            <a:off x="6701824" y="3638044"/>
            <a:ext cx="377910" cy="148136"/>
          </p:xfrm>
          <a:graphic>
            <a:graphicData uri="http://schemas.openxmlformats.org/drawingml/2006/chart">
              <c:chart xmlns:c="http://schemas.openxmlformats.org/drawingml/2006/chart" xmlns:r="http://schemas.openxmlformats.org/officeDocument/2006/relationships" r:id="rId12"/>
            </a:graphicData>
          </a:graphic>
        </p:graphicFrame>
      </p:grpSp>
      <p:sp>
        <p:nvSpPr>
          <p:cNvPr id="85" name="TextBox 84">
            <a:extLst>
              <a:ext uri="{FF2B5EF4-FFF2-40B4-BE49-F238E27FC236}">
                <a16:creationId xmlns="" xmlns:a16="http://schemas.microsoft.com/office/drawing/2014/main" id="{920035C1-533B-0E43-B2B3-765D88C4C0B7}"/>
              </a:ext>
            </a:extLst>
          </p:cNvPr>
          <p:cNvSpPr txBox="1"/>
          <p:nvPr/>
        </p:nvSpPr>
        <p:spPr>
          <a:xfrm>
            <a:off x="8627319" y="3637044"/>
            <a:ext cx="1291483" cy="400110"/>
          </a:xfrm>
          <a:prstGeom prst="rect">
            <a:avLst/>
          </a:prstGeom>
          <a:noFill/>
        </p:spPr>
        <p:txBody>
          <a:bodyPr wrap="square" rtlCol="0">
            <a:spAutoFit/>
          </a:bodyPr>
          <a:lstStyle/>
          <a:p>
            <a:r>
              <a:rPr lang="en-US" sz="2000" dirty="0">
                <a:ln>
                  <a:solidFill>
                    <a:srgbClr val="EFB900"/>
                  </a:solidFill>
                </a:ln>
              </a:rPr>
              <a:t>A: </a:t>
            </a:r>
            <a:r>
              <a:rPr lang="en-US" sz="2000" dirty="0" smtClean="0">
                <a:ln>
                  <a:solidFill>
                    <a:srgbClr val="EFB900"/>
                  </a:solidFill>
                </a:ln>
              </a:rPr>
              <a:t>Orange</a:t>
            </a:r>
            <a:endParaRPr lang="en-US" sz="2000" dirty="0">
              <a:ln>
                <a:solidFill>
                  <a:srgbClr val="EFB900"/>
                </a:solidFill>
              </a:ln>
            </a:endParaRPr>
          </a:p>
        </p:txBody>
      </p:sp>
      <p:sp>
        <p:nvSpPr>
          <p:cNvPr id="86" name="TextBox 85">
            <a:extLst>
              <a:ext uri="{FF2B5EF4-FFF2-40B4-BE49-F238E27FC236}">
                <a16:creationId xmlns="" xmlns:a16="http://schemas.microsoft.com/office/drawing/2014/main" id="{C75DBF22-7E7E-4E49-91DB-4D5E7752E5D5}"/>
              </a:ext>
            </a:extLst>
          </p:cNvPr>
          <p:cNvSpPr txBox="1"/>
          <p:nvPr/>
        </p:nvSpPr>
        <p:spPr>
          <a:xfrm>
            <a:off x="7836746" y="2584496"/>
            <a:ext cx="2872628" cy="720327"/>
          </a:xfrm>
          <a:prstGeom prst="rect">
            <a:avLst/>
          </a:prstGeom>
          <a:noFill/>
        </p:spPr>
        <p:txBody>
          <a:bodyPr wrap="square" rtlCol="0">
            <a:spAutoFit/>
          </a:bodyPr>
          <a:lstStyle/>
          <a:p>
            <a:r>
              <a:rPr lang="en-US" sz="2000" dirty="0">
                <a:ln>
                  <a:solidFill>
                    <a:srgbClr val="EFB900"/>
                  </a:solidFill>
                </a:ln>
                <a:latin typeface="Roboto" charset="0"/>
                <a:ea typeface="Roboto" charset="0"/>
                <a:cs typeface="Roboto" charset="0"/>
              </a:rPr>
              <a:t>Q: What is the color of the </a:t>
            </a:r>
            <a:r>
              <a:rPr lang="en-US" sz="2000" dirty="0" smtClean="0">
                <a:ln>
                  <a:solidFill>
                    <a:srgbClr val="EFB900"/>
                  </a:solidFill>
                </a:ln>
                <a:latin typeface="Roboto" charset="0"/>
                <a:ea typeface="Roboto" charset="0"/>
                <a:cs typeface="Roboto" charset="0"/>
              </a:rPr>
              <a:t>right most </a:t>
            </a:r>
            <a:r>
              <a:rPr lang="en-US" sz="2000" dirty="0">
                <a:ln>
                  <a:solidFill>
                    <a:srgbClr val="EFB900"/>
                  </a:solidFill>
                </a:ln>
                <a:latin typeface="Roboto" charset="0"/>
                <a:ea typeface="Roboto" charset="0"/>
                <a:cs typeface="Roboto" charset="0"/>
              </a:rPr>
              <a:t>object?</a:t>
            </a:r>
          </a:p>
        </p:txBody>
      </p:sp>
      <p:graphicFrame>
        <p:nvGraphicFramePr>
          <p:cNvPr id="55" name="Chart 54">
            <a:extLst>
              <a:ext uri="{FF2B5EF4-FFF2-40B4-BE49-F238E27FC236}">
                <a16:creationId xmlns="" xmlns:a16="http://schemas.microsoft.com/office/drawing/2014/main" id="{76B04FB2-B999-8D44-9D1C-6ED265A2B501}"/>
              </a:ext>
            </a:extLst>
          </p:cNvPr>
          <p:cNvGraphicFramePr/>
          <p:nvPr>
            <p:extLst>
              <p:ext uri="{D42A27DB-BD31-4B8C-83A1-F6EECF244321}">
                <p14:modId xmlns:p14="http://schemas.microsoft.com/office/powerpoint/2010/main" val="1627117"/>
              </p:ext>
            </p:extLst>
          </p:nvPr>
        </p:nvGraphicFramePr>
        <p:xfrm>
          <a:off x="4577918" y="3822648"/>
          <a:ext cx="639958" cy="262845"/>
        </p:xfrm>
        <a:graphic>
          <a:graphicData uri="http://schemas.openxmlformats.org/drawingml/2006/chart">
            <c:chart xmlns:c="http://schemas.openxmlformats.org/drawingml/2006/chart" xmlns:r="http://schemas.openxmlformats.org/officeDocument/2006/relationships" r:id="rId13"/>
          </a:graphicData>
        </a:graphic>
      </p:graphicFrame>
      <p:sp>
        <p:nvSpPr>
          <p:cNvPr id="56" name="TextBox 55">
            <a:extLst>
              <a:ext uri="{FF2B5EF4-FFF2-40B4-BE49-F238E27FC236}">
                <a16:creationId xmlns="" xmlns:a16="http://schemas.microsoft.com/office/drawing/2014/main" id="{AE37C08F-9162-A945-AEFA-BEB39E4E0A2C}"/>
              </a:ext>
            </a:extLst>
          </p:cNvPr>
          <p:cNvSpPr txBox="1"/>
          <p:nvPr/>
        </p:nvSpPr>
        <p:spPr>
          <a:xfrm>
            <a:off x="4880409" y="1894168"/>
            <a:ext cx="2446375" cy="461665"/>
          </a:xfrm>
          <a:prstGeom prst="rect">
            <a:avLst/>
          </a:prstGeom>
          <a:noFill/>
        </p:spPr>
        <p:txBody>
          <a:bodyPr wrap="none" rtlCol="0">
            <a:spAutoFit/>
          </a:bodyPr>
          <a:lstStyle/>
          <a:p>
            <a:r>
              <a:rPr lang="en-US" sz="2400" dirty="0" smtClean="0"/>
              <a:t>Top-Down Update</a:t>
            </a:r>
            <a:endParaRPr lang="en-US" sz="2400" dirty="0"/>
          </a:p>
        </p:txBody>
      </p:sp>
    </p:spTree>
    <p:extLst>
      <p:ext uri="{BB962C8B-B14F-4D97-AF65-F5344CB8AC3E}">
        <p14:creationId xmlns:p14="http://schemas.microsoft.com/office/powerpoint/2010/main" val="147263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67319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01948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40107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192429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66268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30274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p:cNvCxnSpPr>
          <p:nvPr/>
        </p:nvCxnSpPr>
        <p:spPr>
          <a:xfrm rot="5400000">
            <a:off x="8621860" y="3382174"/>
            <a:ext cx="667829" cy="2918681"/>
          </a:xfrm>
          <a:prstGeom prst="curvedConnector2">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33285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30024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67319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4090084" y="3673196"/>
            <a:ext cx="1462216"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 Memory</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389942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284073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602278"/>
            <a:ext cx="1688757"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40107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192429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28249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50759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28</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cxnSp>
        <p:nvCxnSpPr>
          <p:cNvPr id="34" name="Straight Connector 33"/>
          <p:cNvCxnSpPr/>
          <p:nvPr/>
        </p:nvCxnSpPr>
        <p:spPr>
          <a:xfrm>
            <a:off x="5801620" y="5175429"/>
            <a:ext cx="18163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5549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99977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p:cNvCxnSpPr>
          <p:nvPr/>
        </p:nvCxnSpPr>
        <p:spPr>
          <a:xfrm>
            <a:off x="7496433" y="334606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72765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p:nvPr/>
        </p:nvCxnSpPr>
        <p:spPr>
          <a:xfrm>
            <a:off x="9556249" y="2714222"/>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98926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62932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a:endCxn id="21" idx="3"/>
          </p:cNvCxnSpPr>
          <p:nvPr/>
        </p:nvCxnSpPr>
        <p:spPr>
          <a:xfrm rot="5400000">
            <a:off x="8621860" y="3708754"/>
            <a:ext cx="667829" cy="291868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65943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62682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99977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1" name="Rounded Rectangle 20">
            <a:extLst>
              <a:ext uri="{FF2B5EF4-FFF2-40B4-BE49-F238E27FC236}">
                <a16:creationId xmlns="" xmlns:a16="http://schemas.microsoft.com/office/drawing/2014/main" id="{E4F2BAB7-D27B-C94E-A25E-088ED68D8A9B}"/>
              </a:ext>
            </a:extLst>
          </p:cNvPr>
          <p:cNvSpPr/>
          <p:nvPr/>
        </p:nvSpPr>
        <p:spPr>
          <a:xfrm>
            <a:off x="5807676" y="5084807"/>
            <a:ext cx="1688757" cy="83440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a:t>
            </a:r>
            <a:r>
              <a:rPr lang="en-US" sz="2400" dirty="0">
                <a:solidFill>
                  <a:schemeClr val="tx1"/>
                </a:solidFill>
              </a:rPr>
              <a:t>nswer Digestor</a:t>
            </a: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4090084" y="3999776"/>
            <a:ext cx="1462216"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 Memory</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422600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316731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0965A881-415C-E84E-B262-241471C178BC}"/>
              </a:ext>
            </a:extLst>
          </p:cNvPr>
          <p:cNvSpPr txBox="1"/>
          <p:nvPr/>
        </p:nvSpPr>
        <p:spPr>
          <a:xfrm>
            <a:off x="2059069" y="172765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225087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60907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83417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29</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sp>
        <p:nvSpPr>
          <p:cNvPr id="17" name="Rounded Rectangle 16">
            <a:extLst>
              <a:ext uri="{FF2B5EF4-FFF2-40B4-BE49-F238E27FC236}">
                <a16:creationId xmlns="" xmlns:a16="http://schemas.microsoft.com/office/drawing/2014/main" id="{E2307CD9-8E3B-3744-9A18-F2C5360E4A64}"/>
              </a:ext>
            </a:extLst>
          </p:cNvPr>
          <p:cNvSpPr/>
          <p:nvPr/>
        </p:nvSpPr>
        <p:spPr>
          <a:xfrm>
            <a:off x="708093" y="944968"/>
            <a:ext cx="10775815" cy="547101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tx1"/>
                </a:solidFill>
              </a:rPr>
              <a:t>Q</a:t>
            </a:r>
            <a:r>
              <a:rPr lang="en-US" sz="2400" dirty="0">
                <a:solidFill>
                  <a:schemeClr val="tx1"/>
                </a:solidFill>
              </a:rPr>
              <a:t>uestion Generator</a:t>
            </a:r>
          </a:p>
        </p:txBody>
      </p:sp>
      <p:cxnSp>
        <p:nvCxnSpPr>
          <p:cNvPr id="54" name="Straight Arrow Connector 53">
            <a:extLst>
              <a:ext uri="{FF2B5EF4-FFF2-40B4-BE49-F238E27FC236}">
                <a16:creationId xmlns="" xmlns:a16="http://schemas.microsoft.com/office/drawing/2014/main" id="{5B46FA6B-88F7-3B43-8C1B-A5A644609002}"/>
              </a:ext>
            </a:extLst>
          </p:cNvPr>
          <p:cNvCxnSpPr/>
          <p:nvPr/>
        </p:nvCxnSpPr>
        <p:spPr>
          <a:xfrm rot="5400000">
            <a:off x="4109756" y="2798029"/>
            <a:ext cx="725201"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 xmlns:a16="http://schemas.microsoft.com/office/drawing/2014/main" id="{126623C5-F2D4-2F4A-9C37-61024B5B15E2}"/>
                  </a:ext>
                </a:extLst>
              </p:cNvPr>
              <p:cNvSpPr txBox="1"/>
              <p:nvPr/>
            </p:nvSpPr>
            <p:spPr>
              <a:xfrm rot="5400000">
                <a:off x="4196131" y="2335976"/>
                <a:ext cx="588879" cy="7877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b="0" i="1" smtClean="0">
                              <a:latin typeface="Cambria Math" charset="0"/>
                            </a:rPr>
                            <m:t>h</m:t>
                          </m:r>
                        </m:e>
                        <m:sub>
                          <m:r>
                            <a:rPr lang="en-US" i="1">
                              <a:latin typeface="Cambria Math" charset="0"/>
                            </a:rPr>
                            <m:t>𝑖</m:t>
                          </m:r>
                          <m:r>
                            <a:rPr lang="en-US" i="1">
                              <a:latin typeface="Cambria Math" charset="0"/>
                            </a:rPr>
                            <m:t>,</m:t>
                          </m:r>
                          <m:r>
                            <a:rPr lang="en-US" b="0" i="1" smtClean="0">
                              <a:latin typeface="Cambria Math" charset="0"/>
                            </a:rPr>
                            <m:t>𝑡</m:t>
                          </m:r>
                          <m:r>
                            <a:rPr lang="en-US" b="0" i="1" smtClean="0">
                              <a:latin typeface="Cambria Math" charset="0"/>
                            </a:rPr>
                            <m:t>−1</m:t>
                          </m:r>
                        </m:sub>
                        <m:sup/>
                      </m:sSubSup>
                    </m:oMath>
                  </m:oMathPara>
                </a14:m>
                <a:endParaRPr lang="en-US" dirty="0"/>
              </a:p>
            </p:txBody>
          </p:sp>
        </mc:Choice>
        <mc:Fallback xmlns="">
          <p:sp>
            <p:nvSpPr>
              <p:cNvPr id="55" name="TextBox 54">
                <a:extLst>
                  <a:ext uri="{FF2B5EF4-FFF2-40B4-BE49-F238E27FC236}">
                    <a16:creationId xmlns:a16="http://schemas.microsoft.com/office/drawing/2014/main" xmlns="" xmlns:a14="http://schemas.microsoft.com/office/drawing/2010/main" id="{126623C5-F2D4-2F4A-9C37-61024B5B15E2}"/>
                  </a:ext>
                </a:extLst>
              </p:cNvPr>
              <p:cNvSpPr txBox="1">
                <a:spLocks noRot="1" noChangeAspect="1" noMove="1" noResize="1" noEditPoints="1" noAdjustHandles="1" noChangeArrowheads="1" noChangeShapeType="1" noTextEdit="1"/>
              </p:cNvSpPr>
              <p:nvPr/>
            </p:nvSpPr>
            <p:spPr>
              <a:xfrm rot="5400000">
                <a:off x="4196131" y="2335976"/>
                <a:ext cx="588879" cy="787792"/>
              </a:xfrm>
              <a:prstGeom prst="rect">
                <a:avLst/>
              </a:prstGeom>
              <a:blipFill rotWithShape="0">
                <a:blip r:embed="rId3"/>
                <a:stretch>
                  <a:fillRect t="-9375"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 xmlns:a16="http://schemas.microsoft.com/office/drawing/2014/main" id="{126623C5-F2D4-2F4A-9C37-61024B5B15E2}"/>
                  </a:ext>
                </a:extLst>
              </p:cNvPr>
              <p:cNvSpPr txBox="1"/>
              <p:nvPr/>
            </p:nvSpPr>
            <p:spPr>
              <a:xfrm rot="5400000">
                <a:off x="4339242" y="4297614"/>
                <a:ext cx="369267" cy="7877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b="0" i="1" smtClean="0">
                              <a:latin typeface="Cambria Math" charset="0"/>
                            </a:rPr>
                            <m:t>h</m:t>
                          </m:r>
                        </m:e>
                        <m:sub>
                          <m:r>
                            <a:rPr lang="en-US" i="1">
                              <a:latin typeface="Cambria Math" charset="0"/>
                            </a:rPr>
                            <m:t>𝑖</m:t>
                          </m:r>
                          <m:r>
                            <a:rPr lang="en-US" i="1">
                              <a:latin typeface="Cambria Math" charset="0"/>
                            </a:rPr>
                            <m:t>,</m:t>
                          </m:r>
                          <m:r>
                            <a:rPr lang="en-US" b="0" i="1" smtClean="0">
                              <a:latin typeface="Cambria Math" charset="0"/>
                            </a:rPr>
                            <m:t>𝑡</m:t>
                          </m:r>
                        </m:sub>
                        <m:sup/>
                      </m:sSubSup>
                    </m:oMath>
                  </m:oMathPara>
                </a14:m>
                <a:endParaRPr lang="en-US" dirty="0"/>
              </a:p>
            </p:txBody>
          </p:sp>
        </mc:Choice>
        <mc:Fallback xmlns="">
          <p:sp>
            <p:nvSpPr>
              <p:cNvPr id="56" name="TextBox 55">
                <a:extLst>
                  <a:ext uri="{FF2B5EF4-FFF2-40B4-BE49-F238E27FC236}">
                    <a16:creationId xmlns:a16="http://schemas.microsoft.com/office/drawing/2014/main" xmlns="" xmlns:a14="http://schemas.microsoft.com/office/drawing/2010/main" id="{126623C5-F2D4-2F4A-9C37-61024B5B15E2}"/>
                  </a:ext>
                </a:extLst>
              </p:cNvPr>
              <p:cNvSpPr txBox="1">
                <a:spLocks noRot="1" noChangeAspect="1" noMove="1" noResize="1" noEditPoints="1" noAdjustHandles="1" noChangeArrowheads="1" noChangeShapeType="1" noTextEdit="1"/>
              </p:cNvSpPr>
              <p:nvPr/>
            </p:nvSpPr>
            <p:spPr>
              <a:xfrm rot="5400000">
                <a:off x="4339242" y="4297614"/>
                <a:ext cx="369267" cy="787792"/>
              </a:xfrm>
              <a:prstGeom prst="rect">
                <a:avLst/>
              </a:prstGeom>
              <a:blipFill rotWithShape="0">
                <a:blip r:embed="rId4"/>
                <a:stretch>
                  <a:fillRect t="-14754" b="-3279"/>
                </a:stretch>
              </a:blipFill>
            </p:spPr>
            <p:txBody>
              <a:bodyPr/>
              <a:lstStyle/>
              <a:p>
                <a:r>
                  <a:rPr lang="en-US">
                    <a:noFill/>
                  </a:rPr>
                  <a:t> </a:t>
                </a:r>
              </a:p>
            </p:txBody>
          </p:sp>
        </mc:Fallback>
      </mc:AlternateContent>
      <p:grpSp>
        <p:nvGrpSpPr>
          <p:cNvPr id="13" name="Group 12"/>
          <p:cNvGrpSpPr/>
          <p:nvPr/>
        </p:nvGrpSpPr>
        <p:grpSpPr>
          <a:xfrm>
            <a:off x="3476799" y="3160630"/>
            <a:ext cx="1973130" cy="1919762"/>
            <a:chOff x="3476799" y="3160630"/>
            <a:chExt cx="1973130" cy="1919762"/>
          </a:xfrm>
        </p:grpSpPr>
        <p:sp>
          <p:nvSpPr>
            <p:cNvPr id="53" name="Rounded Rectangle 52">
              <a:extLst>
                <a:ext uri="{FF2B5EF4-FFF2-40B4-BE49-F238E27FC236}">
                  <a16:creationId xmlns="" xmlns:a16="http://schemas.microsoft.com/office/drawing/2014/main" id="{82DDACF4-4038-2340-9BA3-1822E8CA7E45}"/>
                </a:ext>
              </a:extLst>
            </p:cNvPr>
            <p:cNvSpPr/>
            <p:nvPr/>
          </p:nvSpPr>
          <p:spPr>
            <a:xfrm rot="5400000">
              <a:off x="3866083" y="2771346"/>
              <a:ext cx="1194562" cy="197313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Questioner Policy</a:t>
              </a:r>
            </a:p>
          </p:txBody>
        </p:sp>
        <p:cxnSp>
          <p:nvCxnSpPr>
            <p:cNvPr id="57" name="Straight Arrow Connector 56"/>
            <p:cNvCxnSpPr/>
            <p:nvPr/>
          </p:nvCxnSpPr>
          <p:spPr>
            <a:xfrm rot="5400000" flipV="1">
              <a:off x="4095850" y="4717791"/>
              <a:ext cx="725201"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1458905" y="3811496"/>
            <a:ext cx="2273166" cy="680014"/>
            <a:chOff x="3664424" y="4163496"/>
            <a:chExt cx="2273166" cy="680014"/>
          </a:xfrm>
        </p:grpSpPr>
        <mc:AlternateContent xmlns:mc="http://schemas.openxmlformats.org/markup-compatibility/2006" xmlns:a14="http://schemas.microsoft.com/office/drawing/2010/main">
          <mc:Choice Requires="a14">
            <p:sp>
              <p:nvSpPr>
                <p:cNvPr id="59" name="TextBox 58">
                  <a:extLst>
                    <a:ext uri="{FF2B5EF4-FFF2-40B4-BE49-F238E27FC236}">
                      <a16:creationId xmlns="" xmlns:a16="http://schemas.microsoft.com/office/drawing/2014/main" id="{69BD0238-3BCD-FC4F-AD2B-DFAFCC6942DD}"/>
                    </a:ext>
                  </a:extLst>
                </p:cNvPr>
                <p:cNvSpPr txBox="1"/>
                <p:nvPr/>
              </p:nvSpPr>
              <p:spPr>
                <a:xfrm>
                  <a:off x="4157469" y="4163496"/>
                  <a:ext cx="1020151" cy="2929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b="0" i="1" smtClean="0">
                                <a:latin typeface="Cambria Math" panose="02040503050406030204" pitchFamily="18" charset="0"/>
                              </a:rPr>
                              <m:t>𝑞</m:t>
                            </m:r>
                          </m:e>
                          <m:sub>
                            <m:r>
                              <a:rPr lang="en-US" b="0" i="1" smtClean="0">
                                <a:latin typeface="Cambria Math" panose="02040503050406030204" pitchFamily="18" charset="0"/>
                              </a:rPr>
                              <m:t>𝑖</m:t>
                            </m:r>
                          </m:sub>
                          <m:sup>
                            <m:r>
                              <a:rPr lang="en-US" b="0" i="1" smtClean="0">
                                <a:latin typeface="Cambria Math" charset="0"/>
                              </a:rPr>
                              <m:t>𝑡</m:t>
                            </m:r>
                            <m:r>
                              <a:rPr lang="en-US" b="0" i="1" smtClean="0">
                                <a:latin typeface="Cambria Math" charset="0"/>
                              </a:rPr>
                              <m:t>−1</m:t>
                            </m:r>
                          </m:sup>
                        </m:sSubSup>
                        <m:r>
                          <a:rPr lang="en-US" b="0" i="0" smtClean="0">
                            <a:latin typeface="Cambria Math" panose="02040503050406030204" pitchFamily="18" charset="0"/>
                          </a:rPr>
                          <m:t>,</m:t>
                        </m:r>
                        <m:sSubSup>
                          <m:sSubSupPr>
                            <m:ctrlPr>
                              <a:rPr lang="en-US" i="1">
                                <a:latin typeface="Cambria Math"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𝑖</m:t>
                            </m:r>
                          </m:sub>
                          <m:sup>
                            <m:r>
                              <a:rPr lang="en-US" b="0" i="1" smtClean="0">
                                <a:latin typeface="Cambria Math" charset="0"/>
                              </a:rPr>
                              <m:t>𝑡</m:t>
                            </m:r>
                            <m:r>
                              <a:rPr lang="en-US" b="0" i="1" smtClean="0">
                                <a:latin typeface="Cambria Math" charset="0"/>
                              </a:rPr>
                              <m:t>−1</m:t>
                            </m:r>
                          </m:sup>
                        </m:sSubSup>
                      </m:oMath>
                    </m:oMathPara>
                  </a14:m>
                  <a:endParaRPr lang="en-US" dirty="0"/>
                </a:p>
              </p:txBody>
            </p:sp>
          </mc:Choice>
          <mc:Fallback xmlns="">
            <p:sp>
              <p:nvSpPr>
                <p:cNvPr id="287" name="TextBox 286">
                  <a:extLst>
                    <a:ext uri="{FF2B5EF4-FFF2-40B4-BE49-F238E27FC236}">
                      <a16:creationId xmlns="" xmlns:a16="http://schemas.microsoft.com/office/drawing/2014/main" xmlns:a14="http://schemas.microsoft.com/office/drawing/2010/main" id="{69BD0238-3BCD-FC4F-AD2B-DFAFCC6942DD}"/>
                    </a:ext>
                  </a:extLst>
                </p:cNvPr>
                <p:cNvSpPr txBox="1">
                  <a:spLocks noRot="1" noChangeAspect="1" noMove="1" noResize="1" noEditPoints="1" noAdjustHandles="1" noChangeArrowheads="1" noChangeShapeType="1" noTextEdit="1"/>
                </p:cNvSpPr>
                <p:nvPr/>
              </p:nvSpPr>
              <p:spPr>
                <a:xfrm>
                  <a:off x="4157469" y="4163496"/>
                  <a:ext cx="1020151" cy="292901"/>
                </a:xfrm>
                <a:prstGeom prst="rect">
                  <a:avLst/>
                </a:prstGeom>
                <a:blipFill rotWithShape="0">
                  <a:blip r:embed="rId5"/>
                  <a:stretch>
                    <a:fillRect l="-4762" r="-1786" b="-22917"/>
                  </a:stretch>
                </a:blipFill>
              </p:spPr>
              <p:txBody>
                <a:bodyPr/>
                <a:lstStyle/>
                <a:p>
                  <a:r>
                    <a:rPr lang="en-US">
                      <a:noFill/>
                    </a:rPr>
                    <a:t> </a:t>
                  </a:r>
                </a:p>
              </p:txBody>
            </p:sp>
          </mc:Fallback>
        </mc:AlternateContent>
        <p:cxnSp>
          <p:nvCxnSpPr>
            <p:cNvPr id="60" name="Straight Arrow Connector 59">
              <a:extLst>
                <a:ext uri="{FF2B5EF4-FFF2-40B4-BE49-F238E27FC236}">
                  <a16:creationId xmlns="" xmlns:a16="http://schemas.microsoft.com/office/drawing/2014/main" id="{0AE25614-B43E-2A41-BC51-EA97CB032222}"/>
                </a:ext>
              </a:extLst>
            </p:cNvPr>
            <p:cNvCxnSpPr>
              <a:cxnSpLocks/>
            </p:cNvCxnSpPr>
            <p:nvPr/>
          </p:nvCxnSpPr>
          <p:spPr>
            <a:xfrm>
              <a:off x="5216166" y="4330869"/>
              <a:ext cx="4610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018B764E-B229-604B-89AB-4F8B557F1180}"/>
                </a:ext>
              </a:extLst>
            </p:cNvPr>
            <p:cNvSpPr txBox="1"/>
            <p:nvPr/>
          </p:nvSpPr>
          <p:spPr>
            <a:xfrm>
              <a:off x="3664424" y="4474178"/>
              <a:ext cx="2273166" cy="369332"/>
            </a:xfrm>
            <a:prstGeom prst="rect">
              <a:avLst/>
            </a:prstGeom>
            <a:noFill/>
          </p:spPr>
          <p:txBody>
            <a:bodyPr wrap="square" rtlCol="0">
              <a:spAutoFit/>
            </a:bodyPr>
            <a:lstStyle/>
            <a:p>
              <a:pPr algn="ctr"/>
              <a:r>
                <a:rPr lang="en-US" dirty="0" smtClean="0">
                  <a:latin typeface="Roboto" charset="0"/>
                  <a:ea typeface="Roboto" charset="0"/>
                  <a:cs typeface="Roboto" charset="0"/>
                </a:rPr>
                <a:t>Previous QA</a:t>
              </a:r>
              <a:endParaRPr lang="en-US" dirty="0">
                <a:latin typeface="Roboto" charset="0"/>
                <a:ea typeface="Roboto" charset="0"/>
                <a:cs typeface="Roboto" charset="0"/>
              </a:endParaRPr>
            </a:p>
          </p:txBody>
        </p:sp>
      </p:grpSp>
      <p:grpSp>
        <p:nvGrpSpPr>
          <p:cNvPr id="62" name="Group 61"/>
          <p:cNvGrpSpPr/>
          <p:nvPr/>
        </p:nvGrpSpPr>
        <p:grpSpPr>
          <a:xfrm>
            <a:off x="1725675" y="2912578"/>
            <a:ext cx="1780152" cy="661002"/>
            <a:chOff x="7152232" y="2807762"/>
            <a:chExt cx="1780152" cy="661002"/>
          </a:xfrm>
        </p:grpSpPr>
        <mc:AlternateContent xmlns:mc="http://schemas.openxmlformats.org/markup-compatibility/2006" xmlns:a14="http://schemas.microsoft.com/office/drawing/2010/main">
          <mc:Choice Requires="a14">
            <p:sp>
              <p:nvSpPr>
                <p:cNvPr id="63" name="TextBox 62">
                  <a:extLst>
                    <a:ext uri="{FF2B5EF4-FFF2-40B4-BE49-F238E27FC236}">
                      <a16:creationId xmlns="" xmlns:a16="http://schemas.microsoft.com/office/drawing/2014/main" id="{126623C5-F2D4-2F4A-9C37-61024B5B15E2}"/>
                    </a:ext>
                  </a:extLst>
                </p:cNvPr>
                <p:cNvSpPr txBox="1"/>
                <p:nvPr/>
              </p:nvSpPr>
              <p:spPr>
                <a:xfrm>
                  <a:off x="7742418" y="3169580"/>
                  <a:ext cx="599780" cy="2991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i="1">
                                <a:latin typeface="Cambria Math" charset="0"/>
                              </a:rPr>
                              <m:t>𝐺</m:t>
                            </m:r>
                          </m:e>
                          <m:sub>
                            <m:r>
                              <a:rPr lang="en-US" i="1">
                                <a:latin typeface="Cambria Math" charset="0"/>
                              </a:rPr>
                              <m:t>𝑖</m:t>
                            </m:r>
                            <m:r>
                              <a:rPr lang="en-US" i="1">
                                <a:latin typeface="Cambria Math" charset="0"/>
                              </a:rPr>
                              <m:t>,</m:t>
                            </m:r>
                            <m:r>
                              <a:rPr lang="en-US" b="0" i="1" smtClean="0">
                                <a:latin typeface="Cambria Math" charset="0"/>
                              </a:rPr>
                              <m:t>𝑡</m:t>
                            </m:r>
                            <m:r>
                              <a:rPr lang="en-US" b="0" i="1" smtClean="0">
                                <a:latin typeface="Cambria Math" charset="0"/>
                              </a:rPr>
                              <m:t>−1</m:t>
                            </m:r>
                          </m:sub>
                          <m:sup>
                            <m:r>
                              <a:rPr lang="en-US" i="1">
                                <a:latin typeface="Cambria Math" charset="0"/>
                              </a:rPr>
                              <m:t>𝑚</m:t>
                            </m:r>
                          </m:sup>
                        </m:sSubSup>
                      </m:oMath>
                    </m:oMathPara>
                  </a14:m>
                  <a:endParaRPr lang="en-US" dirty="0"/>
                </a:p>
              </p:txBody>
            </p:sp>
          </mc:Choice>
          <mc:Fallback xmlns="">
            <p:sp>
              <p:nvSpPr>
                <p:cNvPr id="286" name="TextBox 285">
                  <a:extLst>
                    <a:ext uri="{FF2B5EF4-FFF2-40B4-BE49-F238E27FC236}">
                      <a16:creationId xmlns="" xmlns:a16="http://schemas.microsoft.com/office/drawing/2014/main" xmlns:a14="http://schemas.microsoft.com/office/drawing/2010/main" id="{126623C5-F2D4-2F4A-9C37-61024B5B15E2}"/>
                    </a:ext>
                  </a:extLst>
                </p:cNvPr>
                <p:cNvSpPr txBox="1">
                  <a:spLocks noRot="1" noChangeAspect="1" noMove="1" noResize="1" noEditPoints="1" noAdjustHandles="1" noChangeArrowheads="1" noChangeShapeType="1" noTextEdit="1"/>
                </p:cNvSpPr>
                <p:nvPr/>
              </p:nvSpPr>
              <p:spPr>
                <a:xfrm>
                  <a:off x="7742418" y="3169580"/>
                  <a:ext cx="599780" cy="299184"/>
                </a:xfrm>
                <a:prstGeom prst="rect">
                  <a:avLst/>
                </a:prstGeom>
                <a:blipFill rotWithShape="0">
                  <a:blip r:embed="rId6"/>
                  <a:stretch>
                    <a:fillRect l="-8163" r="-4082" b="-16327"/>
                  </a:stretch>
                </a:blipFill>
              </p:spPr>
              <p:txBody>
                <a:bodyPr/>
                <a:lstStyle/>
                <a:p>
                  <a:r>
                    <a:rPr lang="en-US">
                      <a:noFill/>
                    </a:rPr>
                    <a:t> </a:t>
                  </a:r>
                </a:p>
              </p:txBody>
            </p:sp>
          </mc:Fallback>
        </mc:AlternateContent>
        <p:cxnSp>
          <p:nvCxnSpPr>
            <p:cNvPr id="64" name="Straight Arrow Connector 63"/>
            <p:cNvCxnSpPr/>
            <p:nvPr/>
          </p:nvCxnSpPr>
          <p:spPr>
            <a:xfrm flipV="1">
              <a:off x="8433583" y="3327164"/>
              <a:ext cx="4572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 xmlns:a16="http://schemas.microsoft.com/office/drawing/2014/main" id="{018B764E-B229-604B-89AB-4F8B557F1180}"/>
                </a:ext>
              </a:extLst>
            </p:cNvPr>
            <p:cNvSpPr txBox="1"/>
            <p:nvPr/>
          </p:nvSpPr>
          <p:spPr>
            <a:xfrm>
              <a:off x="7152232" y="2807762"/>
              <a:ext cx="1780152" cy="369332"/>
            </a:xfrm>
            <a:prstGeom prst="rect">
              <a:avLst/>
            </a:prstGeom>
            <a:noFill/>
          </p:spPr>
          <p:txBody>
            <a:bodyPr wrap="square" rtlCol="0">
              <a:spAutoFit/>
            </a:bodyPr>
            <a:lstStyle/>
            <a:p>
              <a:pPr algn="ctr"/>
              <a:r>
                <a:rPr lang="en-US" dirty="0" smtClean="0">
                  <a:latin typeface="Roboto" charset="0"/>
                  <a:ea typeface="Roboto" charset="0"/>
                  <a:cs typeface="Roboto" charset="0"/>
                </a:rPr>
                <a:t>Visual Memory</a:t>
              </a:r>
              <a:endParaRPr lang="en-US" dirty="0">
                <a:latin typeface="Roboto" charset="0"/>
                <a:ea typeface="Roboto" charset="0"/>
                <a:cs typeface="Roboto" charset="0"/>
              </a:endParaRPr>
            </a:p>
          </p:txBody>
        </p:sp>
      </p:grpSp>
      <p:cxnSp>
        <p:nvCxnSpPr>
          <p:cNvPr id="71" name="Straight Arrow Connector 70"/>
          <p:cNvCxnSpPr/>
          <p:nvPr/>
        </p:nvCxnSpPr>
        <p:spPr>
          <a:xfrm>
            <a:off x="1322251" y="2031378"/>
            <a:ext cx="0" cy="33246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6200000">
            <a:off x="331558" y="3615040"/>
            <a:ext cx="1524969" cy="369332"/>
          </a:xfrm>
          <a:prstGeom prst="rect">
            <a:avLst/>
          </a:prstGeom>
          <a:noFill/>
        </p:spPr>
        <p:txBody>
          <a:bodyPr wrap="none" rtlCol="0">
            <a:spAutoFit/>
          </a:bodyPr>
          <a:lstStyle/>
          <a:p>
            <a:r>
              <a:rPr lang="en-US" smtClean="0"/>
              <a:t>Dialog Rounds</a:t>
            </a:r>
            <a:endParaRPr lang="en-US"/>
          </a:p>
        </p:txBody>
      </p:sp>
      <p:grpSp>
        <p:nvGrpSpPr>
          <p:cNvPr id="84" name="Group 83"/>
          <p:cNvGrpSpPr/>
          <p:nvPr/>
        </p:nvGrpSpPr>
        <p:grpSpPr>
          <a:xfrm>
            <a:off x="5475314" y="3567057"/>
            <a:ext cx="2206000" cy="679119"/>
            <a:chOff x="3877080" y="1111322"/>
            <a:chExt cx="2206000" cy="679119"/>
          </a:xfrm>
        </p:grpSpPr>
        <p:grpSp>
          <p:nvGrpSpPr>
            <p:cNvPr id="85" name="Group 84"/>
            <p:cNvGrpSpPr/>
            <p:nvPr/>
          </p:nvGrpSpPr>
          <p:grpSpPr>
            <a:xfrm>
              <a:off x="3877080" y="1111322"/>
              <a:ext cx="2078120" cy="290079"/>
              <a:chOff x="3799922" y="1973683"/>
              <a:chExt cx="2078120" cy="290079"/>
            </a:xfrm>
          </p:grpSpPr>
          <mc:AlternateContent xmlns:mc="http://schemas.openxmlformats.org/markup-compatibility/2006" xmlns:a14="http://schemas.microsoft.com/office/drawing/2010/main">
            <mc:Choice Requires="a14">
              <p:sp>
                <p:nvSpPr>
                  <p:cNvPr id="87" name="TextBox 86">
                    <a:extLst>
                      <a:ext uri="{FF2B5EF4-FFF2-40B4-BE49-F238E27FC236}">
                        <a16:creationId xmlns="" xmlns:a16="http://schemas.microsoft.com/office/drawing/2014/main" id="{FAB2E5B8-78D7-B94A-8C76-F1AE0694D0BF}"/>
                      </a:ext>
                    </a:extLst>
                  </p:cNvPr>
                  <p:cNvSpPr txBox="1"/>
                  <p:nvPr/>
                </p:nvSpPr>
                <p:spPr>
                  <a:xfrm>
                    <a:off x="4315178" y="1973683"/>
                    <a:ext cx="1562864" cy="2900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i="1">
                                  <a:latin typeface="Cambria Math" charset="0"/>
                                </a:rPr>
                                <m:t>𝑞</m:t>
                              </m:r>
                            </m:e>
                            <m:sub>
                              <m:r>
                                <a:rPr lang="en-US" b="0" i="1" smtClean="0">
                                  <a:latin typeface="Cambria Math" panose="02040503050406030204" pitchFamily="18" charset="0"/>
                                </a:rPr>
                                <m:t>𝑖</m:t>
                              </m:r>
                            </m:sub>
                            <m:sup>
                              <m:r>
                                <a:rPr lang="en-US" b="0" i="1" smtClean="0">
                                  <a:latin typeface="Cambria Math" charset="0"/>
                                </a:rPr>
                                <m:t>𝑡</m:t>
                              </m:r>
                            </m:sup>
                          </m:sSubSup>
                          <m:r>
                            <a:rPr lang="en-US" b="0" i="0" smtClean="0">
                              <a:latin typeface="Cambria Math" panose="02040503050406030204" pitchFamily="18" charset="0"/>
                            </a:rPr>
                            <m:t>={</m:t>
                          </m:r>
                          <m:sSubSup>
                            <m:sSubSupPr>
                              <m:ctrlPr>
                                <a:rPr lang="en-US" i="1" smtClean="0">
                                  <a:latin typeface="Cambria Math" charset="0"/>
                                </a:rPr>
                              </m:ctrlPr>
                            </m:sSubSupPr>
                            <m:e>
                              <m:r>
                                <a:rPr lang="en-US" b="0" i="1" smtClean="0">
                                  <a:latin typeface="Cambria Math" charset="0"/>
                                </a:rPr>
                                <m:t>𝜏</m:t>
                              </m:r>
                            </m:e>
                            <m:sub>
                              <m:r>
                                <a:rPr lang="en-US" b="0" i="1" smtClean="0">
                                  <a:latin typeface="Cambria Math" panose="02040503050406030204" pitchFamily="18" charset="0"/>
                                </a:rPr>
                                <m:t>𝑖</m:t>
                              </m:r>
                            </m:sub>
                            <m:sup>
                              <m:r>
                                <a:rPr lang="en-US" b="0" i="1" smtClean="0">
                                  <a:latin typeface="Cambria Math" charset="0"/>
                                </a:rPr>
                                <m:t>𝑡</m:t>
                              </m:r>
                            </m:sup>
                          </m:sSubSup>
                          <m:r>
                            <a:rPr lang="en-US" b="0" i="0" smtClean="0">
                              <a:latin typeface="Cambria Math" panose="02040503050406030204" pitchFamily="18" charset="0"/>
                            </a:rPr>
                            <m:t>,</m:t>
                          </m:r>
                          <m:sSubSup>
                            <m:sSubSupPr>
                              <m:ctrlPr>
                                <a:rPr lang="en-US" i="1">
                                  <a:latin typeface="Cambria Math" charset="0"/>
                                </a:rPr>
                              </m:ctrlPr>
                            </m:sSubSupPr>
                            <m:e>
                              <m:r>
                                <a:rPr lang="en-US" b="0" i="1" smtClean="0">
                                  <a:latin typeface="Cambria Math" charset="0"/>
                                </a:rPr>
                                <m:t>𝑎</m:t>
                              </m:r>
                            </m:e>
                            <m:sub>
                              <m:r>
                                <a:rPr lang="en-US" i="1">
                                  <a:latin typeface="Cambria Math" panose="02040503050406030204" pitchFamily="18" charset="0"/>
                                </a:rPr>
                                <m:t>𝑖</m:t>
                              </m:r>
                            </m:sub>
                            <m:sup>
                              <m:r>
                                <a:rPr lang="en-US" b="0" i="1" smtClean="0">
                                  <a:latin typeface="Cambria Math" charset="0"/>
                                </a:rPr>
                                <m:t>𝑡</m:t>
                              </m:r>
                            </m:sup>
                          </m:sSubSup>
                          <m:r>
                            <a:rPr lang="en-US" b="0" i="1" smtClean="0">
                              <a:latin typeface="Cambria Math" charset="0"/>
                            </a:rPr>
                            <m:t>,</m:t>
                          </m:r>
                          <m:sSubSup>
                            <m:sSubSupPr>
                              <m:ctrlPr>
                                <a:rPr lang="en-US" i="1">
                                  <a:latin typeface="Cambria Math" charset="0"/>
                                </a:rPr>
                              </m:ctrlPr>
                            </m:sSubSupPr>
                            <m:e>
                              <m:r>
                                <a:rPr lang="en-US" b="0" i="1" smtClean="0">
                                  <a:latin typeface="Cambria Math" charset="0"/>
                                </a:rPr>
                                <m:t>𝑟</m:t>
                              </m:r>
                            </m:e>
                            <m:sub>
                              <m:r>
                                <a:rPr lang="en-US" b="0" i="1" smtClean="0">
                                  <a:latin typeface="Cambria Math" panose="02040503050406030204" pitchFamily="18" charset="0"/>
                                </a:rPr>
                                <m:t>𝑖</m:t>
                              </m:r>
                            </m:sub>
                            <m:sup>
                              <m:r>
                                <a:rPr lang="en-US" b="0" i="1" smtClean="0">
                                  <a:latin typeface="Cambria Math" charset="0"/>
                                </a:rPr>
                                <m:t>𝑡</m:t>
                              </m:r>
                            </m:sup>
                          </m:sSubSup>
                          <m:r>
                            <a:rPr lang="en-US" b="0" i="0" smtClean="0">
                              <a:latin typeface="Cambria Math" panose="02040503050406030204" pitchFamily="18" charset="0"/>
                            </a:rPr>
                            <m:t>}</m:t>
                          </m:r>
                        </m:oMath>
                      </m:oMathPara>
                    </a14:m>
                    <a:endParaRPr lang="en-US" dirty="0"/>
                  </a:p>
                </p:txBody>
              </p:sp>
            </mc:Choice>
            <mc:Fallback xmlns="">
              <p:sp>
                <p:nvSpPr>
                  <p:cNvPr id="392" name="TextBox 391">
                    <a:extLst>
                      <a:ext uri="{FF2B5EF4-FFF2-40B4-BE49-F238E27FC236}">
                        <a16:creationId xmlns="" xmlns:a16="http://schemas.microsoft.com/office/drawing/2014/main" xmlns:a14="http://schemas.microsoft.com/office/drawing/2010/main" id="{FAB2E5B8-78D7-B94A-8C76-F1AE0694D0BF}"/>
                      </a:ext>
                    </a:extLst>
                  </p:cNvPr>
                  <p:cNvSpPr txBox="1">
                    <a:spLocks noRot="1" noChangeAspect="1" noMove="1" noResize="1" noEditPoints="1" noAdjustHandles="1" noChangeArrowheads="1" noChangeShapeType="1" noTextEdit="1"/>
                  </p:cNvSpPr>
                  <p:nvPr/>
                </p:nvSpPr>
                <p:spPr>
                  <a:xfrm>
                    <a:off x="4315178" y="1973683"/>
                    <a:ext cx="1562864" cy="290079"/>
                  </a:xfrm>
                  <a:prstGeom prst="rect">
                    <a:avLst/>
                  </a:prstGeom>
                  <a:blipFill rotWithShape="0">
                    <a:blip r:embed="rId7"/>
                    <a:stretch>
                      <a:fillRect l="-3125" r="-5469" b="-31250"/>
                    </a:stretch>
                  </a:blipFill>
                </p:spPr>
                <p:txBody>
                  <a:bodyPr/>
                  <a:lstStyle/>
                  <a:p>
                    <a:r>
                      <a:rPr lang="en-US">
                        <a:noFill/>
                      </a:rPr>
                      <a:t> </a:t>
                    </a:r>
                  </a:p>
                </p:txBody>
              </p:sp>
            </mc:Fallback>
          </mc:AlternateContent>
          <p:cxnSp>
            <p:nvCxnSpPr>
              <p:cNvPr id="88" name="Straight Arrow Connector 87">
                <a:extLst>
                  <a:ext uri="{FF2B5EF4-FFF2-40B4-BE49-F238E27FC236}">
                    <a16:creationId xmlns="" xmlns:a16="http://schemas.microsoft.com/office/drawing/2014/main" id="{1D52CD8B-80D9-5943-978A-E79423232D78}"/>
                  </a:ext>
                </a:extLst>
              </p:cNvPr>
              <p:cNvCxnSpPr/>
              <p:nvPr/>
            </p:nvCxnSpPr>
            <p:spPr>
              <a:xfrm flipV="1">
                <a:off x="3799922" y="2157039"/>
                <a:ext cx="457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TextBox 85">
              <a:extLst>
                <a:ext uri="{FF2B5EF4-FFF2-40B4-BE49-F238E27FC236}">
                  <a16:creationId xmlns="" xmlns:a16="http://schemas.microsoft.com/office/drawing/2014/main" id="{018B764E-B229-604B-89AB-4F8B557F1180}"/>
                </a:ext>
              </a:extLst>
            </p:cNvPr>
            <p:cNvSpPr txBox="1"/>
            <p:nvPr/>
          </p:nvSpPr>
          <p:spPr>
            <a:xfrm>
              <a:off x="4302928" y="1421109"/>
              <a:ext cx="1780152" cy="369332"/>
            </a:xfrm>
            <a:prstGeom prst="rect">
              <a:avLst/>
            </a:prstGeom>
            <a:noFill/>
          </p:spPr>
          <p:txBody>
            <a:bodyPr wrap="square" rtlCol="0">
              <a:spAutoFit/>
            </a:bodyPr>
            <a:lstStyle/>
            <a:p>
              <a:pPr algn="ctr"/>
              <a:r>
                <a:rPr lang="en-US" dirty="0" smtClean="0">
                  <a:latin typeface="Roboto" charset="0"/>
                  <a:ea typeface="Roboto" charset="0"/>
                  <a:cs typeface="Roboto" charset="0"/>
                </a:rPr>
                <a:t>Question</a:t>
              </a:r>
              <a:endParaRPr lang="en-US" dirty="0">
                <a:latin typeface="Roboto" charset="0"/>
                <a:ea typeface="Roboto" charset="0"/>
                <a:cs typeface="Roboto" charset="0"/>
              </a:endParaRPr>
            </a:p>
          </p:txBody>
        </p:sp>
      </p:grpSp>
      <p:grpSp>
        <p:nvGrpSpPr>
          <p:cNvPr id="10" name="Group 9"/>
          <p:cNvGrpSpPr/>
          <p:nvPr/>
        </p:nvGrpSpPr>
        <p:grpSpPr>
          <a:xfrm>
            <a:off x="8174187" y="2906092"/>
            <a:ext cx="2546396" cy="400110"/>
            <a:chOff x="8174187" y="2906092"/>
            <a:chExt cx="2546396" cy="400110"/>
          </a:xfrm>
        </p:grpSpPr>
        <p:sp>
          <p:nvSpPr>
            <p:cNvPr id="89" name="TextBox 88">
              <a:extLst>
                <a:ext uri="{FF2B5EF4-FFF2-40B4-BE49-F238E27FC236}">
                  <a16:creationId xmlns="" xmlns:a16="http://schemas.microsoft.com/office/drawing/2014/main" id="{018B764E-B229-604B-89AB-4F8B557F1180}"/>
                </a:ext>
              </a:extLst>
            </p:cNvPr>
            <p:cNvSpPr txBox="1"/>
            <p:nvPr/>
          </p:nvSpPr>
          <p:spPr>
            <a:xfrm>
              <a:off x="8721115" y="2906092"/>
              <a:ext cx="1999468" cy="400110"/>
            </a:xfrm>
            <a:prstGeom prst="rect">
              <a:avLst/>
            </a:prstGeom>
            <a:noFill/>
          </p:spPr>
          <p:txBody>
            <a:bodyPr wrap="square" rtlCol="0">
              <a:spAutoFit/>
            </a:bodyPr>
            <a:lstStyle/>
            <a:p>
              <a:r>
                <a:rPr lang="en-US" sz="2000" b="1" dirty="0" smtClean="0"/>
                <a:t>Target Object</a:t>
              </a:r>
              <a:endParaRPr lang="en-US" sz="2000" dirty="0"/>
            </a:p>
          </p:txBody>
        </p:sp>
        <mc:AlternateContent xmlns:mc="http://schemas.openxmlformats.org/markup-compatibility/2006" xmlns:a14="http://schemas.microsoft.com/office/drawing/2010/main">
          <mc:Choice Requires="a14">
            <p:sp>
              <p:nvSpPr>
                <p:cNvPr id="92" name="Rectangle 91"/>
                <p:cNvSpPr/>
                <p:nvPr/>
              </p:nvSpPr>
              <p:spPr>
                <a:xfrm>
                  <a:off x="8174187" y="2906092"/>
                  <a:ext cx="443968" cy="3824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r>
                              <a:rPr lang="en-US" i="1">
                                <a:latin typeface="Cambria Math" charset="0"/>
                              </a:rPr>
                              <m:t>𝜏</m:t>
                            </m:r>
                          </m:e>
                          <m:sub>
                            <m:r>
                              <a:rPr lang="en-US" i="1">
                                <a:latin typeface="Cambria Math" panose="02040503050406030204" pitchFamily="18" charset="0"/>
                              </a:rPr>
                              <m:t>𝑖</m:t>
                            </m:r>
                          </m:sub>
                          <m:sup>
                            <m:r>
                              <a:rPr lang="en-US" i="1">
                                <a:latin typeface="Cambria Math" charset="0"/>
                              </a:rPr>
                              <m:t>𝑡</m:t>
                            </m:r>
                          </m:sup>
                        </m:sSubSup>
                      </m:oMath>
                    </m:oMathPara>
                  </a14:m>
                  <a:endParaRPr lang="en-US" dirty="0"/>
                </a:p>
              </p:txBody>
            </p:sp>
          </mc:Choice>
          <mc:Fallback xmlns="">
            <p:sp>
              <p:nvSpPr>
                <p:cNvPr id="92" name="Rectangle 91"/>
                <p:cNvSpPr>
                  <a:spLocks noRot="1" noChangeAspect="1" noMove="1" noResize="1" noEditPoints="1" noAdjustHandles="1" noChangeArrowheads="1" noChangeShapeType="1" noTextEdit="1"/>
                </p:cNvSpPr>
                <p:nvPr/>
              </p:nvSpPr>
              <p:spPr>
                <a:xfrm>
                  <a:off x="8174187" y="2906092"/>
                  <a:ext cx="443968" cy="382412"/>
                </a:xfrm>
                <a:prstGeom prst="rect">
                  <a:avLst/>
                </a:prstGeom>
                <a:blipFill rotWithShape="0">
                  <a:blip r:embed="rId8"/>
                  <a:stretch>
                    <a:fillRect b="-6452"/>
                  </a:stretch>
                </a:blipFill>
              </p:spPr>
              <p:txBody>
                <a:bodyPr/>
                <a:lstStyle/>
                <a:p>
                  <a:r>
                    <a:rPr lang="en-US">
                      <a:noFill/>
                    </a:rPr>
                    <a:t> </a:t>
                  </a:r>
                </a:p>
              </p:txBody>
            </p:sp>
          </mc:Fallback>
        </mc:AlternateContent>
      </p:grpSp>
      <p:grpSp>
        <p:nvGrpSpPr>
          <p:cNvPr id="11" name="Group 10"/>
          <p:cNvGrpSpPr/>
          <p:nvPr/>
        </p:nvGrpSpPr>
        <p:grpSpPr>
          <a:xfrm>
            <a:off x="8174187" y="3437227"/>
            <a:ext cx="2473239" cy="400110"/>
            <a:chOff x="8174187" y="3437227"/>
            <a:chExt cx="2473239" cy="400110"/>
          </a:xfrm>
        </p:grpSpPr>
        <p:sp>
          <p:nvSpPr>
            <p:cNvPr id="90" name="TextBox 89">
              <a:extLst>
                <a:ext uri="{FF2B5EF4-FFF2-40B4-BE49-F238E27FC236}">
                  <a16:creationId xmlns="" xmlns:a16="http://schemas.microsoft.com/office/drawing/2014/main" id="{018B764E-B229-604B-89AB-4F8B557F1180}"/>
                </a:ext>
              </a:extLst>
            </p:cNvPr>
            <p:cNvSpPr txBox="1"/>
            <p:nvPr/>
          </p:nvSpPr>
          <p:spPr>
            <a:xfrm>
              <a:off x="8721115" y="3437227"/>
              <a:ext cx="1926311" cy="400110"/>
            </a:xfrm>
            <a:prstGeom prst="rect">
              <a:avLst/>
            </a:prstGeom>
            <a:noFill/>
          </p:spPr>
          <p:txBody>
            <a:bodyPr wrap="square" rtlCol="0">
              <a:spAutoFit/>
            </a:bodyPr>
            <a:lstStyle/>
            <a:p>
              <a:r>
                <a:rPr lang="en-US" sz="2000" b="1" dirty="0" smtClean="0"/>
                <a:t>Target Attribute</a:t>
              </a:r>
              <a:endParaRPr lang="en-US" sz="2000" dirty="0"/>
            </a:p>
          </p:txBody>
        </p:sp>
        <mc:AlternateContent xmlns:mc="http://schemas.openxmlformats.org/markup-compatibility/2006" xmlns:a14="http://schemas.microsoft.com/office/drawing/2010/main">
          <mc:Choice Requires="a14">
            <p:sp>
              <p:nvSpPr>
                <p:cNvPr id="93" name="Rectangle 92"/>
                <p:cNvSpPr/>
                <p:nvPr/>
              </p:nvSpPr>
              <p:spPr>
                <a:xfrm>
                  <a:off x="8174187" y="3437227"/>
                  <a:ext cx="459228" cy="3824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i="1">
                                <a:latin typeface="Cambria Math" charset="0"/>
                              </a:rPr>
                              <m:t>𝑎</m:t>
                            </m:r>
                          </m:e>
                          <m:sub>
                            <m:r>
                              <a:rPr lang="en-US" i="1">
                                <a:latin typeface="Cambria Math" panose="02040503050406030204" pitchFamily="18" charset="0"/>
                              </a:rPr>
                              <m:t>𝑖</m:t>
                            </m:r>
                          </m:sub>
                          <m:sup>
                            <m:r>
                              <a:rPr lang="en-US" i="1">
                                <a:latin typeface="Cambria Math" charset="0"/>
                              </a:rPr>
                              <m:t>𝑡</m:t>
                            </m:r>
                          </m:sup>
                        </m:sSubSup>
                      </m:oMath>
                    </m:oMathPara>
                  </a14:m>
                  <a:endParaRPr lang="en-US" dirty="0"/>
                </a:p>
              </p:txBody>
            </p:sp>
          </mc:Choice>
          <mc:Fallback xmlns="">
            <p:sp>
              <p:nvSpPr>
                <p:cNvPr id="93" name="Rectangle 92"/>
                <p:cNvSpPr>
                  <a:spLocks noRot="1" noChangeAspect="1" noMove="1" noResize="1" noEditPoints="1" noAdjustHandles="1" noChangeArrowheads="1" noChangeShapeType="1" noTextEdit="1"/>
                </p:cNvSpPr>
                <p:nvPr/>
              </p:nvSpPr>
              <p:spPr>
                <a:xfrm>
                  <a:off x="8174187" y="3437227"/>
                  <a:ext cx="459228" cy="382412"/>
                </a:xfrm>
                <a:prstGeom prst="rect">
                  <a:avLst/>
                </a:prstGeom>
                <a:blipFill rotWithShape="0">
                  <a:blip r:embed="rId9"/>
                  <a:stretch>
                    <a:fillRect b="-4762"/>
                  </a:stretch>
                </a:blipFill>
              </p:spPr>
              <p:txBody>
                <a:bodyPr/>
                <a:lstStyle/>
                <a:p>
                  <a:r>
                    <a:rPr lang="en-US">
                      <a:noFill/>
                    </a:rPr>
                    <a:t> </a:t>
                  </a:r>
                </a:p>
              </p:txBody>
            </p:sp>
          </mc:Fallback>
        </mc:AlternateContent>
      </p:grpSp>
      <p:grpSp>
        <p:nvGrpSpPr>
          <p:cNvPr id="12" name="Group 11"/>
          <p:cNvGrpSpPr/>
          <p:nvPr/>
        </p:nvGrpSpPr>
        <p:grpSpPr>
          <a:xfrm>
            <a:off x="8172520" y="3961606"/>
            <a:ext cx="2636762" cy="401868"/>
            <a:chOff x="8172520" y="3961606"/>
            <a:chExt cx="2636762" cy="401868"/>
          </a:xfrm>
        </p:grpSpPr>
        <p:sp>
          <p:nvSpPr>
            <p:cNvPr id="91" name="TextBox 90">
              <a:extLst>
                <a:ext uri="{FF2B5EF4-FFF2-40B4-BE49-F238E27FC236}">
                  <a16:creationId xmlns="" xmlns:a16="http://schemas.microsoft.com/office/drawing/2014/main" id="{018B764E-B229-604B-89AB-4F8B557F1180}"/>
                </a:ext>
              </a:extLst>
            </p:cNvPr>
            <p:cNvSpPr txBox="1"/>
            <p:nvPr/>
          </p:nvSpPr>
          <p:spPr>
            <a:xfrm>
              <a:off x="8721115" y="3961606"/>
              <a:ext cx="2088167" cy="400110"/>
            </a:xfrm>
            <a:prstGeom prst="rect">
              <a:avLst/>
            </a:prstGeom>
            <a:noFill/>
          </p:spPr>
          <p:txBody>
            <a:bodyPr wrap="square" rtlCol="0">
              <a:spAutoFit/>
            </a:bodyPr>
            <a:lstStyle/>
            <a:p>
              <a:r>
                <a:rPr lang="en-US" sz="2000" b="1" dirty="0" smtClean="0"/>
                <a:t>Reference Object</a:t>
              </a:r>
              <a:endParaRPr lang="en-US" sz="2000" dirty="0"/>
            </a:p>
          </p:txBody>
        </p:sp>
        <mc:AlternateContent xmlns:mc="http://schemas.openxmlformats.org/markup-compatibility/2006" xmlns:a14="http://schemas.microsoft.com/office/drawing/2010/main">
          <mc:Choice Requires="a14">
            <p:sp>
              <p:nvSpPr>
                <p:cNvPr id="94" name="Rectangle 93"/>
                <p:cNvSpPr/>
                <p:nvPr/>
              </p:nvSpPr>
              <p:spPr>
                <a:xfrm>
                  <a:off x="8172520" y="3981062"/>
                  <a:ext cx="445635" cy="3824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i="1">
                                <a:latin typeface="Cambria Math" charset="0"/>
                              </a:rPr>
                              <m:t>𝑟</m:t>
                            </m:r>
                          </m:e>
                          <m:sub>
                            <m:r>
                              <a:rPr lang="en-US" i="1">
                                <a:latin typeface="Cambria Math" panose="02040503050406030204" pitchFamily="18" charset="0"/>
                              </a:rPr>
                              <m:t>𝑖</m:t>
                            </m:r>
                          </m:sub>
                          <m:sup>
                            <m:r>
                              <a:rPr lang="en-US" i="1">
                                <a:latin typeface="Cambria Math" charset="0"/>
                              </a:rPr>
                              <m:t>𝑡</m:t>
                            </m:r>
                          </m:sup>
                        </m:sSubSup>
                      </m:oMath>
                    </m:oMathPara>
                  </a14:m>
                  <a:endParaRPr lang="en-US" dirty="0"/>
                </a:p>
              </p:txBody>
            </p:sp>
          </mc:Choice>
          <mc:Fallback xmlns="">
            <p:sp>
              <p:nvSpPr>
                <p:cNvPr id="94" name="Rectangle 93"/>
                <p:cNvSpPr>
                  <a:spLocks noRot="1" noChangeAspect="1" noMove="1" noResize="1" noEditPoints="1" noAdjustHandles="1" noChangeArrowheads="1" noChangeShapeType="1" noTextEdit="1"/>
                </p:cNvSpPr>
                <p:nvPr/>
              </p:nvSpPr>
              <p:spPr>
                <a:xfrm>
                  <a:off x="8172520" y="3981062"/>
                  <a:ext cx="445635" cy="382412"/>
                </a:xfrm>
                <a:prstGeom prst="rect">
                  <a:avLst/>
                </a:prstGeom>
                <a:blipFill rotWithShape="0">
                  <a:blip r:embed="rId10"/>
                  <a:stretch>
                    <a:fillRect b="-4762"/>
                  </a:stretch>
                </a:blipFill>
              </p:spPr>
              <p:txBody>
                <a:bodyPr/>
                <a:lstStyle/>
                <a:p>
                  <a:r>
                    <a:rPr lang="en-US">
                      <a:noFill/>
                    </a:rPr>
                    <a:t> </a:t>
                  </a:r>
                </a:p>
              </p:txBody>
            </p:sp>
          </mc:Fallback>
        </mc:AlternateContent>
      </p:grpSp>
      <p:sp>
        <p:nvSpPr>
          <p:cNvPr id="66" name="TextBox 65">
            <a:extLst>
              <a:ext uri="{FF2B5EF4-FFF2-40B4-BE49-F238E27FC236}">
                <a16:creationId xmlns="" xmlns:a16="http://schemas.microsoft.com/office/drawing/2014/main" id="{018B764E-B229-604B-89AB-4F8B557F1180}"/>
              </a:ext>
            </a:extLst>
          </p:cNvPr>
          <p:cNvSpPr txBox="1"/>
          <p:nvPr/>
        </p:nvSpPr>
        <p:spPr>
          <a:xfrm>
            <a:off x="7758921" y="2419519"/>
            <a:ext cx="3357313" cy="369332"/>
          </a:xfrm>
          <a:prstGeom prst="rect">
            <a:avLst/>
          </a:prstGeom>
          <a:noFill/>
        </p:spPr>
        <p:txBody>
          <a:bodyPr wrap="square" rtlCol="0">
            <a:spAutoFit/>
          </a:bodyPr>
          <a:lstStyle/>
          <a:p>
            <a:pPr algn="ctr"/>
            <a:r>
              <a:rPr lang="en-US" smtClean="0">
                <a:latin typeface="Roboto" charset="0"/>
                <a:ea typeface="Roboto" charset="0"/>
                <a:cs typeface="Roboto" charset="0"/>
              </a:rPr>
              <a:t>Questioner Action Space</a:t>
            </a:r>
            <a:endParaRPr lang="en-US" dirty="0">
              <a:latin typeface="Roboto" charset="0"/>
              <a:ea typeface="Roboto" charset="0"/>
              <a:cs typeface="Roboto" charset="0"/>
            </a:endParaRPr>
          </a:p>
        </p:txBody>
      </p:sp>
    </p:spTree>
    <p:extLst>
      <p:ext uri="{BB962C8B-B14F-4D97-AF65-F5344CB8AC3E}">
        <p14:creationId xmlns:p14="http://schemas.microsoft.com/office/powerpoint/2010/main" val="15380741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72"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rot="10800000" flipV="1">
            <a:off x="2404702" y="2530950"/>
            <a:ext cx="7223391" cy="1680379"/>
          </a:xfrm>
          <a:prstGeom prst="notch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Roboto" charset="0"/>
                <a:ea typeface="Roboto" charset="0"/>
                <a:cs typeface="Roboto" charset="0"/>
              </a:rPr>
              <a:t>Visual Recognition Software</a:t>
            </a:r>
            <a:endParaRPr lang="en-US" sz="2400" dirty="0">
              <a:solidFill>
                <a:schemeClr val="bg1"/>
              </a:solidFill>
              <a:latin typeface="Roboto" charset="0"/>
              <a:ea typeface="Roboto" charset="0"/>
              <a:cs typeface="Roboto" charset="0"/>
            </a:endParaRPr>
          </a:p>
        </p:txBody>
      </p:sp>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mr-IN" altLang="zh-CN" sz="4000" dirty="0" smtClean="0">
                <a:latin typeface="Roboto" charset="0"/>
                <a:ea typeface="Roboto" charset="0"/>
                <a:cs typeface="Roboto" charset="0"/>
              </a:rPr>
              <a:t>…</a:t>
            </a:r>
            <a:r>
              <a:rPr lang="en-US" altLang="zh-CN" sz="4000" dirty="0" smtClean="0">
                <a:latin typeface="Roboto" charset="0"/>
                <a:ea typeface="Roboto" charset="0"/>
                <a:cs typeface="Roboto" charset="0"/>
              </a:rPr>
              <a:t> and before you bring it home from the factory</a:t>
            </a:r>
            <a:endParaRPr lang="en-US" sz="4000" dirty="0">
              <a:latin typeface="Roboto" charset="0"/>
              <a:ea typeface="Roboto" charset="0"/>
              <a:cs typeface="Roboto" charset="0"/>
            </a:endParaRPr>
          </a:p>
        </p:txBody>
      </p:sp>
      <p:pic>
        <p:nvPicPr>
          <p:cNvPr id="1028" name="Picture 4" descr="mage result for factory clip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000" l="0" r="92667">
                        <a14:foregroundMark x1="87333" y1="75667" x2="66667" y2="89778"/>
                        <a14:foregroundMark x1="22667" y1="36778" x2="21556" y2="80778"/>
                        <a14:foregroundMark x1="35889" y1="45222" x2="35000" y2="79222"/>
                        <a14:foregroundMark x1="25889" y1="88556" x2="35556" y2="88667"/>
                      </a14:backgroundRemoval>
                    </a14:imgEffect>
                  </a14:imgLayer>
                </a14:imgProps>
              </a:ext>
              <a:ext uri="{28A0092B-C50C-407E-A947-70E740481C1C}">
                <a14:useLocalDpi xmlns:a14="http://schemas.microsoft.com/office/drawing/2010/main"/>
              </a:ext>
            </a:extLst>
          </a:blip>
          <a:srcRect/>
          <a:stretch>
            <a:fillRect/>
          </a:stretch>
        </p:blipFill>
        <p:spPr bwMode="auto">
          <a:xfrm>
            <a:off x="9267848" y="1380893"/>
            <a:ext cx="2878222" cy="392710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708059" y="1253026"/>
            <a:ext cx="1545296" cy="4820388"/>
            <a:chOff x="3109917" y="1095769"/>
            <a:chExt cx="1545296" cy="4820388"/>
          </a:xfrm>
        </p:grpSpPr>
        <p:grpSp>
          <p:nvGrpSpPr>
            <p:cNvPr id="109" name="Group 108">
              <a:extLst>
                <a:ext uri="{FF2B5EF4-FFF2-40B4-BE49-F238E27FC236}">
                  <a16:creationId xmlns="" xmlns:a16="http://schemas.microsoft.com/office/drawing/2014/main" id="{09B33BE4-0769-F74F-A76E-FB0F6F9F2AB8}"/>
                </a:ext>
              </a:extLst>
            </p:cNvPr>
            <p:cNvGrpSpPr/>
            <p:nvPr/>
          </p:nvGrpSpPr>
          <p:grpSpPr>
            <a:xfrm>
              <a:off x="3282309" y="1797567"/>
              <a:ext cx="1220924" cy="4118590"/>
              <a:chOff x="2506908" y="1695536"/>
              <a:chExt cx="1487916" cy="4332876"/>
            </a:xfrm>
          </p:grpSpPr>
          <p:pic>
            <p:nvPicPr>
              <p:cNvPr id="110" name="Picture 109">
                <a:extLst>
                  <a:ext uri="{FF2B5EF4-FFF2-40B4-BE49-F238E27FC236}">
                    <a16:creationId xmlns="" xmlns:a16="http://schemas.microsoft.com/office/drawing/2014/main" id="{1160D28D-A002-E64C-8578-E61733B28EB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12269" y="2249202"/>
                <a:ext cx="731520" cy="548640"/>
              </a:xfrm>
              <a:prstGeom prst="rect">
                <a:avLst/>
              </a:prstGeom>
              <a:ln w="38100">
                <a:solidFill>
                  <a:schemeClr val="bg1"/>
                </a:solidFill>
              </a:ln>
            </p:spPr>
          </p:pic>
          <p:pic>
            <p:nvPicPr>
              <p:cNvPr id="111" name="Picture 110">
                <a:extLst>
                  <a:ext uri="{FF2B5EF4-FFF2-40B4-BE49-F238E27FC236}">
                    <a16:creationId xmlns="" xmlns:a16="http://schemas.microsoft.com/office/drawing/2014/main" id="{7B5958C6-8763-ED47-8A11-718CE691983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12269" y="1698887"/>
                <a:ext cx="731520" cy="548640"/>
              </a:xfrm>
              <a:prstGeom prst="rect">
                <a:avLst/>
              </a:prstGeom>
              <a:ln w="38100">
                <a:solidFill>
                  <a:schemeClr val="bg1"/>
                </a:solidFill>
              </a:ln>
            </p:spPr>
          </p:pic>
          <p:pic>
            <p:nvPicPr>
              <p:cNvPr id="113" name="Picture 112">
                <a:extLst>
                  <a:ext uri="{FF2B5EF4-FFF2-40B4-BE49-F238E27FC236}">
                    <a16:creationId xmlns="" xmlns:a16="http://schemas.microsoft.com/office/drawing/2014/main" id="{DD53E633-EF0E-4442-A4C9-3535D025D3AE}"/>
                  </a:ext>
                </a:extLst>
              </p:cNvPr>
              <p:cNvPicPr>
                <a:picLocks/>
              </p:cNvPicPr>
              <p:nvPr/>
            </p:nvPicPr>
            <p:blipFill>
              <a:blip r:embed="rId7" cstate="hqprint">
                <a:extLst>
                  <a:ext uri="{28A0092B-C50C-407E-A947-70E740481C1C}">
                    <a14:useLocalDpi xmlns:a14="http://schemas.microsoft.com/office/drawing/2010/main"/>
                  </a:ext>
                </a:extLst>
              </a:blip>
              <a:stretch>
                <a:fillRect/>
              </a:stretch>
            </p:blipFill>
            <p:spPr>
              <a:xfrm>
                <a:off x="3243789" y="2243688"/>
                <a:ext cx="731520" cy="547802"/>
              </a:xfrm>
              <a:prstGeom prst="rect">
                <a:avLst/>
              </a:prstGeom>
              <a:ln w="38100">
                <a:solidFill>
                  <a:schemeClr val="bg1"/>
                </a:solidFill>
              </a:ln>
            </p:spPr>
          </p:pic>
          <p:pic>
            <p:nvPicPr>
              <p:cNvPr id="112" name="Picture 111">
                <a:extLst>
                  <a:ext uri="{FF2B5EF4-FFF2-40B4-BE49-F238E27FC236}">
                    <a16:creationId xmlns="" xmlns:a16="http://schemas.microsoft.com/office/drawing/2014/main" id="{079895EE-578F-374E-A57E-DCC3CD14706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243789" y="1695536"/>
                <a:ext cx="731520" cy="550089"/>
              </a:xfrm>
              <a:prstGeom prst="rect">
                <a:avLst/>
              </a:prstGeom>
              <a:ln w="38100">
                <a:solidFill>
                  <a:schemeClr val="bg1"/>
                </a:solidFill>
              </a:ln>
            </p:spPr>
          </p:pic>
          <p:pic>
            <p:nvPicPr>
              <p:cNvPr id="114" name="Picture 113">
                <a:extLst>
                  <a:ext uri="{FF2B5EF4-FFF2-40B4-BE49-F238E27FC236}">
                    <a16:creationId xmlns="" xmlns:a16="http://schemas.microsoft.com/office/drawing/2014/main" id="{037B5F4B-4B61-B843-9A4E-7A5B97932D19}"/>
                  </a:ext>
                </a:extLst>
              </p:cNvPr>
              <p:cNvPicPr>
                <a:picLocks/>
              </p:cNvPicPr>
              <p:nvPr/>
            </p:nvPicPr>
            <p:blipFill>
              <a:blip r:embed="rId9" cstate="hqprint">
                <a:extLst>
                  <a:ext uri="{28A0092B-C50C-407E-A947-70E740481C1C}">
                    <a14:useLocalDpi xmlns:a14="http://schemas.microsoft.com/office/drawing/2010/main"/>
                  </a:ext>
                </a:extLst>
              </a:blip>
              <a:stretch>
                <a:fillRect/>
              </a:stretch>
            </p:blipFill>
            <p:spPr>
              <a:xfrm>
                <a:off x="2506908" y="2794685"/>
                <a:ext cx="731520" cy="548640"/>
              </a:xfrm>
              <a:prstGeom prst="rect">
                <a:avLst/>
              </a:prstGeom>
              <a:ln w="38100">
                <a:solidFill>
                  <a:schemeClr val="bg1"/>
                </a:solidFill>
              </a:ln>
            </p:spPr>
          </p:pic>
          <p:pic>
            <p:nvPicPr>
              <p:cNvPr id="115" name="Picture 114">
                <a:extLst>
                  <a:ext uri="{FF2B5EF4-FFF2-40B4-BE49-F238E27FC236}">
                    <a16:creationId xmlns="" xmlns:a16="http://schemas.microsoft.com/office/drawing/2014/main" id="{C0EEC1EC-C959-2440-B881-5D522A710C5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506908" y="3342906"/>
                <a:ext cx="731520" cy="548639"/>
              </a:xfrm>
              <a:prstGeom prst="rect">
                <a:avLst/>
              </a:prstGeom>
              <a:ln w="38100">
                <a:solidFill>
                  <a:schemeClr val="bg1"/>
                </a:solidFill>
              </a:ln>
            </p:spPr>
          </p:pic>
          <p:pic>
            <p:nvPicPr>
              <p:cNvPr id="116" name="Picture 115">
                <a:extLst>
                  <a:ext uri="{FF2B5EF4-FFF2-40B4-BE49-F238E27FC236}">
                    <a16:creationId xmlns="" xmlns:a16="http://schemas.microsoft.com/office/drawing/2014/main" id="{89B54BF7-E618-6746-8FC8-112A8BEBA33C}"/>
                  </a:ext>
                </a:extLst>
              </p:cNvPr>
              <p:cNvPicPr>
                <a:picLocks/>
              </p:cNvPicPr>
              <p:nvPr/>
            </p:nvPicPr>
            <p:blipFill>
              <a:blip r:embed="rId11" cstate="hqprint">
                <a:extLst>
                  <a:ext uri="{28A0092B-C50C-407E-A947-70E740481C1C}">
                    <a14:useLocalDpi xmlns:a14="http://schemas.microsoft.com/office/drawing/2010/main"/>
                  </a:ext>
                </a:extLst>
              </a:blip>
              <a:stretch>
                <a:fillRect/>
              </a:stretch>
            </p:blipFill>
            <p:spPr>
              <a:xfrm>
                <a:off x="3238428" y="2797842"/>
                <a:ext cx="731520" cy="548640"/>
              </a:xfrm>
              <a:prstGeom prst="rect">
                <a:avLst/>
              </a:prstGeom>
              <a:ln w="38100">
                <a:solidFill>
                  <a:schemeClr val="bg1"/>
                </a:solidFill>
              </a:ln>
            </p:spPr>
          </p:pic>
          <p:pic>
            <p:nvPicPr>
              <p:cNvPr id="117" name="Picture 116">
                <a:extLst>
                  <a:ext uri="{FF2B5EF4-FFF2-40B4-BE49-F238E27FC236}">
                    <a16:creationId xmlns="" xmlns:a16="http://schemas.microsoft.com/office/drawing/2014/main" id="{503DE066-9058-5041-910B-27431F21E25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238428" y="3346482"/>
                <a:ext cx="731520" cy="548640"/>
              </a:xfrm>
              <a:prstGeom prst="rect">
                <a:avLst/>
              </a:prstGeom>
              <a:ln w="38100">
                <a:solidFill>
                  <a:schemeClr val="bg1"/>
                </a:solidFill>
              </a:ln>
            </p:spPr>
          </p:pic>
          <p:pic>
            <p:nvPicPr>
              <p:cNvPr id="118" name="Picture 117">
                <a:extLst>
                  <a:ext uri="{FF2B5EF4-FFF2-40B4-BE49-F238E27FC236}">
                    <a16:creationId xmlns="" xmlns:a16="http://schemas.microsoft.com/office/drawing/2014/main" id="{AD8C1455-C8E3-E04B-9FD9-45BC771B5A69}"/>
                  </a:ext>
                </a:extLst>
              </p:cNvPr>
              <p:cNvPicPr>
                <a:picLocks/>
              </p:cNvPicPr>
              <p:nvPr/>
            </p:nvPicPr>
            <p:blipFill>
              <a:blip r:embed="rId13" cstate="hqprint">
                <a:extLst>
                  <a:ext uri="{28A0092B-C50C-407E-A947-70E740481C1C}">
                    <a14:useLocalDpi xmlns:a14="http://schemas.microsoft.com/office/drawing/2010/main"/>
                  </a:ext>
                </a:extLst>
              </a:blip>
              <a:stretch>
                <a:fillRect/>
              </a:stretch>
            </p:blipFill>
            <p:spPr>
              <a:xfrm>
                <a:off x="2521249" y="3884095"/>
                <a:ext cx="731520" cy="548640"/>
              </a:xfrm>
              <a:prstGeom prst="rect">
                <a:avLst/>
              </a:prstGeom>
              <a:ln w="38100">
                <a:solidFill>
                  <a:schemeClr val="bg1"/>
                </a:solidFill>
              </a:ln>
            </p:spPr>
          </p:pic>
          <p:pic>
            <p:nvPicPr>
              <p:cNvPr id="119" name="Picture 118">
                <a:extLst>
                  <a:ext uri="{FF2B5EF4-FFF2-40B4-BE49-F238E27FC236}">
                    <a16:creationId xmlns="" xmlns:a16="http://schemas.microsoft.com/office/drawing/2014/main" id="{3CB46521-88F2-684C-BCBB-9CB0C368CAB0}"/>
                  </a:ext>
                </a:extLst>
              </p:cNvPr>
              <p:cNvPicPr>
                <a:picLocks/>
              </p:cNvPicPr>
              <p:nvPr/>
            </p:nvPicPr>
            <p:blipFill>
              <a:blip r:embed="rId14" cstate="hqprint">
                <a:extLst>
                  <a:ext uri="{28A0092B-C50C-407E-A947-70E740481C1C}">
                    <a14:useLocalDpi xmlns:a14="http://schemas.microsoft.com/office/drawing/2010/main"/>
                  </a:ext>
                </a:extLst>
              </a:blip>
              <a:stretch>
                <a:fillRect/>
              </a:stretch>
            </p:blipFill>
            <p:spPr>
              <a:xfrm>
                <a:off x="2521249" y="4430727"/>
                <a:ext cx="731520" cy="548640"/>
              </a:xfrm>
              <a:prstGeom prst="rect">
                <a:avLst/>
              </a:prstGeom>
              <a:ln w="38100">
                <a:solidFill>
                  <a:schemeClr val="bg1"/>
                </a:solidFill>
              </a:ln>
            </p:spPr>
          </p:pic>
          <p:pic>
            <p:nvPicPr>
              <p:cNvPr id="120" name="Picture 119">
                <a:extLst>
                  <a:ext uri="{FF2B5EF4-FFF2-40B4-BE49-F238E27FC236}">
                    <a16:creationId xmlns="" xmlns:a16="http://schemas.microsoft.com/office/drawing/2014/main" id="{B1D3B474-025F-3344-B767-0101FBEEB022}"/>
                  </a:ext>
                </a:extLst>
              </p:cNvPr>
              <p:cNvPicPr>
                <a:picLocks/>
              </p:cNvPicPr>
              <p:nvPr/>
            </p:nvPicPr>
            <p:blipFill>
              <a:blip r:embed="rId15" cstate="hqprint">
                <a:extLst>
                  <a:ext uri="{28A0092B-C50C-407E-A947-70E740481C1C}">
                    <a14:useLocalDpi xmlns:a14="http://schemas.microsoft.com/office/drawing/2010/main"/>
                  </a:ext>
                </a:extLst>
              </a:blip>
              <a:stretch>
                <a:fillRect/>
              </a:stretch>
            </p:blipFill>
            <p:spPr>
              <a:xfrm>
                <a:off x="3252768" y="3883606"/>
                <a:ext cx="731520" cy="548640"/>
              </a:xfrm>
              <a:prstGeom prst="rect">
                <a:avLst/>
              </a:prstGeom>
              <a:ln w="38100">
                <a:solidFill>
                  <a:schemeClr val="bg1"/>
                </a:solidFill>
              </a:ln>
            </p:spPr>
          </p:pic>
          <p:pic>
            <p:nvPicPr>
              <p:cNvPr id="121" name="Picture 120">
                <a:extLst>
                  <a:ext uri="{FF2B5EF4-FFF2-40B4-BE49-F238E27FC236}">
                    <a16:creationId xmlns="" xmlns:a16="http://schemas.microsoft.com/office/drawing/2014/main" id="{D2C26A5D-0FA5-CC40-A395-CAB87768DB4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252768" y="4431096"/>
                <a:ext cx="731520" cy="550103"/>
              </a:xfrm>
              <a:prstGeom prst="rect">
                <a:avLst/>
              </a:prstGeom>
              <a:ln w="38100">
                <a:solidFill>
                  <a:schemeClr val="bg1"/>
                </a:solidFill>
              </a:ln>
            </p:spPr>
          </p:pic>
          <p:pic>
            <p:nvPicPr>
              <p:cNvPr id="122" name="Picture 121">
                <a:extLst>
                  <a:ext uri="{FF2B5EF4-FFF2-40B4-BE49-F238E27FC236}">
                    <a16:creationId xmlns="" xmlns:a16="http://schemas.microsoft.com/office/drawing/2014/main" id="{D0685F6A-7997-394B-A307-99740E762763}"/>
                  </a:ext>
                </a:extLst>
              </p:cNvPr>
              <p:cNvPicPr>
                <a:picLocks/>
              </p:cNvPicPr>
              <p:nvPr/>
            </p:nvPicPr>
            <p:blipFill>
              <a:blip r:embed="rId17" cstate="hqprint">
                <a:extLst>
                  <a:ext uri="{28A0092B-C50C-407E-A947-70E740481C1C}">
                    <a14:useLocalDpi xmlns:a14="http://schemas.microsoft.com/office/drawing/2010/main"/>
                  </a:ext>
                </a:extLst>
              </a:blip>
              <a:stretch>
                <a:fillRect/>
              </a:stretch>
            </p:blipFill>
            <p:spPr>
              <a:xfrm>
                <a:off x="2531784" y="4924011"/>
                <a:ext cx="731520" cy="548640"/>
              </a:xfrm>
              <a:prstGeom prst="rect">
                <a:avLst/>
              </a:prstGeom>
              <a:ln w="38100">
                <a:solidFill>
                  <a:schemeClr val="bg1"/>
                </a:solidFill>
              </a:ln>
            </p:spPr>
          </p:pic>
          <p:pic>
            <p:nvPicPr>
              <p:cNvPr id="123" name="Picture 122">
                <a:extLst>
                  <a:ext uri="{FF2B5EF4-FFF2-40B4-BE49-F238E27FC236}">
                    <a16:creationId xmlns="" xmlns:a16="http://schemas.microsoft.com/office/drawing/2014/main" id="{CD94F652-E130-6140-8852-3B8F6F0B7123}"/>
                  </a:ext>
                </a:extLst>
              </p:cNvPr>
              <p:cNvPicPr>
                <a:picLocks/>
              </p:cNvPicPr>
              <p:nvPr/>
            </p:nvPicPr>
            <p:blipFill>
              <a:blip r:embed="rId18" cstate="hqprint">
                <a:extLst>
                  <a:ext uri="{28A0092B-C50C-407E-A947-70E740481C1C}">
                    <a14:useLocalDpi xmlns:a14="http://schemas.microsoft.com/office/drawing/2010/main"/>
                  </a:ext>
                </a:extLst>
              </a:blip>
              <a:stretch>
                <a:fillRect/>
              </a:stretch>
            </p:blipFill>
            <p:spPr>
              <a:xfrm>
                <a:off x="2531784" y="5473555"/>
                <a:ext cx="731520" cy="548640"/>
              </a:xfrm>
              <a:prstGeom prst="rect">
                <a:avLst/>
              </a:prstGeom>
              <a:ln w="38100">
                <a:solidFill>
                  <a:schemeClr val="bg1"/>
                </a:solidFill>
              </a:ln>
            </p:spPr>
          </p:pic>
          <p:pic>
            <p:nvPicPr>
              <p:cNvPr id="124" name="Picture 123">
                <a:extLst>
                  <a:ext uri="{FF2B5EF4-FFF2-40B4-BE49-F238E27FC236}">
                    <a16:creationId xmlns="" xmlns:a16="http://schemas.microsoft.com/office/drawing/2014/main" id="{9E8673DC-52BA-C442-AC07-78AF3304A5B2}"/>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3263304" y="4924915"/>
                <a:ext cx="731520" cy="548639"/>
              </a:xfrm>
              <a:prstGeom prst="rect">
                <a:avLst/>
              </a:prstGeom>
              <a:ln w="38100">
                <a:solidFill>
                  <a:schemeClr val="bg1"/>
                </a:solidFill>
              </a:ln>
            </p:spPr>
          </p:pic>
          <p:pic>
            <p:nvPicPr>
              <p:cNvPr id="125" name="Picture 124">
                <a:extLst>
                  <a:ext uri="{FF2B5EF4-FFF2-40B4-BE49-F238E27FC236}">
                    <a16:creationId xmlns="" xmlns:a16="http://schemas.microsoft.com/office/drawing/2014/main" id="{A7288662-7C5D-3F40-908A-9689685B245F}"/>
                  </a:ext>
                </a:extLst>
              </p:cNvPr>
              <p:cNvPicPr>
                <a:picLocks/>
              </p:cNvPicPr>
              <p:nvPr/>
            </p:nvPicPr>
            <p:blipFill>
              <a:blip r:embed="rId20" cstate="hqprint">
                <a:extLst>
                  <a:ext uri="{28A0092B-C50C-407E-A947-70E740481C1C}">
                    <a14:useLocalDpi xmlns:a14="http://schemas.microsoft.com/office/drawing/2010/main"/>
                  </a:ext>
                </a:extLst>
              </a:blip>
              <a:stretch>
                <a:fillRect/>
              </a:stretch>
            </p:blipFill>
            <p:spPr>
              <a:xfrm>
                <a:off x="3263304" y="5479773"/>
                <a:ext cx="731520" cy="548639"/>
              </a:xfrm>
              <a:prstGeom prst="rect">
                <a:avLst/>
              </a:prstGeom>
              <a:ln w="38100">
                <a:solidFill>
                  <a:schemeClr val="bg1"/>
                </a:solidFill>
              </a:ln>
            </p:spPr>
          </p:pic>
        </p:grpSp>
        <p:sp>
          <p:nvSpPr>
            <p:cNvPr id="108" name="Rounded Rectangle 107">
              <a:extLst>
                <a:ext uri="{FF2B5EF4-FFF2-40B4-BE49-F238E27FC236}">
                  <a16:creationId xmlns="" xmlns:a16="http://schemas.microsoft.com/office/drawing/2014/main" id="{31EF459F-CDC8-9248-A44F-0F19CCE83AC1}"/>
                </a:ext>
              </a:extLst>
            </p:cNvPr>
            <p:cNvSpPr/>
            <p:nvPr/>
          </p:nvSpPr>
          <p:spPr>
            <a:xfrm>
              <a:off x="3109917" y="1095769"/>
              <a:ext cx="1545296" cy="588371"/>
            </a:xfrm>
            <a:prstGeom prst="roundRect">
              <a:avLst>
                <a:gd name="adj" fmla="val 0"/>
              </a:avLst>
            </a:prstGeom>
            <a:solidFill>
              <a:schemeClr val="tx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rPr>
                <a:t>ImageNet</a:t>
              </a:r>
              <a:endParaRPr lang="en-US" sz="2800" dirty="0">
                <a:solidFill>
                  <a:schemeClr val="bg1"/>
                </a:solidFill>
              </a:endParaRPr>
            </a:p>
          </p:txBody>
        </p:sp>
      </p:grpSp>
      <p:grpSp>
        <p:nvGrpSpPr>
          <p:cNvPr id="21" name="Group 20"/>
          <p:cNvGrpSpPr/>
          <p:nvPr/>
        </p:nvGrpSpPr>
        <p:grpSpPr>
          <a:xfrm>
            <a:off x="5505550" y="1253026"/>
            <a:ext cx="1545206" cy="4816598"/>
            <a:chOff x="4811736" y="1095769"/>
            <a:chExt cx="1545206" cy="4816598"/>
          </a:xfrm>
        </p:grpSpPr>
        <p:grpSp>
          <p:nvGrpSpPr>
            <p:cNvPr id="64" name="Group 63">
              <a:extLst>
                <a:ext uri="{FF2B5EF4-FFF2-40B4-BE49-F238E27FC236}">
                  <a16:creationId xmlns="" xmlns:a16="http://schemas.microsoft.com/office/drawing/2014/main" id="{BA2B0B89-B44A-6E47-92AB-28CF8FA92F79}"/>
                </a:ext>
              </a:extLst>
            </p:cNvPr>
            <p:cNvGrpSpPr/>
            <p:nvPr/>
          </p:nvGrpSpPr>
          <p:grpSpPr>
            <a:xfrm>
              <a:off x="4960688" y="1797567"/>
              <a:ext cx="1208012" cy="4114800"/>
              <a:chOff x="2026933" y="3131918"/>
              <a:chExt cx="1472179" cy="3836413"/>
            </a:xfrm>
          </p:grpSpPr>
          <p:pic>
            <p:nvPicPr>
              <p:cNvPr id="65" name="Picture 64">
                <a:extLst>
                  <a:ext uri="{FF2B5EF4-FFF2-40B4-BE49-F238E27FC236}">
                    <a16:creationId xmlns="" xmlns:a16="http://schemas.microsoft.com/office/drawing/2014/main" id="{8A8454EE-4708-6C42-8B79-C6441FC11C6C}"/>
                  </a:ext>
                </a:extLst>
              </p:cNvPr>
              <p:cNvPicPr>
                <a:picLocks/>
              </p:cNvPicPr>
              <p:nvPr/>
            </p:nvPicPr>
            <p:blipFill>
              <a:blip r:embed="rId21" cstate="hqprint">
                <a:extLst>
                  <a:ext uri="{28A0092B-C50C-407E-A947-70E740481C1C}">
                    <a14:useLocalDpi xmlns:a14="http://schemas.microsoft.com/office/drawing/2010/main"/>
                  </a:ext>
                </a:extLst>
              </a:blip>
              <a:stretch>
                <a:fillRect/>
              </a:stretch>
            </p:blipFill>
            <p:spPr>
              <a:xfrm>
                <a:off x="2036072" y="3131918"/>
                <a:ext cx="731520" cy="548640"/>
              </a:xfrm>
              <a:prstGeom prst="rect">
                <a:avLst/>
              </a:prstGeom>
              <a:ln w="38100">
                <a:solidFill>
                  <a:schemeClr val="bg1"/>
                </a:solidFill>
              </a:ln>
            </p:spPr>
          </p:pic>
          <p:pic>
            <p:nvPicPr>
              <p:cNvPr id="66" name="Picture 65">
                <a:extLst>
                  <a:ext uri="{FF2B5EF4-FFF2-40B4-BE49-F238E27FC236}">
                    <a16:creationId xmlns="" xmlns:a16="http://schemas.microsoft.com/office/drawing/2014/main" id="{969D2DF4-7F91-614E-B6B0-9E5C255CCEE9}"/>
                  </a:ext>
                </a:extLst>
              </p:cNvPr>
              <p:cNvPicPr>
                <a:picLocks/>
              </p:cNvPicPr>
              <p:nvPr/>
            </p:nvPicPr>
            <p:blipFill>
              <a:blip r:embed="rId22" cstate="hqprint">
                <a:extLst>
                  <a:ext uri="{28A0092B-C50C-407E-A947-70E740481C1C}">
                    <a14:useLocalDpi xmlns:a14="http://schemas.microsoft.com/office/drawing/2010/main"/>
                  </a:ext>
                </a:extLst>
              </a:blip>
              <a:stretch>
                <a:fillRect/>
              </a:stretch>
            </p:blipFill>
            <p:spPr>
              <a:xfrm>
                <a:off x="2036072" y="3683077"/>
                <a:ext cx="731520" cy="548640"/>
              </a:xfrm>
              <a:prstGeom prst="rect">
                <a:avLst/>
              </a:prstGeom>
              <a:ln w="38100">
                <a:solidFill>
                  <a:schemeClr val="bg1"/>
                </a:solidFill>
              </a:ln>
            </p:spPr>
          </p:pic>
          <p:pic>
            <p:nvPicPr>
              <p:cNvPr id="67" name="Picture 66">
                <a:extLst>
                  <a:ext uri="{FF2B5EF4-FFF2-40B4-BE49-F238E27FC236}">
                    <a16:creationId xmlns="" xmlns:a16="http://schemas.microsoft.com/office/drawing/2014/main" id="{B78F01CF-B777-9745-A975-C005A0B0CD89}"/>
                  </a:ext>
                </a:extLst>
              </p:cNvPr>
              <p:cNvPicPr>
                <a:picLocks/>
              </p:cNvPicPr>
              <p:nvPr/>
            </p:nvPicPr>
            <p:blipFill>
              <a:blip r:embed="rId23" cstate="hqprint">
                <a:extLst>
                  <a:ext uri="{28A0092B-C50C-407E-A947-70E740481C1C}">
                    <a14:useLocalDpi xmlns:a14="http://schemas.microsoft.com/office/drawing/2010/main"/>
                  </a:ext>
                </a:extLst>
              </a:blip>
              <a:stretch>
                <a:fillRect/>
              </a:stretch>
            </p:blipFill>
            <p:spPr>
              <a:xfrm>
                <a:off x="2767592" y="3131918"/>
                <a:ext cx="731520" cy="548640"/>
              </a:xfrm>
              <a:prstGeom prst="rect">
                <a:avLst/>
              </a:prstGeom>
              <a:ln w="38100">
                <a:solidFill>
                  <a:schemeClr val="bg1"/>
                </a:solidFill>
              </a:ln>
            </p:spPr>
          </p:pic>
          <p:pic>
            <p:nvPicPr>
              <p:cNvPr id="68" name="Picture 67">
                <a:extLst>
                  <a:ext uri="{FF2B5EF4-FFF2-40B4-BE49-F238E27FC236}">
                    <a16:creationId xmlns="" xmlns:a16="http://schemas.microsoft.com/office/drawing/2014/main" id="{D5E663AF-29D0-8F43-B32D-DFAF79E4C994}"/>
                  </a:ext>
                </a:extLst>
              </p:cNvPr>
              <p:cNvPicPr>
                <a:picLocks/>
              </p:cNvPicPr>
              <p:nvPr/>
            </p:nvPicPr>
            <p:blipFill>
              <a:blip r:embed="rId24" cstate="hqprint">
                <a:extLst>
                  <a:ext uri="{28A0092B-C50C-407E-A947-70E740481C1C}">
                    <a14:useLocalDpi xmlns:a14="http://schemas.microsoft.com/office/drawing/2010/main"/>
                  </a:ext>
                </a:extLst>
              </a:blip>
              <a:stretch>
                <a:fillRect/>
              </a:stretch>
            </p:blipFill>
            <p:spPr>
              <a:xfrm>
                <a:off x="2767591" y="3683077"/>
                <a:ext cx="731520" cy="548640"/>
              </a:xfrm>
              <a:prstGeom prst="rect">
                <a:avLst/>
              </a:prstGeom>
              <a:ln w="38100">
                <a:solidFill>
                  <a:schemeClr val="bg1"/>
                </a:solidFill>
              </a:ln>
            </p:spPr>
          </p:pic>
          <p:pic>
            <p:nvPicPr>
              <p:cNvPr id="69" name="Picture 68">
                <a:extLst>
                  <a:ext uri="{FF2B5EF4-FFF2-40B4-BE49-F238E27FC236}">
                    <a16:creationId xmlns="" xmlns:a16="http://schemas.microsoft.com/office/drawing/2014/main" id="{8373BFBD-6E22-1346-85F1-C3E5DB14086D}"/>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2036067" y="4231983"/>
                <a:ext cx="731520" cy="548640"/>
              </a:xfrm>
              <a:prstGeom prst="rect">
                <a:avLst/>
              </a:prstGeom>
              <a:ln w="38100">
                <a:solidFill>
                  <a:schemeClr val="bg1"/>
                </a:solidFill>
              </a:ln>
            </p:spPr>
          </p:pic>
          <p:pic>
            <p:nvPicPr>
              <p:cNvPr id="70" name="Picture 69">
                <a:extLst>
                  <a:ext uri="{FF2B5EF4-FFF2-40B4-BE49-F238E27FC236}">
                    <a16:creationId xmlns="" xmlns:a16="http://schemas.microsoft.com/office/drawing/2014/main" id="{62F11D64-BC7A-914B-9FD3-1B18CFB4754D}"/>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2036067" y="4783142"/>
                <a:ext cx="731520" cy="548640"/>
              </a:xfrm>
              <a:prstGeom prst="rect">
                <a:avLst/>
              </a:prstGeom>
              <a:ln w="38100">
                <a:solidFill>
                  <a:schemeClr val="bg1"/>
                </a:solidFill>
              </a:ln>
            </p:spPr>
          </p:pic>
          <p:pic>
            <p:nvPicPr>
              <p:cNvPr id="71" name="Picture 70">
                <a:extLst>
                  <a:ext uri="{FF2B5EF4-FFF2-40B4-BE49-F238E27FC236}">
                    <a16:creationId xmlns="" xmlns:a16="http://schemas.microsoft.com/office/drawing/2014/main" id="{F446D2D4-C1E7-EF4C-BF82-60A8E6F51A1D}"/>
                  </a:ext>
                </a:extLst>
              </p:cNvPr>
              <p:cNvPicPr>
                <a:picLocks/>
              </p:cNvPicPr>
              <p:nvPr/>
            </p:nvPicPr>
            <p:blipFill>
              <a:blip r:embed="rId27" cstate="hqprint">
                <a:extLst>
                  <a:ext uri="{28A0092B-C50C-407E-A947-70E740481C1C}">
                    <a14:useLocalDpi xmlns:a14="http://schemas.microsoft.com/office/drawing/2010/main"/>
                  </a:ext>
                </a:extLst>
              </a:blip>
              <a:stretch>
                <a:fillRect/>
              </a:stretch>
            </p:blipFill>
            <p:spPr>
              <a:xfrm>
                <a:off x="2767587" y="4231983"/>
                <a:ext cx="731520" cy="548640"/>
              </a:xfrm>
              <a:prstGeom prst="rect">
                <a:avLst/>
              </a:prstGeom>
              <a:ln w="38100">
                <a:solidFill>
                  <a:schemeClr val="bg1"/>
                </a:solidFill>
              </a:ln>
            </p:spPr>
          </p:pic>
          <p:pic>
            <p:nvPicPr>
              <p:cNvPr id="72" name="Picture 71">
                <a:extLst>
                  <a:ext uri="{FF2B5EF4-FFF2-40B4-BE49-F238E27FC236}">
                    <a16:creationId xmlns="" xmlns:a16="http://schemas.microsoft.com/office/drawing/2014/main" id="{E34F1046-2A8C-7F48-BEB3-9BF3A300AE5A}"/>
                  </a:ext>
                </a:extLst>
              </p:cNvPr>
              <p:cNvPicPr>
                <a:picLocks/>
              </p:cNvPicPr>
              <p:nvPr/>
            </p:nvPicPr>
            <p:blipFill>
              <a:blip r:embed="rId28" cstate="hqprint">
                <a:extLst>
                  <a:ext uri="{28A0092B-C50C-407E-A947-70E740481C1C}">
                    <a14:useLocalDpi xmlns:a14="http://schemas.microsoft.com/office/drawing/2010/main"/>
                  </a:ext>
                </a:extLst>
              </a:blip>
              <a:stretch>
                <a:fillRect/>
              </a:stretch>
            </p:blipFill>
            <p:spPr>
              <a:xfrm>
                <a:off x="2767587" y="4783141"/>
                <a:ext cx="731520" cy="548640"/>
              </a:xfrm>
              <a:prstGeom prst="rect">
                <a:avLst/>
              </a:prstGeom>
              <a:ln w="38100">
                <a:solidFill>
                  <a:schemeClr val="bg1"/>
                </a:solidFill>
              </a:ln>
            </p:spPr>
          </p:pic>
          <p:pic>
            <p:nvPicPr>
              <p:cNvPr id="73" name="Picture 72">
                <a:extLst>
                  <a:ext uri="{FF2B5EF4-FFF2-40B4-BE49-F238E27FC236}">
                    <a16:creationId xmlns="" xmlns:a16="http://schemas.microsoft.com/office/drawing/2014/main" id="{8094A43F-714F-D043-AC67-2EBB2033E90F}"/>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2026933" y="5318286"/>
                <a:ext cx="731520" cy="548640"/>
              </a:xfrm>
              <a:prstGeom prst="rect">
                <a:avLst/>
              </a:prstGeom>
              <a:ln w="38100">
                <a:solidFill>
                  <a:schemeClr val="bg1"/>
                </a:solidFill>
              </a:ln>
            </p:spPr>
          </p:pic>
          <p:pic>
            <p:nvPicPr>
              <p:cNvPr id="74" name="Picture 73">
                <a:extLst>
                  <a:ext uri="{FF2B5EF4-FFF2-40B4-BE49-F238E27FC236}">
                    <a16:creationId xmlns="" xmlns:a16="http://schemas.microsoft.com/office/drawing/2014/main" id="{6809A625-8AB6-B240-99B1-685ECD373552}"/>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2026933" y="5869445"/>
                <a:ext cx="731520" cy="548640"/>
              </a:xfrm>
              <a:prstGeom prst="rect">
                <a:avLst/>
              </a:prstGeom>
              <a:ln w="38100">
                <a:solidFill>
                  <a:schemeClr val="bg1"/>
                </a:solidFill>
              </a:ln>
            </p:spPr>
          </p:pic>
          <p:pic>
            <p:nvPicPr>
              <p:cNvPr id="75" name="Picture 74">
                <a:extLst>
                  <a:ext uri="{FF2B5EF4-FFF2-40B4-BE49-F238E27FC236}">
                    <a16:creationId xmlns="" xmlns:a16="http://schemas.microsoft.com/office/drawing/2014/main" id="{BAE56215-459F-EE4D-A0D0-3D282FEC87C8}"/>
                  </a:ext>
                </a:extLst>
              </p:cNvPr>
              <p:cNvPicPr>
                <a:picLocks/>
              </p:cNvPicPr>
              <p:nvPr/>
            </p:nvPicPr>
            <p:blipFill>
              <a:blip r:embed="rId31" cstate="hqprint">
                <a:extLst>
                  <a:ext uri="{28A0092B-C50C-407E-A947-70E740481C1C}">
                    <a14:useLocalDpi xmlns:a14="http://schemas.microsoft.com/office/drawing/2010/main"/>
                  </a:ext>
                </a:extLst>
              </a:blip>
              <a:stretch>
                <a:fillRect/>
              </a:stretch>
            </p:blipFill>
            <p:spPr>
              <a:xfrm>
                <a:off x="2758452" y="5318286"/>
                <a:ext cx="731520" cy="548640"/>
              </a:xfrm>
              <a:prstGeom prst="rect">
                <a:avLst/>
              </a:prstGeom>
              <a:ln w="38100">
                <a:solidFill>
                  <a:schemeClr val="bg1"/>
                </a:solidFill>
              </a:ln>
            </p:spPr>
          </p:pic>
          <p:pic>
            <p:nvPicPr>
              <p:cNvPr id="76" name="Picture 75">
                <a:extLst>
                  <a:ext uri="{FF2B5EF4-FFF2-40B4-BE49-F238E27FC236}">
                    <a16:creationId xmlns="" xmlns:a16="http://schemas.microsoft.com/office/drawing/2014/main" id="{39645D14-116C-884F-9F06-545F61F60D7F}"/>
                  </a:ext>
                </a:extLst>
              </p:cNvPr>
              <p:cNvPicPr>
                <a:picLocks/>
              </p:cNvPicPr>
              <p:nvPr/>
            </p:nvPicPr>
            <p:blipFill>
              <a:blip r:embed="rId32" cstate="hqprint">
                <a:extLst>
                  <a:ext uri="{28A0092B-C50C-407E-A947-70E740481C1C}">
                    <a14:useLocalDpi xmlns:a14="http://schemas.microsoft.com/office/drawing/2010/main"/>
                  </a:ext>
                </a:extLst>
              </a:blip>
              <a:stretch>
                <a:fillRect/>
              </a:stretch>
            </p:blipFill>
            <p:spPr>
              <a:xfrm>
                <a:off x="2758452" y="5869445"/>
                <a:ext cx="731520" cy="548640"/>
              </a:xfrm>
              <a:prstGeom prst="rect">
                <a:avLst/>
              </a:prstGeom>
              <a:ln w="38100">
                <a:solidFill>
                  <a:schemeClr val="bg1"/>
                </a:solidFill>
              </a:ln>
            </p:spPr>
          </p:pic>
          <p:pic>
            <p:nvPicPr>
              <p:cNvPr id="77" name="Picture 76">
                <a:extLst>
                  <a:ext uri="{FF2B5EF4-FFF2-40B4-BE49-F238E27FC236}">
                    <a16:creationId xmlns="" xmlns:a16="http://schemas.microsoft.com/office/drawing/2014/main" id="{05DBA603-9BFD-3C43-B05A-ED74C23F093A}"/>
                  </a:ext>
                </a:extLst>
              </p:cNvPr>
              <p:cNvPicPr>
                <a:picLocks/>
              </p:cNvPicPr>
              <p:nvPr/>
            </p:nvPicPr>
            <p:blipFill>
              <a:blip r:embed="rId33" cstate="hqprint">
                <a:extLst>
                  <a:ext uri="{28A0092B-C50C-407E-A947-70E740481C1C}">
                    <a14:useLocalDpi xmlns:a14="http://schemas.microsoft.com/office/drawing/2010/main"/>
                  </a:ext>
                </a:extLst>
              </a:blip>
              <a:stretch>
                <a:fillRect/>
              </a:stretch>
            </p:blipFill>
            <p:spPr>
              <a:xfrm>
                <a:off x="2035365" y="6419691"/>
                <a:ext cx="731519" cy="548640"/>
              </a:xfrm>
              <a:prstGeom prst="rect">
                <a:avLst/>
              </a:prstGeom>
              <a:ln w="38100">
                <a:solidFill>
                  <a:schemeClr val="bg1"/>
                </a:solidFill>
              </a:ln>
            </p:spPr>
          </p:pic>
          <p:pic>
            <p:nvPicPr>
              <p:cNvPr id="79" name="Picture 78">
                <a:extLst>
                  <a:ext uri="{FF2B5EF4-FFF2-40B4-BE49-F238E27FC236}">
                    <a16:creationId xmlns="" xmlns:a16="http://schemas.microsoft.com/office/drawing/2014/main" id="{788DCB4E-D4E8-9D43-9C93-071C5012EDF9}"/>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a:off x="2766885" y="6417153"/>
                <a:ext cx="731520" cy="548640"/>
              </a:xfrm>
              <a:prstGeom prst="rect">
                <a:avLst/>
              </a:prstGeom>
              <a:ln w="38100">
                <a:solidFill>
                  <a:schemeClr val="bg1"/>
                </a:solidFill>
              </a:ln>
            </p:spPr>
          </p:pic>
        </p:grpSp>
        <p:sp>
          <p:nvSpPr>
            <p:cNvPr id="132" name="Rounded Rectangle 131">
              <a:extLst>
                <a:ext uri="{FF2B5EF4-FFF2-40B4-BE49-F238E27FC236}">
                  <a16:creationId xmlns="" xmlns:a16="http://schemas.microsoft.com/office/drawing/2014/main" id="{94326F73-F69E-DD45-86D9-B2C18F354FB3}"/>
                </a:ext>
              </a:extLst>
            </p:cNvPr>
            <p:cNvSpPr/>
            <p:nvPr/>
          </p:nvSpPr>
          <p:spPr>
            <a:xfrm>
              <a:off x="4811736" y="1095769"/>
              <a:ext cx="1545206" cy="588371"/>
            </a:xfrm>
            <a:prstGeom prst="roundRect">
              <a:avLst>
                <a:gd name="adj" fmla="val 0"/>
              </a:avLst>
            </a:prstGeom>
            <a:solidFill>
              <a:schemeClr val="tx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rPr>
                <a:t>COCO</a:t>
              </a:r>
              <a:endParaRPr lang="en-US" sz="2800" dirty="0">
                <a:solidFill>
                  <a:schemeClr val="bg1"/>
                </a:solidFill>
              </a:endParaRPr>
            </a:p>
          </p:txBody>
        </p:sp>
      </p:grpSp>
      <p:grpSp>
        <p:nvGrpSpPr>
          <p:cNvPr id="27" name="Group 26"/>
          <p:cNvGrpSpPr/>
          <p:nvPr/>
        </p:nvGrpSpPr>
        <p:grpSpPr>
          <a:xfrm>
            <a:off x="7302952" y="1253026"/>
            <a:ext cx="1547563" cy="4816598"/>
            <a:chOff x="6472355" y="1095769"/>
            <a:chExt cx="1547563" cy="4816598"/>
          </a:xfrm>
        </p:grpSpPr>
        <p:grpSp>
          <p:nvGrpSpPr>
            <p:cNvPr id="87" name="Group 86">
              <a:extLst>
                <a:ext uri="{FF2B5EF4-FFF2-40B4-BE49-F238E27FC236}">
                  <a16:creationId xmlns="" xmlns:a16="http://schemas.microsoft.com/office/drawing/2014/main" id="{48ED3E1B-BA3E-D343-878E-8D157BB348AC}"/>
                </a:ext>
              </a:extLst>
            </p:cNvPr>
            <p:cNvGrpSpPr/>
            <p:nvPr/>
          </p:nvGrpSpPr>
          <p:grpSpPr>
            <a:xfrm>
              <a:off x="6588379" y="1797567"/>
              <a:ext cx="1201315" cy="4114800"/>
              <a:chOff x="3129339" y="3626662"/>
              <a:chExt cx="1572770" cy="3840854"/>
            </a:xfrm>
          </p:grpSpPr>
          <p:pic>
            <p:nvPicPr>
              <p:cNvPr id="88" name="Picture 87">
                <a:extLst>
                  <a:ext uri="{FF2B5EF4-FFF2-40B4-BE49-F238E27FC236}">
                    <a16:creationId xmlns="" xmlns:a16="http://schemas.microsoft.com/office/drawing/2014/main" id="{218B9C2B-0550-B248-90F4-4762BE0BD383}"/>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3129339" y="3626664"/>
                <a:ext cx="786385" cy="550469"/>
              </a:xfrm>
              <a:prstGeom prst="rect">
                <a:avLst/>
              </a:prstGeom>
              <a:ln w="38100">
                <a:solidFill>
                  <a:schemeClr val="bg1"/>
                </a:solidFill>
              </a:ln>
            </p:spPr>
          </p:pic>
          <p:pic>
            <p:nvPicPr>
              <p:cNvPr id="89" name="Picture 88">
                <a:extLst>
                  <a:ext uri="{FF2B5EF4-FFF2-40B4-BE49-F238E27FC236}">
                    <a16:creationId xmlns="" xmlns:a16="http://schemas.microsoft.com/office/drawing/2014/main" id="{901D624A-A66C-604C-B23A-343511464008}"/>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3129339" y="4174010"/>
                <a:ext cx="786385" cy="550469"/>
              </a:xfrm>
              <a:prstGeom prst="rect">
                <a:avLst/>
              </a:prstGeom>
              <a:ln w="38100">
                <a:solidFill>
                  <a:schemeClr val="bg1"/>
                </a:solidFill>
              </a:ln>
            </p:spPr>
          </p:pic>
          <p:pic>
            <p:nvPicPr>
              <p:cNvPr id="90" name="Picture 89">
                <a:extLst>
                  <a:ext uri="{FF2B5EF4-FFF2-40B4-BE49-F238E27FC236}">
                    <a16:creationId xmlns="" xmlns:a16="http://schemas.microsoft.com/office/drawing/2014/main" id="{B01EA926-8216-9448-A280-43424F34F347}"/>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3915724" y="3626662"/>
                <a:ext cx="786385" cy="550469"/>
              </a:xfrm>
              <a:prstGeom prst="rect">
                <a:avLst/>
              </a:prstGeom>
              <a:ln w="38100">
                <a:solidFill>
                  <a:schemeClr val="bg1"/>
                </a:solidFill>
              </a:ln>
            </p:spPr>
          </p:pic>
          <p:pic>
            <p:nvPicPr>
              <p:cNvPr id="91" name="Picture 90">
                <a:extLst>
                  <a:ext uri="{FF2B5EF4-FFF2-40B4-BE49-F238E27FC236}">
                    <a16:creationId xmlns="" xmlns:a16="http://schemas.microsoft.com/office/drawing/2014/main" id="{65060084-7146-1C4A-BB7B-540444ADB003}"/>
                  </a:ext>
                </a:extLst>
              </p:cNvPr>
              <p:cNvPicPr>
                <a:picLocks noChangeAspect="1"/>
              </p:cNvPicPr>
              <p:nvPr/>
            </p:nvPicPr>
            <p:blipFill>
              <a:blip r:embed="rId38" cstate="hqprint">
                <a:extLst>
                  <a:ext uri="{28A0092B-C50C-407E-A947-70E740481C1C}">
                    <a14:useLocalDpi xmlns:a14="http://schemas.microsoft.com/office/drawing/2010/main"/>
                  </a:ext>
                </a:extLst>
              </a:blip>
              <a:stretch>
                <a:fillRect/>
              </a:stretch>
            </p:blipFill>
            <p:spPr>
              <a:xfrm>
                <a:off x="3915724" y="4174010"/>
                <a:ext cx="786385" cy="550469"/>
              </a:xfrm>
              <a:prstGeom prst="rect">
                <a:avLst/>
              </a:prstGeom>
              <a:ln w="38100">
                <a:solidFill>
                  <a:schemeClr val="bg1"/>
                </a:solidFill>
              </a:ln>
            </p:spPr>
          </p:pic>
          <p:pic>
            <p:nvPicPr>
              <p:cNvPr id="92" name="Picture 91">
                <a:extLst>
                  <a:ext uri="{FF2B5EF4-FFF2-40B4-BE49-F238E27FC236}">
                    <a16:creationId xmlns="" xmlns:a16="http://schemas.microsoft.com/office/drawing/2014/main" id="{1AB363FB-BA28-F841-8BBE-7B66B1F9C163}"/>
                  </a:ext>
                </a:extLst>
              </p:cNvPr>
              <p:cNvPicPr>
                <a:picLocks noChangeAspect="1"/>
              </p:cNvPicPr>
              <p:nvPr/>
            </p:nvPicPr>
            <p:blipFill>
              <a:blip r:embed="rId39" cstate="hqprint">
                <a:extLst>
                  <a:ext uri="{28A0092B-C50C-407E-A947-70E740481C1C}">
                    <a14:useLocalDpi xmlns:a14="http://schemas.microsoft.com/office/drawing/2010/main"/>
                  </a:ext>
                </a:extLst>
              </a:blip>
              <a:stretch>
                <a:fillRect/>
              </a:stretch>
            </p:blipFill>
            <p:spPr>
              <a:xfrm>
                <a:off x="3129340" y="4727072"/>
                <a:ext cx="786385" cy="550469"/>
              </a:xfrm>
              <a:prstGeom prst="rect">
                <a:avLst/>
              </a:prstGeom>
              <a:ln w="38100">
                <a:solidFill>
                  <a:schemeClr val="bg1"/>
                </a:solidFill>
              </a:ln>
            </p:spPr>
          </p:pic>
          <p:pic>
            <p:nvPicPr>
              <p:cNvPr id="93" name="Picture 92">
                <a:extLst>
                  <a:ext uri="{FF2B5EF4-FFF2-40B4-BE49-F238E27FC236}">
                    <a16:creationId xmlns="" xmlns:a16="http://schemas.microsoft.com/office/drawing/2014/main" id="{A1BBFE91-3B70-8F41-B209-93F714AD3010}"/>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3129340" y="5274421"/>
                <a:ext cx="786385" cy="550469"/>
              </a:xfrm>
              <a:prstGeom prst="rect">
                <a:avLst/>
              </a:prstGeom>
              <a:ln w="38100">
                <a:solidFill>
                  <a:schemeClr val="bg1"/>
                </a:solidFill>
              </a:ln>
            </p:spPr>
          </p:pic>
          <p:pic>
            <p:nvPicPr>
              <p:cNvPr id="94" name="Picture 93">
                <a:extLst>
                  <a:ext uri="{FF2B5EF4-FFF2-40B4-BE49-F238E27FC236}">
                    <a16:creationId xmlns="" xmlns:a16="http://schemas.microsoft.com/office/drawing/2014/main" id="{B7997157-E95E-9C49-9108-BACCC0E7EB1E}"/>
                  </a:ext>
                </a:extLst>
              </p:cNvPr>
              <p:cNvPicPr>
                <a:picLocks noChangeAspect="1"/>
              </p:cNvPicPr>
              <p:nvPr/>
            </p:nvPicPr>
            <p:blipFill>
              <a:blip r:embed="rId41" cstate="hqprint">
                <a:extLst>
                  <a:ext uri="{28A0092B-C50C-407E-A947-70E740481C1C}">
                    <a14:useLocalDpi xmlns:a14="http://schemas.microsoft.com/office/drawing/2010/main"/>
                  </a:ext>
                </a:extLst>
              </a:blip>
              <a:stretch>
                <a:fillRect/>
              </a:stretch>
            </p:blipFill>
            <p:spPr>
              <a:xfrm>
                <a:off x="3915724" y="4727072"/>
                <a:ext cx="786385" cy="550469"/>
              </a:xfrm>
              <a:prstGeom prst="rect">
                <a:avLst/>
              </a:prstGeom>
              <a:ln w="38100">
                <a:solidFill>
                  <a:schemeClr val="bg1"/>
                </a:solidFill>
              </a:ln>
            </p:spPr>
          </p:pic>
          <p:pic>
            <p:nvPicPr>
              <p:cNvPr id="95" name="Picture 94">
                <a:extLst>
                  <a:ext uri="{FF2B5EF4-FFF2-40B4-BE49-F238E27FC236}">
                    <a16:creationId xmlns="" xmlns:a16="http://schemas.microsoft.com/office/drawing/2014/main" id="{A42CD263-857A-8E49-B584-9A488FE29B9F}"/>
                  </a:ext>
                </a:extLst>
              </p:cNvPr>
              <p:cNvPicPr>
                <a:picLocks noChangeAspect="1"/>
              </p:cNvPicPr>
              <p:nvPr/>
            </p:nvPicPr>
            <p:blipFill>
              <a:blip r:embed="rId42" cstate="hqprint">
                <a:extLst>
                  <a:ext uri="{28A0092B-C50C-407E-A947-70E740481C1C}">
                    <a14:useLocalDpi xmlns:a14="http://schemas.microsoft.com/office/drawing/2010/main"/>
                  </a:ext>
                </a:extLst>
              </a:blip>
              <a:stretch>
                <a:fillRect/>
              </a:stretch>
            </p:blipFill>
            <p:spPr>
              <a:xfrm>
                <a:off x="3915724" y="5274420"/>
                <a:ext cx="786385" cy="550469"/>
              </a:xfrm>
              <a:prstGeom prst="rect">
                <a:avLst/>
              </a:prstGeom>
              <a:ln w="38100">
                <a:solidFill>
                  <a:schemeClr val="bg1"/>
                </a:solidFill>
              </a:ln>
            </p:spPr>
          </p:pic>
          <p:pic>
            <p:nvPicPr>
              <p:cNvPr id="96" name="Picture 95">
                <a:extLst>
                  <a:ext uri="{FF2B5EF4-FFF2-40B4-BE49-F238E27FC236}">
                    <a16:creationId xmlns="" xmlns:a16="http://schemas.microsoft.com/office/drawing/2014/main" id="{09F68837-CFB2-4248-ABC3-85FBD4039DD8}"/>
                  </a:ext>
                </a:extLst>
              </p:cNvPr>
              <p:cNvPicPr>
                <a:picLocks noChangeAspect="1"/>
              </p:cNvPicPr>
              <p:nvPr/>
            </p:nvPicPr>
            <p:blipFill>
              <a:blip r:embed="rId43" cstate="hqprint">
                <a:extLst>
                  <a:ext uri="{28A0092B-C50C-407E-A947-70E740481C1C}">
                    <a14:useLocalDpi xmlns:a14="http://schemas.microsoft.com/office/drawing/2010/main"/>
                  </a:ext>
                </a:extLst>
              </a:blip>
              <a:stretch>
                <a:fillRect/>
              </a:stretch>
            </p:blipFill>
            <p:spPr>
              <a:xfrm>
                <a:off x="3129340" y="5824632"/>
                <a:ext cx="786385" cy="550469"/>
              </a:xfrm>
              <a:prstGeom prst="rect">
                <a:avLst/>
              </a:prstGeom>
              <a:ln w="38100">
                <a:solidFill>
                  <a:schemeClr val="bg1"/>
                </a:solidFill>
              </a:ln>
            </p:spPr>
          </p:pic>
          <p:pic>
            <p:nvPicPr>
              <p:cNvPr id="97" name="Picture 96">
                <a:extLst>
                  <a:ext uri="{FF2B5EF4-FFF2-40B4-BE49-F238E27FC236}">
                    <a16:creationId xmlns="" xmlns:a16="http://schemas.microsoft.com/office/drawing/2014/main" id="{941C3D51-ABE9-3B43-B000-5F5E60AA04DB}"/>
                  </a:ext>
                </a:extLst>
              </p:cNvPr>
              <p:cNvPicPr>
                <a:picLocks noChangeAspect="1"/>
              </p:cNvPicPr>
              <p:nvPr/>
            </p:nvPicPr>
            <p:blipFill>
              <a:blip r:embed="rId44" cstate="hqprint">
                <a:extLst>
                  <a:ext uri="{28A0092B-C50C-407E-A947-70E740481C1C}">
                    <a14:useLocalDpi xmlns:a14="http://schemas.microsoft.com/office/drawing/2010/main"/>
                  </a:ext>
                </a:extLst>
              </a:blip>
              <a:stretch>
                <a:fillRect/>
              </a:stretch>
            </p:blipFill>
            <p:spPr>
              <a:xfrm>
                <a:off x="3129340" y="6371984"/>
                <a:ext cx="786385" cy="550469"/>
              </a:xfrm>
              <a:prstGeom prst="rect">
                <a:avLst/>
              </a:prstGeom>
              <a:ln w="38100">
                <a:solidFill>
                  <a:schemeClr val="bg1"/>
                </a:solidFill>
              </a:ln>
            </p:spPr>
          </p:pic>
          <p:pic>
            <p:nvPicPr>
              <p:cNvPr id="98" name="Picture 97">
                <a:extLst>
                  <a:ext uri="{FF2B5EF4-FFF2-40B4-BE49-F238E27FC236}">
                    <a16:creationId xmlns="" xmlns:a16="http://schemas.microsoft.com/office/drawing/2014/main" id="{59F9A93A-F092-CA4C-B13B-D4E6FDF25030}"/>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3915724" y="5824632"/>
                <a:ext cx="786385" cy="550469"/>
              </a:xfrm>
              <a:prstGeom prst="rect">
                <a:avLst/>
              </a:prstGeom>
              <a:ln w="38100">
                <a:solidFill>
                  <a:schemeClr val="bg1"/>
                </a:solidFill>
              </a:ln>
            </p:spPr>
          </p:pic>
          <p:pic>
            <p:nvPicPr>
              <p:cNvPr id="99" name="Picture 98">
                <a:extLst>
                  <a:ext uri="{FF2B5EF4-FFF2-40B4-BE49-F238E27FC236}">
                    <a16:creationId xmlns="" xmlns:a16="http://schemas.microsoft.com/office/drawing/2014/main" id="{FA22C57B-AC48-644E-B6F0-8D2312729005}"/>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3915724" y="6371982"/>
                <a:ext cx="786385" cy="550469"/>
              </a:xfrm>
              <a:prstGeom prst="rect">
                <a:avLst/>
              </a:prstGeom>
              <a:ln w="38100">
                <a:solidFill>
                  <a:schemeClr val="bg1"/>
                </a:solidFill>
              </a:ln>
            </p:spPr>
          </p:pic>
          <p:pic>
            <p:nvPicPr>
              <p:cNvPr id="100" name="Picture 99">
                <a:extLst>
                  <a:ext uri="{FF2B5EF4-FFF2-40B4-BE49-F238E27FC236}">
                    <a16:creationId xmlns="" xmlns:a16="http://schemas.microsoft.com/office/drawing/2014/main" id="{5BDBCD25-9D76-6540-9EFB-E9912C91D852}"/>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3129340" y="6917047"/>
                <a:ext cx="786385" cy="550469"/>
              </a:xfrm>
              <a:prstGeom prst="rect">
                <a:avLst/>
              </a:prstGeom>
              <a:ln w="38100">
                <a:solidFill>
                  <a:schemeClr val="bg1"/>
                </a:solidFill>
              </a:ln>
            </p:spPr>
          </p:pic>
          <p:pic>
            <p:nvPicPr>
              <p:cNvPr id="102" name="Picture 101">
                <a:extLst>
                  <a:ext uri="{FF2B5EF4-FFF2-40B4-BE49-F238E27FC236}">
                    <a16:creationId xmlns="" xmlns:a16="http://schemas.microsoft.com/office/drawing/2014/main" id="{3DEF6AB4-7DE9-CD43-A4AC-54ED21182678}"/>
                  </a:ext>
                </a:extLst>
              </p:cNvPr>
              <p:cNvPicPr>
                <a:picLocks noChangeAspect="1"/>
              </p:cNvPicPr>
              <p:nvPr/>
            </p:nvPicPr>
            <p:blipFill>
              <a:blip r:embed="rId48" cstate="hqprint">
                <a:extLst>
                  <a:ext uri="{28A0092B-C50C-407E-A947-70E740481C1C}">
                    <a14:useLocalDpi xmlns:a14="http://schemas.microsoft.com/office/drawing/2010/main"/>
                  </a:ext>
                </a:extLst>
              </a:blip>
              <a:stretch>
                <a:fillRect/>
              </a:stretch>
            </p:blipFill>
            <p:spPr>
              <a:xfrm>
                <a:off x="3915724" y="6913926"/>
                <a:ext cx="786385" cy="550469"/>
              </a:xfrm>
              <a:prstGeom prst="rect">
                <a:avLst/>
              </a:prstGeom>
              <a:ln w="38100">
                <a:solidFill>
                  <a:schemeClr val="bg1"/>
                </a:solidFill>
              </a:ln>
            </p:spPr>
          </p:pic>
        </p:grpSp>
        <p:sp>
          <p:nvSpPr>
            <p:cNvPr id="133" name="Rounded Rectangle 132">
              <a:extLst>
                <a:ext uri="{FF2B5EF4-FFF2-40B4-BE49-F238E27FC236}">
                  <a16:creationId xmlns="" xmlns:a16="http://schemas.microsoft.com/office/drawing/2014/main" id="{7C6C2884-E0C8-2741-8FB4-F8FBCA02C47C}"/>
                </a:ext>
              </a:extLst>
            </p:cNvPr>
            <p:cNvSpPr/>
            <p:nvPr/>
          </p:nvSpPr>
          <p:spPr>
            <a:xfrm>
              <a:off x="6472355" y="1095769"/>
              <a:ext cx="1547563" cy="588371"/>
            </a:xfrm>
            <a:prstGeom prst="roundRect">
              <a:avLst>
                <a:gd name="adj" fmla="val 0"/>
              </a:avLst>
            </a:prstGeom>
            <a:solidFill>
              <a:schemeClr val="tx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solidFill>
                    <a:schemeClr val="bg1"/>
                  </a:solidFill>
                </a:rPr>
                <a:t>BigBird</a:t>
              </a:r>
              <a:endParaRPr lang="en-US" sz="2800" dirty="0">
                <a:solidFill>
                  <a:schemeClr val="bg1"/>
                </a:solidFill>
              </a:endParaRPr>
            </a:p>
          </p:txBody>
        </p:sp>
      </p:grpSp>
      <p:grpSp>
        <p:nvGrpSpPr>
          <p:cNvPr id="136" name="Group 135"/>
          <p:cNvGrpSpPr/>
          <p:nvPr/>
        </p:nvGrpSpPr>
        <p:grpSpPr>
          <a:xfrm>
            <a:off x="437695" y="2657519"/>
            <a:ext cx="2523220" cy="3583857"/>
            <a:chOff x="437695" y="2657519"/>
            <a:chExt cx="2523220" cy="3583857"/>
          </a:xfrm>
        </p:grpSpPr>
        <p:grpSp>
          <p:nvGrpSpPr>
            <p:cNvPr id="137" name="Group 136">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139" name="Rectangle 138">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hord 139">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hord 140">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hord 141">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an 144">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Can 145">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176" name="Rectangle 175">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ounded Rectangle 176">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181" name="Rounded Rectangle 180">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hord 181">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148" name="Can 147">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167" name="Rectangle 166">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hord 168">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hord 169">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hord 170">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Chord 171">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hord 172">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153" name="Triangle 152">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157" name="Group 156">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161" name="Rounded Rectangle 160">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ounded Rectangle 157">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5" name="Oval 154">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151" name="Oval 150">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Rectangle 137"/>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sp>
        <p:nvSpPr>
          <p:cNvPr id="3" name="Slide Number Placeholder 2"/>
          <p:cNvSpPr>
            <a:spLocks noGrp="1"/>
          </p:cNvSpPr>
          <p:nvPr>
            <p:ph type="sldNum" sz="quarter" idx="12"/>
          </p:nvPr>
        </p:nvSpPr>
        <p:spPr/>
        <p:txBody>
          <a:bodyPr/>
          <a:lstStyle/>
          <a:p>
            <a:fld id="{1153A584-974B-7244-90B3-977968778D8E}" type="slidenum">
              <a:rPr lang="en-US" smtClean="0"/>
              <a:t>3</a:t>
            </a:fld>
            <a:endParaRPr lang="en-US"/>
          </a:p>
        </p:txBody>
      </p:sp>
    </p:spTree>
    <p:extLst>
      <p:ext uri="{BB962C8B-B14F-4D97-AF65-F5344CB8AC3E}">
        <p14:creationId xmlns:p14="http://schemas.microsoft.com/office/powerpoint/2010/main" val="19020036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4A57E5BD-F6CD-2242-B872-699248395749}"/>
              </a:ext>
            </a:extLst>
          </p:cNvPr>
          <p:cNvGrpSpPr/>
          <p:nvPr/>
        </p:nvGrpSpPr>
        <p:grpSpPr>
          <a:xfrm>
            <a:off x="6997411" y="1326610"/>
            <a:ext cx="2113654" cy="1874513"/>
            <a:chOff x="5583350" y="2894616"/>
            <a:chExt cx="2113654" cy="1874513"/>
          </a:xfrm>
        </p:grpSpPr>
        <p:grpSp>
          <p:nvGrpSpPr>
            <p:cNvPr id="18" name="Group 17">
              <a:extLst>
                <a:ext uri="{FF2B5EF4-FFF2-40B4-BE49-F238E27FC236}">
                  <a16:creationId xmlns="" xmlns:a16="http://schemas.microsoft.com/office/drawing/2014/main" id="{CCBFE033-587F-6049-96E0-F9F3622DFDB3}"/>
                </a:ext>
              </a:extLst>
            </p:cNvPr>
            <p:cNvGrpSpPr/>
            <p:nvPr/>
          </p:nvGrpSpPr>
          <p:grpSpPr>
            <a:xfrm>
              <a:off x="5583350" y="2961715"/>
              <a:ext cx="2113654" cy="1807414"/>
              <a:chOff x="6274117" y="2434281"/>
              <a:chExt cx="3649012" cy="2955137"/>
            </a:xfrm>
          </p:grpSpPr>
          <p:sp>
            <p:nvSpPr>
              <p:cNvPr id="20" name="Oval 19">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9" name="Chart 18">
              <a:extLst>
                <a:ext uri="{FF2B5EF4-FFF2-40B4-BE49-F238E27FC236}">
                  <a16:creationId xmlns="" xmlns:a16="http://schemas.microsoft.com/office/drawing/2014/main" id="{295922FC-A094-994D-9407-1B3AF7639E09}"/>
                </a:ext>
              </a:extLst>
            </p:cNvPr>
            <p:cNvGraphicFramePr/>
            <p:nvPr/>
          </p:nvGraphicFramePr>
          <p:xfrm>
            <a:off x="6479201" y="2894616"/>
            <a:ext cx="457200" cy="162928"/>
          </p:xfrm>
          <a:graphic>
            <a:graphicData uri="http://schemas.openxmlformats.org/drawingml/2006/chart">
              <c:chart xmlns:c="http://schemas.openxmlformats.org/drawingml/2006/chart" xmlns:r="http://schemas.openxmlformats.org/officeDocument/2006/relationships" r:id="rId3"/>
            </a:graphicData>
          </a:graphic>
        </p:graphicFrame>
      </p:grpSp>
      <p:sp>
        <p:nvSpPr>
          <p:cNvPr id="31" name="TextBox 30">
            <a:extLst>
              <a:ext uri="{FF2B5EF4-FFF2-40B4-BE49-F238E27FC236}">
                <a16:creationId xmlns="" xmlns:a16="http://schemas.microsoft.com/office/drawing/2014/main" id="{1955900C-0ACB-3047-8394-3720852333E6}"/>
              </a:ext>
            </a:extLst>
          </p:cNvPr>
          <p:cNvSpPr txBox="1"/>
          <p:nvPr/>
        </p:nvSpPr>
        <p:spPr>
          <a:xfrm>
            <a:off x="8446545" y="2126077"/>
            <a:ext cx="473331" cy="369332"/>
          </a:xfrm>
          <a:prstGeom prst="rect">
            <a:avLst/>
          </a:prstGeom>
          <a:noFill/>
        </p:spPr>
        <p:txBody>
          <a:bodyPr wrap="square" rtlCol="0">
            <a:spAutoFit/>
          </a:bodyPr>
          <a:lstStyle/>
          <a:p>
            <a:r>
              <a:rPr lang="en-US" dirty="0"/>
              <a:t>3</a:t>
            </a:r>
          </a:p>
        </p:txBody>
      </p:sp>
      <p:pic>
        <p:nvPicPr>
          <p:cNvPr id="40"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85" y="662905"/>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 xmlns:a16="http://schemas.microsoft.com/office/drawing/2014/main" id="{EC6D7633-B8A7-3548-A589-5BC01B29B6F6}"/>
              </a:ext>
            </a:extLst>
          </p:cNvPr>
          <p:cNvSpPr/>
          <p:nvPr/>
        </p:nvSpPr>
        <p:spPr>
          <a:xfrm>
            <a:off x="3064869" y="1406628"/>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80A37AE7-DBA0-B140-B928-DBE6D39675E6}"/>
              </a:ext>
            </a:extLst>
          </p:cNvPr>
          <p:cNvSpPr/>
          <p:nvPr/>
        </p:nvSpPr>
        <p:spPr>
          <a:xfrm>
            <a:off x="2241701" y="1075567"/>
            <a:ext cx="790546" cy="7039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 xmlns:a16="http://schemas.microsoft.com/office/drawing/2014/main" id="{B0CB6FBE-B24A-B649-8B75-AA94611EADFC}"/>
              </a:ext>
            </a:extLst>
          </p:cNvPr>
          <p:cNvSpPr/>
          <p:nvPr/>
        </p:nvSpPr>
        <p:spPr>
          <a:xfrm>
            <a:off x="715933" y="1541663"/>
            <a:ext cx="411684" cy="4894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 xmlns:a16="http://schemas.microsoft.com/office/drawing/2014/main" id="{9BA4D25B-6AE7-DE46-8F2E-88EE700F622F}"/>
              </a:ext>
            </a:extLst>
          </p:cNvPr>
          <p:cNvSpPr/>
          <p:nvPr/>
        </p:nvSpPr>
        <p:spPr>
          <a:xfrm>
            <a:off x="1496005" y="826531"/>
            <a:ext cx="352633" cy="5800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36017455-0401-DE4D-A321-3FC0EB053147}"/>
              </a:ext>
            </a:extLst>
          </p:cNvPr>
          <p:cNvSpPr/>
          <p:nvPr/>
        </p:nvSpPr>
        <p:spPr>
          <a:xfrm>
            <a:off x="1373898" y="759198"/>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E608E644-5176-0F42-A125-2EA3B2ADCC3C}"/>
              </a:ext>
            </a:extLst>
          </p:cNvPr>
          <p:cNvSpPr txBox="1"/>
          <p:nvPr/>
        </p:nvSpPr>
        <p:spPr>
          <a:xfrm>
            <a:off x="3166637" y="1400381"/>
            <a:ext cx="474282" cy="510564"/>
          </a:xfrm>
          <a:prstGeom prst="rect">
            <a:avLst/>
          </a:prstGeom>
          <a:noFill/>
        </p:spPr>
        <p:txBody>
          <a:bodyPr wrap="square" rtlCol="0">
            <a:spAutoFit/>
          </a:bodyPr>
          <a:lstStyle/>
          <a:p>
            <a:r>
              <a:rPr lang="en-US" dirty="0"/>
              <a:t>2</a:t>
            </a:r>
          </a:p>
        </p:txBody>
      </p:sp>
      <p:sp>
        <p:nvSpPr>
          <p:cNvPr id="41" name="Rectangle 40">
            <a:extLst>
              <a:ext uri="{FF2B5EF4-FFF2-40B4-BE49-F238E27FC236}">
                <a16:creationId xmlns="" xmlns:a16="http://schemas.microsoft.com/office/drawing/2014/main" id="{34C1CFFC-E2C6-E04A-B588-27A0932F9F7E}"/>
              </a:ext>
            </a:extLst>
          </p:cNvPr>
          <p:cNvSpPr/>
          <p:nvPr/>
        </p:nvSpPr>
        <p:spPr>
          <a:xfrm>
            <a:off x="1076564" y="2201326"/>
            <a:ext cx="793822" cy="9961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37" name="TextBox 36">
            <a:extLst>
              <a:ext uri="{FF2B5EF4-FFF2-40B4-BE49-F238E27FC236}">
                <a16:creationId xmlns="" xmlns:a16="http://schemas.microsoft.com/office/drawing/2014/main" id="{91799B29-97E7-3948-9143-4C8A0476660D}"/>
              </a:ext>
            </a:extLst>
          </p:cNvPr>
          <p:cNvSpPr txBox="1"/>
          <p:nvPr/>
        </p:nvSpPr>
        <p:spPr>
          <a:xfrm>
            <a:off x="729720" y="1573265"/>
            <a:ext cx="474282" cy="468016"/>
          </a:xfrm>
          <a:prstGeom prst="rect">
            <a:avLst/>
          </a:prstGeom>
          <a:noFill/>
        </p:spPr>
        <p:txBody>
          <a:bodyPr wrap="square" rtlCol="0">
            <a:spAutoFit/>
          </a:bodyPr>
          <a:lstStyle/>
          <a:p>
            <a:r>
              <a:rPr lang="en-US" sz="1600" dirty="0"/>
              <a:t>4</a:t>
            </a:r>
          </a:p>
        </p:txBody>
      </p:sp>
      <p:sp>
        <p:nvSpPr>
          <p:cNvPr id="39" name="TextBox 38">
            <a:extLst>
              <a:ext uri="{FF2B5EF4-FFF2-40B4-BE49-F238E27FC236}">
                <a16:creationId xmlns="" xmlns:a16="http://schemas.microsoft.com/office/drawing/2014/main" id="{988E100A-3111-3F4F-BCB0-95B551B01295}"/>
              </a:ext>
            </a:extLst>
          </p:cNvPr>
          <p:cNvSpPr txBox="1"/>
          <p:nvPr/>
        </p:nvSpPr>
        <p:spPr>
          <a:xfrm>
            <a:off x="1144442" y="769524"/>
            <a:ext cx="474282" cy="425470"/>
          </a:xfrm>
          <a:prstGeom prst="rect">
            <a:avLst/>
          </a:prstGeom>
          <a:noFill/>
        </p:spPr>
        <p:txBody>
          <a:bodyPr wrap="square" rtlCol="0">
            <a:spAutoFit/>
          </a:bodyPr>
          <a:lstStyle/>
          <a:p>
            <a:r>
              <a:rPr lang="en-US" sz="1400" dirty="0"/>
              <a:t>6</a:t>
            </a:r>
          </a:p>
        </p:txBody>
      </p:sp>
      <p:sp>
        <p:nvSpPr>
          <p:cNvPr id="47" name="TextBox 46">
            <a:extLst>
              <a:ext uri="{FF2B5EF4-FFF2-40B4-BE49-F238E27FC236}">
                <a16:creationId xmlns="" xmlns:a16="http://schemas.microsoft.com/office/drawing/2014/main" id="{B5B6CE7D-3655-8E4B-ACA0-A4997EDAC6D0}"/>
              </a:ext>
            </a:extLst>
          </p:cNvPr>
          <p:cNvSpPr txBox="1"/>
          <p:nvPr/>
        </p:nvSpPr>
        <p:spPr>
          <a:xfrm>
            <a:off x="7314218" y="3160387"/>
            <a:ext cx="473331" cy="369332"/>
          </a:xfrm>
          <a:prstGeom prst="rect">
            <a:avLst/>
          </a:prstGeom>
          <a:noFill/>
        </p:spPr>
        <p:txBody>
          <a:bodyPr wrap="square" rtlCol="0">
            <a:spAutoFit/>
          </a:bodyPr>
          <a:lstStyle/>
          <a:p>
            <a:r>
              <a:rPr lang="en-US" dirty="0"/>
              <a:t>1</a:t>
            </a:r>
          </a:p>
        </p:txBody>
      </p:sp>
      <p:sp>
        <p:nvSpPr>
          <p:cNvPr id="48" name="TextBox 47">
            <a:extLst>
              <a:ext uri="{FF2B5EF4-FFF2-40B4-BE49-F238E27FC236}">
                <a16:creationId xmlns="" xmlns:a16="http://schemas.microsoft.com/office/drawing/2014/main" id="{B7114784-6C89-F946-92D8-8614614130EB}"/>
              </a:ext>
            </a:extLst>
          </p:cNvPr>
          <p:cNvSpPr txBox="1"/>
          <p:nvPr/>
        </p:nvSpPr>
        <p:spPr>
          <a:xfrm>
            <a:off x="8865635" y="2988439"/>
            <a:ext cx="473331" cy="369332"/>
          </a:xfrm>
          <a:prstGeom prst="rect">
            <a:avLst/>
          </a:prstGeom>
          <a:noFill/>
        </p:spPr>
        <p:txBody>
          <a:bodyPr wrap="square" rtlCol="0">
            <a:spAutoFit/>
          </a:bodyPr>
          <a:lstStyle/>
          <a:p>
            <a:r>
              <a:rPr lang="en-US" dirty="0"/>
              <a:t>2</a:t>
            </a:r>
          </a:p>
        </p:txBody>
      </p:sp>
      <p:sp>
        <p:nvSpPr>
          <p:cNvPr id="49" name="TextBox 48">
            <a:extLst>
              <a:ext uri="{FF2B5EF4-FFF2-40B4-BE49-F238E27FC236}">
                <a16:creationId xmlns="" xmlns:a16="http://schemas.microsoft.com/office/drawing/2014/main" id="{1BE78225-FA10-A043-B8CD-A6DB9167765A}"/>
              </a:ext>
            </a:extLst>
          </p:cNvPr>
          <p:cNvSpPr txBox="1"/>
          <p:nvPr/>
        </p:nvSpPr>
        <p:spPr>
          <a:xfrm>
            <a:off x="6950729" y="1763914"/>
            <a:ext cx="473331" cy="369332"/>
          </a:xfrm>
          <a:prstGeom prst="rect">
            <a:avLst/>
          </a:prstGeom>
          <a:noFill/>
        </p:spPr>
        <p:txBody>
          <a:bodyPr wrap="square" rtlCol="0">
            <a:spAutoFit/>
          </a:bodyPr>
          <a:lstStyle/>
          <a:p>
            <a:r>
              <a:rPr lang="en-US" dirty="0"/>
              <a:t>4</a:t>
            </a:r>
          </a:p>
        </p:txBody>
      </p:sp>
      <p:sp>
        <p:nvSpPr>
          <p:cNvPr id="50" name="TextBox 49">
            <a:extLst>
              <a:ext uri="{FF2B5EF4-FFF2-40B4-BE49-F238E27FC236}">
                <a16:creationId xmlns="" xmlns:a16="http://schemas.microsoft.com/office/drawing/2014/main" id="{5D451BBD-3F65-F04A-B158-87D021403216}"/>
              </a:ext>
            </a:extLst>
          </p:cNvPr>
          <p:cNvSpPr txBox="1"/>
          <p:nvPr/>
        </p:nvSpPr>
        <p:spPr>
          <a:xfrm>
            <a:off x="7987334" y="1742203"/>
            <a:ext cx="473331" cy="369332"/>
          </a:xfrm>
          <a:prstGeom prst="rect">
            <a:avLst/>
          </a:prstGeom>
          <a:noFill/>
        </p:spPr>
        <p:txBody>
          <a:bodyPr wrap="square" rtlCol="0">
            <a:spAutoFit/>
          </a:bodyPr>
          <a:lstStyle/>
          <a:p>
            <a:r>
              <a:rPr lang="en-US" dirty="0"/>
              <a:t>5</a:t>
            </a:r>
          </a:p>
        </p:txBody>
      </p:sp>
      <p:sp>
        <p:nvSpPr>
          <p:cNvPr id="51" name="TextBox 50">
            <a:extLst>
              <a:ext uri="{FF2B5EF4-FFF2-40B4-BE49-F238E27FC236}">
                <a16:creationId xmlns="" xmlns:a16="http://schemas.microsoft.com/office/drawing/2014/main" id="{63172D15-B210-E242-A1BC-BFB5DE6CDB23}"/>
              </a:ext>
            </a:extLst>
          </p:cNvPr>
          <p:cNvSpPr txBox="1"/>
          <p:nvPr/>
        </p:nvSpPr>
        <p:spPr>
          <a:xfrm>
            <a:off x="7601610" y="1023317"/>
            <a:ext cx="473331" cy="369332"/>
          </a:xfrm>
          <a:prstGeom prst="rect">
            <a:avLst/>
          </a:prstGeom>
          <a:noFill/>
        </p:spPr>
        <p:txBody>
          <a:bodyPr wrap="square" rtlCol="0">
            <a:spAutoFit/>
          </a:bodyPr>
          <a:lstStyle/>
          <a:p>
            <a:r>
              <a:rPr lang="en-US" b="1" dirty="0"/>
              <a:t>6</a:t>
            </a:r>
          </a:p>
        </p:txBody>
      </p:sp>
      <p:sp>
        <p:nvSpPr>
          <p:cNvPr id="76" name="Rounded Rectangle 75">
            <a:extLst>
              <a:ext uri="{FF2B5EF4-FFF2-40B4-BE49-F238E27FC236}">
                <a16:creationId xmlns="" xmlns:a16="http://schemas.microsoft.com/office/drawing/2014/main" id="{F82CADC1-8800-4448-ACE4-AF975EE3F3AD}"/>
              </a:ext>
            </a:extLst>
          </p:cNvPr>
          <p:cNvSpPr/>
          <p:nvPr/>
        </p:nvSpPr>
        <p:spPr>
          <a:xfrm>
            <a:off x="4623646" y="557391"/>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 xmlns:a16="http://schemas.microsoft.com/office/drawing/2014/main" id="{68293727-0243-3547-A34D-190B00D6CDF0}"/>
              </a:ext>
            </a:extLst>
          </p:cNvPr>
          <p:cNvSpPr txBox="1"/>
          <p:nvPr/>
        </p:nvSpPr>
        <p:spPr>
          <a:xfrm>
            <a:off x="4962284" y="662905"/>
            <a:ext cx="1676234" cy="369332"/>
          </a:xfrm>
          <a:prstGeom prst="rect">
            <a:avLst/>
          </a:prstGeom>
          <a:noFill/>
        </p:spPr>
        <p:txBody>
          <a:bodyPr wrap="square" rtlCol="0">
            <a:spAutoFit/>
          </a:bodyPr>
          <a:lstStyle/>
          <a:p>
            <a:r>
              <a:rPr lang="en-US" b="1" dirty="0"/>
              <a:t>Graph Memory</a:t>
            </a:r>
          </a:p>
        </p:txBody>
      </p:sp>
      <p:graphicFrame>
        <p:nvGraphicFramePr>
          <p:cNvPr id="82" name="Table 81"/>
          <p:cNvGraphicFramePr>
            <a:graphicFrameLocks noGrp="1"/>
          </p:cNvGraphicFramePr>
          <p:nvPr>
            <p:extLst>
              <p:ext uri="{D42A27DB-BD31-4B8C-83A1-F6EECF244321}">
                <p14:modId xmlns:p14="http://schemas.microsoft.com/office/powerpoint/2010/main" val="1604778606"/>
              </p:ext>
            </p:extLst>
          </p:nvPr>
        </p:nvGraphicFramePr>
        <p:xfrm>
          <a:off x="4977555" y="1427193"/>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dirty="0" smtClean="0">
                          <a:solidFill>
                            <a:schemeClr val="tx1"/>
                          </a:solidFill>
                        </a:rPr>
                        <a:t>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1312525493"/>
              </p:ext>
            </p:extLst>
          </p:nvPr>
        </p:nvGraphicFramePr>
        <p:xfrm>
          <a:off x="5218775" y="2723991"/>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Red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628597778"/>
              </p:ext>
            </p:extLst>
          </p:nvPr>
        </p:nvGraphicFramePr>
        <p:xfrm>
          <a:off x="8092992" y="739482"/>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1370795253"/>
              </p:ext>
            </p:extLst>
          </p:nvPr>
        </p:nvGraphicFramePr>
        <p:xfrm>
          <a:off x="8415686" y="1456215"/>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6" name="Table 85"/>
          <p:cNvGraphicFramePr>
            <a:graphicFrameLocks noGrp="1"/>
          </p:cNvGraphicFramePr>
          <p:nvPr>
            <p:extLst>
              <p:ext uri="{D42A27DB-BD31-4B8C-83A1-F6EECF244321}">
                <p14:modId xmlns:p14="http://schemas.microsoft.com/office/powerpoint/2010/main" val="548058441"/>
              </p:ext>
            </p:extLst>
          </p:nvPr>
        </p:nvGraphicFramePr>
        <p:xfrm>
          <a:off x="8956282" y="21043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UNK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7" name="Table 86"/>
          <p:cNvGraphicFramePr>
            <a:graphicFrameLocks noGrp="1"/>
          </p:cNvGraphicFramePr>
          <p:nvPr>
            <p:extLst>
              <p:ext uri="{D42A27DB-BD31-4B8C-83A1-F6EECF244321}">
                <p14:modId xmlns:p14="http://schemas.microsoft.com/office/powerpoint/2010/main" val="1238608372"/>
              </p:ext>
            </p:extLst>
          </p:nvPr>
        </p:nvGraphicFramePr>
        <p:xfrm>
          <a:off x="9231865" y="28029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6" name="TextBox 55">
            <a:extLst>
              <a:ext uri="{FF2B5EF4-FFF2-40B4-BE49-F238E27FC236}">
                <a16:creationId xmlns="" xmlns:a16="http://schemas.microsoft.com/office/drawing/2014/main" id="{2AFBB19A-6F9C-2747-9AB0-AC28FC71D7D7}"/>
              </a:ext>
            </a:extLst>
          </p:cNvPr>
          <p:cNvSpPr txBox="1"/>
          <p:nvPr/>
        </p:nvSpPr>
        <p:spPr>
          <a:xfrm>
            <a:off x="1542342" y="992692"/>
            <a:ext cx="474282" cy="338554"/>
          </a:xfrm>
          <a:prstGeom prst="rect">
            <a:avLst/>
          </a:prstGeom>
          <a:noFill/>
        </p:spPr>
        <p:txBody>
          <a:bodyPr wrap="square" rtlCol="0">
            <a:spAutoFit/>
          </a:bodyPr>
          <a:lstStyle/>
          <a:p>
            <a:r>
              <a:rPr lang="en-US" sz="1600" dirty="0"/>
              <a:t>5</a:t>
            </a:r>
          </a:p>
        </p:txBody>
      </p:sp>
      <p:sp>
        <p:nvSpPr>
          <p:cNvPr id="57" name="TextBox 56">
            <a:extLst>
              <a:ext uri="{FF2B5EF4-FFF2-40B4-BE49-F238E27FC236}">
                <a16:creationId xmlns="" xmlns:a16="http://schemas.microsoft.com/office/drawing/2014/main" id="{943C9B07-0389-F742-AC0F-1A234CEF68CA}"/>
              </a:ext>
            </a:extLst>
          </p:cNvPr>
          <p:cNvSpPr txBox="1"/>
          <p:nvPr/>
        </p:nvSpPr>
        <p:spPr>
          <a:xfrm>
            <a:off x="2485627" y="1232180"/>
            <a:ext cx="474282" cy="369332"/>
          </a:xfrm>
          <a:prstGeom prst="rect">
            <a:avLst/>
          </a:prstGeom>
          <a:noFill/>
        </p:spPr>
        <p:txBody>
          <a:bodyPr wrap="square" rtlCol="0">
            <a:spAutoFit/>
          </a:bodyPr>
          <a:lstStyle/>
          <a:p>
            <a:r>
              <a:rPr lang="en-US" dirty="0"/>
              <a:t>3</a:t>
            </a:r>
          </a:p>
        </p:txBody>
      </p:sp>
      <p:sp>
        <p:nvSpPr>
          <p:cNvPr id="58"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Question Templates</a:t>
            </a:r>
            <a:endParaRPr lang="en-US" sz="2800" dirty="0">
              <a:latin typeface="Roboto" charset="0"/>
              <a:ea typeface="Roboto" charset="0"/>
              <a:cs typeface="Roboto" charset="0"/>
            </a:endParaRPr>
          </a:p>
        </p:txBody>
      </p:sp>
      <p:sp>
        <p:nvSpPr>
          <p:cNvPr id="16" name="Slide Number Placeholder 15"/>
          <p:cNvSpPr>
            <a:spLocks noGrp="1"/>
          </p:cNvSpPr>
          <p:nvPr>
            <p:ph type="sldNum" sz="quarter" idx="12"/>
          </p:nvPr>
        </p:nvSpPr>
        <p:spPr/>
        <p:txBody>
          <a:bodyPr/>
          <a:lstStyle/>
          <a:p>
            <a:fld id="{1153A584-974B-7244-90B3-977968778D8E}" type="slidenum">
              <a:rPr lang="en-US" smtClean="0"/>
              <a:t>30</a:t>
            </a:fld>
            <a:endParaRPr lang="en-US"/>
          </a:p>
        </p:txBody>
      </p:sp>
    </p:spTree>
    <p:extLst>
      <p:ext uri="{BB962C8B-B14F-4D97-AF65-F5344CB8AC3E}">
        <p14:creationId xmlns:p14="http://schemas.microsoft.com/office/powerpoint/2010/main" val="1035084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4A57E5BD-F6CD-2242-B872-699248395749}"/>
              </a:ext>
            </a:extLst>
          </p:cNvPr>
          <p:cNvGrpSpPr/>
          <p:nvPr/>
        </p:nvGrpSpPr>
        <p:grpSpPr>
          <a:xfrm>
            <a:off x="6997411" y="1326610"/>
            <a:ext cx="2113654" cy="1874513"/>
            <a:chOff x="5583350" y="2894616"/>
            <a:chExt cx="2113654" cy="1874513"/>
          </a:xfrm>
        </p:grpSpPr>
        <p:grpSp>
          <p:nvGrpSpPr>
            <p:cNvPr id="18" name="Group 17">
              <a:extLst>
                <a:ext uri="{FF2B5EF4-FFF2-40B4-BE49-F238E27FC236}">
                  <a16:creationId xmlns="" xmlns:a16="http://schemas.microsoft.com/office/drawing/2014/main" id="{CCBFE033-587F-6049-96E0-F9F3622DFDB3}"/>
                </a:ext>
              </a:extLst>
            </p:cNvPr>
            <p:cNvGrpSpPr/>
            <p:nvPr/>
          </p:nvGrpSpPr>
          <p:grpSpPr>
            <a:xfrm>
              <a:off x="5583350" y="2961715"/>
              <a:ext cx="2113654" cy="1807414"/>
              <a:chOff x="6274117" y="2434281"/>
              <a:chExt cx="3649012" cy="2955137"/>
            </a:xfrm>
          </p:grpSpPr>
          <p:sp>
            <p:nvSpPr>
              <p:cNvPr id="20" name="Oval 19">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9" name="Chart 18">
              <a:extLst>
                <a:ext uri="{FF2B5EF4-FFF2-40B4-BE49-F238E27FC236}">
                  <a16:creationId xmlns="" xmlns:a16="http://schemas.microsoft.com/office/drawing/2014/main" id="{295922FC-A094-994D-9407-1B3AF7639E09}"/>
                </a:ext>
              </a:extLst>
            </p:cNvPr>
            <p:cNvGraphicFramePr/>
            <p:nvPr/>
          </p:nvGraphicFramePr>
          <p:xfrm>
            <a:off x="6479201" y="2894616"/>
            <a:ext cx="457200" cy="162928"/>
          </p:xfrm>
          <a:graphic>
            <a:graphicData uri="http://schemas.openxmlformats.org/drawingml/2006/chart">
              <c:chart xmlns:c="http://schemas.openxmlformats.org/drawingml/2006/chart" xmlns:r="http://schemas.openxmlformats.org/officeDocument/2006/relationships" r:id="rId3"/>
            </a:graphicData>
          </a:graphic>
        </p:graphicFrame>
      </p:grpSp>
      <p:sp>
        <p:nvSpPr>
          <p:cNvPr id="31" name="TextBox 30">
            <a:extLst>
              <a:ext uri="{FF2B5EF4-FFF2-40B4-BE49-F238E27FC236}">
                <a16:creationId xmlns="" xmlns:a16="http://schemas.microsoft.com/office/drawing/2014/main" id="{1955900C-0ACB-3047-8394-3720852333E6}"/>
              </a:ext>
            </a:extLst>
          </p:cNvPr>
          <p:cNvSpPr txBox="1"/>
          <p:nvPr/>
        </p:nvSpPr>
        <p:spPr>
          <a:xfrm>
            <a:off x="8446545" y="2126077"/>
            <a:ext cx="473331" cy="369332"/>
          </a:xfrm>
          <a:prstGeom prst="rect">
            <a:avLst/>
          </a:prstGeom>
          <a:noFill/>
        </p:spPr>
        <p:txBody>
          <a:bodyPr wrap="square" rtlCol="0">
            <a:spAutoFit/>
          </a:bodyPr>
          <a:lstStyle/>
          <a:p>
            <a:r>
              <a:rPr lang="en-US" dirty="0"/>
              <a:t>3</a:t>
            </a:r>
          </a:p>
        </p:txBody>
      </p:sp>
      <p:pic>
        <p:nvPicPr>
          <p:cNvPr id="40"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85" y="662905"/>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 xmlns:a16="http://schemas.microsoft.com/office/drawing/2014/main" id="{EC6D7633-B8A7-3548-A589-5BC01B29B6F6}"/>
              </a:ext>
            </a:extLst>
          </p:cNvPr>
          <p:cNvSpPr/>
          <p:nvPr/>
        </p:nvSpPr>
        <p:spPr>
          <a:xfrm>
            <a:off x="3064869" y="1406628"/>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80A37AE7-DBA0-B140-B928-DBE6D39675E6}"/>
              </a:ext>
            </a:extLst>
          </p:cNvPr>
          <p:cNvSpPr/>
          <p:nvPr/>
        </p:nvSpPr>
        <p:spPr>
          <a:xfrm>
            <a:off x="2241701" y="1075567"/>
            <a:ext cx="790546" cy="7039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 xmlns:a16="http://schemas.microsoft.com/office/drawing/2014/main" id="{B0CB6FBE-B24A-B649-8B75-AA94611EADFC}"/>
              </a:ext>
            </a:extLst>
          </p:cNvPr>
          <p:cNvSpPr/>
          <p:nvPr/>
        </p:nvSpPr>
        <p:spPr>
          <a:xfrm>
            <a:off x="715933" y="1541663"/>
            <a:ext cx="411684" cy="4894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 xmlns:a16="http://schemas.microsoft.com/office/drawing/2014/main" id="{9BA4D25B-6AE7-DE46-8F2E-88EE700F622F}"/>
              </a:ext>
            </a:extLst>
          </p:cNvPr>
          <p:cNvSpPr/>
          <p:nvPr/>
        </p:nvSpPr>
        <p:spPr>
          <a:xfrm>
            <a:off x="1496005" y="826531"/>
            <a:ext cx="352633" cy="5800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36017455-0401-DE4D-A321-3FC0EB053147}"/>
              </a:ext>
            </a:extLst>
          </p:cNvPr>
          <p:cNvSpPr/>
          <p:nvPr/>
        </p:nvSpPr>
        <p:spPr>
          <a:xfrm>
            <a:off x="1373898" y="759198"/>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E608E644-5176-0F42-A125-2EA3B2ADCC3C}"/>
              </a:ext>
            </a:extLst>
          </p:cNvPr>
          <p:cNvSpPr txBox="1"/>
          <p:nvPr/>
        </p:nvSpPr>
        <p:spPr>
          <a:xfrm>
            <a:off x="3166637" y="1400381"/>
            <a:ext cx="474282" cy="510564"/>
          </a:xfrm>
          <a:prstGeom prst="rect">
            <a:avLst/>
          </a:prstGeom>
          <a:noFill/>
        </p:spPr>
        <p:txBody>
          <a:bodyPr wrap="square" rtlCol="0">
            <a:spAutoFit/>
          </a:bodyPr>
          <a:lstStyle/>
          <a:p>
            <a:r>
              <a:rPr lang="en-US" dirty="0"/>
              <a:t>2</a:t>
            </a:r>
          </a:p>
        </p:txBody>
      </p:sp>
      <p:sp>
        <p:nvSpPr>
          <p:cNvPr id="41" name="Rectangle 40">
            <a:extLst>
              <a:ext uri="{FF2B5EF4-FFF2-40B4-BE49-F238E27FC236}">
                <a16:creationId xmlns="" xmlns:a16="http://schemas.microsoft.com/office/drawing/2014/main" id="{34C1CFFC-E2C6-E04A-B588-27A0932F9F7E}"/>
              </a:ext>
            </a:extLst>
          </p:cNvPr>
          <p:cNvSpPr/>
          <p:nvPr/>
        </p:nvSpPr>
        <p:spPr>
          <a:xfrm>
            <a:off x="1076564" y="2201326"/>
            <a:ext cx="793822" cy="996140"/>
          </a:xfrm>
          <a:prstGeom prst="rect">
            <a:avLst/>
          </a:prstGeom>
          <a:noFill/>
          <a:ln w="57150">
            <a:solidFill>
              <a:srgbClr val="EF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srgbClr val="EFB900"/>
                  </a:solidFill>
                </a:ln>
                <a:solidFill>
                  <a:schemeClr val="tx1"/>
                </a:solidFill>
              </a:rPr>
              <a:t>1</a:t>
            </a:r>
            <a:endParaRPr lang="en-US" dirty="0">
              <a:ln>
                <a:solidFill>
                  <a:srgbClr val="EFB900"/>
                </a:solidFill>
              </a:ln>
              <a:solidFill>
                <a:schemeClr val="tx1"/>
              </a:solidFill>
            </a:endParaRPr>
          </a:p>
        </p:txBody>
      </p:sp>
      <p:sp>
        <p:nvSpPr>
          <p:cNvPr id="37" name="TextBox 36">
            <a:extLst>
              <a:ext uri="{FF2B5EF4-FFF2-40B4-BE49-F238E27FC236}">
                <a16:creationId xmlns="" xmlns:a16="http://schemas.microsoft.com/office/drawing/2014/main" id="{91799B29-97E7-3948-9143-4C8A0476660D}"/>
              </a:ext>
            </a:extLst>
          </p:cNvPr>
          <p:cNvSpPr txBox="1"/>
          <p:nvPr/>
        </p:nvSpPr>
        <p:spPr>
          <a:xfrm>
            <a:off x="729720" y="1573265"/>
            <a:ext cx="474282" cy="468016"/>
          </a:xfrm>
          <a:prstGeom prst="rect">
            <a:avLst/>
          </a:prstGeom>
          <a:noFill/>
        </p:spPr>
        <p:txBody>
          <a:bodyPr wrap="square" rtlCol="0">
            <a:spAutoFit/>
          </a:bodyPr>
          <a:lstStyle/>
          <a:p>
            <a:r>
              <a:rPr lang="en-US" sz="1600" dirty="0"/>
              <a:t>4</a:t>
            </a:r>
          </a:p>
        </p:txBody>
      </p:sp>
      <p:sp>
        <p:nvSpPr>
          <p:cNvPr id="39" name="TextBox 38">
            <a:extLst>
              <a:ext uri="{FF2B5EF4-FFF2-40B4-BE49-F238E27FC236}">
                <a16:creationId xmlns="" xmlns:a16="http://schemas.microsoft.com/office/drawing/2014/main" id="{988E100A-3111-3F4F-BCB0-95B551B01295}"/>
              </a:ext>
            </a:extLst>
          </p:cNvPr>
          <p:cNvSpPr txBox="1"/>
          <p:nvPr/>
        </p:nvSpPr>
        <p:spPr>
          <a:xfrm>
            <a:off x="1144442" y="769524"/>
            <a:ext cx="474282" cy="425470"/>
          </a:xfrm>
          <a:prstGeom prst="rect">
            <a:avLst/>
          </a:prstGeom>
          <a:noFill/>
        </p:spPr>
        <p:txBody>
          <a:bodyPr wrap="square" rtlCol="0">
            <a:spAutoFit/>
          </a:bodyPr>
          <a:lstStyle/>
          <a:p>
            <a:r>
              <a:rPr lang="en-US" sz="1400" dirty="0"/>
              <a:t>6</a:t>
            </a:r>
          </a:p>
        </p:txBody>
      </p:sp>
      <p:sp>
        <p:nvSpPr>
          <p:cNvPr id="47" name="TextBox 46">
            <a:extLst>
              <a:ext uri="{FF2B5EF4-FFF2-40B4-BE49-F238E27FC236}">
                <a16:creationId xmlns="" xmlns:a16="http://schemas.microsoft.com/office/drawing/2014/main" id="{B5B6CE7D-3655-8E4B-ACA0-A4997EDAC6D0}"/>
              </a:ext>
            </a:extLst>
          </p:cNvPr>
          <p:cNvSpPr txBox="1"/>
          <p:nvPr/>
        </p:nvSpPr>
        <p:spPr>
          <a:xfrm>
            <a:off x="7314218" y="3160387"/>
            <a:ext cx="473331" cy="369332"/>
          </a:xfrm>
          <a:prstGeom prst="rect">
            <a:avLst/>
          </a:prstGeom>
          <a:noFill/>
        </p:spPr>
        <p:txBody>
          <a:bodyPr wrap="square" rtlCol="0">
            <a:spAutoFit/>
          </a:bodyPr>
          <a:lstStyle/>
          <a:p>
            <a:r>
              <a:rPr lang="en-US" dirty="0"/>
              <a:t>1</a:t>
            </a:r>
          </a:p>
        </p:txBody>
      </p:sp>
      <p:sp>
        <p:nvSpPr>
          <p:cNvPr id="48" name="TextBox 47">
            <a:extLst>
              <a:ext uri="{FF2B5EF4-FFF2-40B4-BE49-F238E27FC236}">
                <a16:creationId xmlns="" xmlns:a16="http://schemas.microsoft.com/office/drawing/2014/main" id="{B7114784-6C89-F946-92D8-8614614130EB}"/>
              </a:ext>
            </a:extLst>
          </p:cNvPr>
          <p:cNvSpPr txBox="1"/>
          <p:nvPr/>
        </p:nvSpPr>
        <p:spPr>
          <a:xfrm>
            <a:off x="8865635" y="2988439"/>
            <a:ext cx="473331" cy="369332"/>
          </a:xfrm>
          <a:prstGeom prst="rect">
            <a:avLst/>
          </a:prstGeom>
          <a:noFill/>
        </p:spPr>
        <p:txBody>
          <a:bodyPr wrap="square" rtlCol="0">
            <a:spAutoFit/>
          </a:bodyPr>
          <a:lstStyle/>
          <a:p>
            <a:r>
              <a:rPr lang="en-US" dirty="0"/>
              <a:t>2</a:t>
            </a:r>
          </a:p>
        </p:txBody>
      </p:sp>
      <p:sp>
        <p:nvSpPr>
          <p:cNvPr id="49" name="TextBox 48">
            <a:extLst>
              <a:ext uri="{FF2B5EF4-FFF2-40B4-BE49-F238E27FC236}">
                <a16:creationId xmlns="" xmlns:a16="http://schemas.microsoft.com/office/drawing/2014/main" id="{1BE78225-FA10-A043-B8CD-A6DB9167765A}"/>
              </a:ext>
            </a:extLst>
          </p:cNvPr>
          <p:cNvSpPr txBox="1"/>
          <p:nvPr/>
        </p:nvSpPr>
        <p:spPr>
          <a:xfrm>
            <a:off x="6950729" y="1763914"/>
            <a:ext cx="473331" cy="369332"/>
          </a:xfrm>
          <a:prstGeom prst="rect">
            <a:avLst/>
          </a:prstGeom>
          <a:noFill/>
        </p:spPr>
        <p:txBody>
          <a:bodyPr wrap="square" rtlCol="0">
            <a:spAutoFit/>
          </a:bodyPr>
          <a:lstStyle/>
          <a:p>
            <a:r>
              <a:rPr lang="en-US" dirty="0"/>
              <a:t>4</a:t>
            </a:r>
          </a:p>
        </p:txBody>
      </p:sp>
      <p:sp>
        <p:nvSpPr>
          <p:cNvPr id="50" name="TextBox 49">
            <a:extLst>
              <a:ext uri="{FF2B5EF4-FFF2-40B4-BE49-F238E27FC236}">
                <a16:creationId xmlns="" xmlns:a16="http://schemas.microsoft.com/office/drawing/2014/main" id="{5D451BBD-3F65-F04A-B158-87D021403216}"/>
              </a:ext>
            </a:extLst>
          </p:cNvPr>
          <p:cNvSpPr txBox="1"/>
          <p:nvPr/>
        </p:nvSpPr>
        <p:spPr>
          <a:xfrm>
            <a:off x="7987334" y="1742203"/>
            <a:ext cx="473331" cy="369332"/>
          </a:xfrm>
          <a:prstGeom prst="rect">
            <a:avLst/>
          </a:prstGeom>
          <a:noFill/>
        </p:spPr>
        <p:txBody>
          <a:bodyPr wrap="square" rtlCol="0">
            <a:spAutoFit/>
          </a:bodyPr>
          <a:lstStyle/>
          <a:p>
            <a:r>
              <a:rPr lang="en-US" dirty="0"/>
              <a:t>5</a:t>
            </a:r>
          </a:p>
        </p:txBody>
      </p:sp>
      <p:sp>
        <p:nvSpPr>
          <p:cNvPr id="51" name="TextBox 50">
            <a:extLst>
              <a:ext uri="{FF2B5EF4-FFF2-40B4-BE49-F238E27FC236}">
                <a16:creationId xmlns="" xmlns:a16="http://schemas.microsoft.com/office/drawing/2014/main" id="{63172D15-B210-E242-A1BC-BFB5DE6CDB23}"/>
              </a:ext>
            </a:extLst>
          </p:cNvPr>
          <p:cNvSpPr txBox="1"/>
          <p:nvPr/>
        </p:nvSpPr>
        <p:spPr>
          <a:xfrm>
            <a:off x="7601610" y="1023317"/>
            <a:ext cx="473331" cy="369332"/>
          </a:xfrm>
          <a:prstGeom prst="rect">
            <a:avLst/>
          </a:prstGeom>
          <a:noFill/>
        </p:spPr>
        <p:txBody>
          <a:bodyPr wrap="square" rtlCol="0">
            <a:spAutoFit/>
          </a:bodyPr>
          <a:lstStyle/>
          <a:p>
            <a:r>
              <a:rPr lang="en-US" b="1" dirty="0"/>
              <a:t>6</a:t>
            </a:r>
          </a:p>
        </p:txBody>
      </p:sp>
      <p:sp>
        <p:nvSpPr>
          <p:cNvPr id="76" name="Rounded Rectangle 75">
            <a:extLst>
              <a:ext uri="{FF2B5EF4-FFF2-40B4-BE49-F238E27FC236}">
                <a16:creationId xmlns="" xmlns:a16="http://schemas.microsoft.com/office/drawing/2014/main" id="{F82CADC1-8800-4448-ACE4-AF975EE3F3AD}"/>
              </a:ext>
            </a:extLst>
          </p:cNvPr>
          <p:cNvSpPr/>
          <p:nvPr/>
        </p:nvSpPr>
        <p:spPr>
          <a:xfrm>
            <a:off x="4623646" y="557391"/>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 xmlns:a16="http://schemas.microsoft.com/office/drawing/2014/main" id="{68293727-0243-3547-A34D-190B00D6CDF0}"/>
              </a:ext>
            </a:extLst>
          </p:cNvPr>
          <p:cNvSpPr txBox="1"/>
          <p:nvPr/>
        </p:nvSpPr>
        <p:spPr>
          <a:xfrm>
            <a:off x="4962284" y="662905"/>
            <a:ext cx="1676234" cy="369332"/>
          </a:xfrm>
          <a:prstGeom prst="rect">
            <a:avLst/>
          </a:prstGeom>
          <a:noFill/>
        </p:spPr>
        <p:txBody>
          <a:bodyPr wrap="square" rtlCol="0">
            <a:spAutoFit/>
          </a:bodyPr>
          <a:lstStyle/>
          <a:p>
            <a:r>
              <a:rPr lang="en-US" b="1" dirty="0"/>
              <a:t>Graph Memory</a:t>
            </a:r>
          </a:p>
        </p:txBody>
      </p:sp>
      <p:graphicFrame>
        <p:nvGraphicFramePr>
          <p:cNvPr id="82" name="Table 81"/>
          <p:cNvGraphicFramePr>
            <a:graphicFrameLocks noGrp="1"/>
          </p:cNvGraphicFramePr>
          <p:nvPr>
            <p:extLst>
              <p:ext uri="{D42A27DB-BD31-4B8C-83A1-F6EECF244321}">
                <p14:modId xmlns:p14="http://schemas.microsoft.com/office/powerpoint/2010/main" val="863238048"/>
              </p:ext>
            </p:extLst>
          </p:nvPr>
        </p:nvGraphicFramePr>
        <p:xfrm>
          <a:off x="4977555" y="1427193"/>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dirty="0" smtClean="0">
                          <a:solidFill>
                            <a:schemeClr val="tx1"/>
                          </a:solidFill>
                        </a:rPr>
                        <a:t>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1647943144"/>
              </p:ext>
            </p:extLst>
          </p:nvPr>
        </p:nvGraphicFramePr>
        <p:xfrm>
          <a:off x="5218775" y="2723991"/>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Red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bg1"/>
                          </a:solidFill>
                        </a:rPr>
                        <a:t>Shape:</a:t>
                      </a:r>
                      <a:r>
                        <a:rPr lang="en-US" sz="1200" dirty="0" smtClean="0">
                          <a:solidFill>
                            <a:schemeClr val="bg1"/>
                          </a:solidFill>
                        </a:rPr>
                        <a:t> UNK</a:t>
                      </a:r>
                      <a:endParaRPr lang="en-US"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900"/>
                    </a:solid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1019935271"/>
              </p:ext>
            </p:extLst>
          </p:nvPr>
        </p:nvGraphicFramePr>
        <p:xfrm>
          <a:off x="8092992" y="739482"/>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837629343"/>
              </p:ext>
            </p:extLst>
          </p:nvPr>
        </p:nvGraphicFramePr>
        <p:xfrm>
          <a:off x="8415686" y="1456215"/>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6" name="Table 85"/>
          <p:cNvGraphicFramePr>
            <a:graphicFrameLocks noGrp="1"/>
          </p:cNvGraphicFramePr>
          <p:nvPr>
            <p:extLst>
              <p:ext uri="{D42A27DB-BD31-4B8C-83A1-F6EECF244321}">
                <p14:modId xmlns:p14="http://schemas.microsoft.com/office/powerpoint/2010/main" val="856850005"/>
              </p:ext>
            </p:extLst>
          </p:nvPr>
        </p:nvGraphicFramePr>
        <p:xfrm>
          <a:off x="8956282" y="21043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UNK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7" name="Table 86"/>
          <p:cNvGraphicFramePr>
            <a:graphicFrameLocks noGrp="1"/>
          </p:cNvGraphicFramePr>
          <p:nvPr>
            <p:extLst>
              <p:ext uri="{D42A27DB-BD31-4B8C-83A1-F6EECF244321}">
                <p14:modId xmlns:p14="http://schemas.microsoft.com/office/powerpoint/2010/main" val="133215990"/>
              </p:ext>
            </p:extLst>
          </p:nvPr>
        </p:nvGraphicFramePr>
        <p:xfrm>
          <a:off x="9231865" y="28029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9" name="TextBox 88">
            <a:extLst>
              <a:ext uri="{FF2B5EF4-FFF2-40B4-BE49-F238E27FC236}">
                <a16:creationId xmlns="" xmlns:a16="http://schemas.microsoft.com/office/drawing/2014/main" id="{943C9B07-0389-F742-AC0F-1A234CEF68CA}"/>
              </a:ext>
            </a:extLst>
          </p:cNvPr>
          <p:cNvSpPr txBox="1"/>
          <p:nvPr/>
        </p:nvSpPr>
        <p:spPr>
          <a:xfrm>
            <a:off x="2485627" y="1232180"/>
            <a:ext cx="474282" cy="369332"/>
          </a:xfrm>
          <a:prstGeom prst="rect">
            <a:avLst/>
          </a:prstGeom>
          <a:noFill/>
        </p:spPr>
        <p:txBody>
          <a:bodyPr wrap="square" rtlCol="0">
            <a:spAutoFit/>
          </a:bodyPr>
          <a:lstStyle/>
          <a:p>
            <a:r>
              <a:rPr lang="en-US" dirty="0"/>
              <a:t>3</a:t>
            </a:r>
          </a:p>
        </p:txBody>
      </p:sp>
      <p:sp>
        <p:nvSpPr>
          <p:cNvPr id="90" name="TextBox 89">
            <a:extLst>
              <a:ext uri="{FF2B5EF4-FFF2-40B4-BE49-F238E27FC236}">
                <a16:creationId xmlns="" xmlns:a16="http://schemas.microsoft.com/office/drawing/2014/main" id="{2AFBB19A-6F9C-2747-9AB0-AC28FC71D7D7}"/>
              </a:ext>
            </a:extLst>
          </p:cNvPr>
          <p:cNvSpPr txBox="1"/>
          <p:nvPr/>
        </p:nvSpPr>
        <p:spPr>
          <a:xfrm>
            <a:off x="1542342" y="992692"/>
            <a:ext cx="474282" cy="338554"/>
          </a:xfrm>
          <a:prstGeom prst="rect">
            <a:avLst/>
          </a:prstGeom>
          <a:noFill/>
        </p:spPr>
        <p:txBody>
          <a:bodyPr wrap="square" rtlCol="0">
            <a:spAutoFit/>
          </a:bodyPr>
          <a:lstStyle/>
          <a:p>
            <a:r>
              <a:rPr lang="en-US" sz="1600" dirty="0"/>
              <a:t>5</a:t>
            </a:r>
          </a:p>
        </p:txBody>
      </p:sp>
      <p:sp>
        <p:nvSpPr>
          <p:cNvPr id="91"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Question Templates</a:t>
            </a:r>
            <a:endParaRPr lang="en-US" sz="2800" dirty="0">
              <a:latin typeface="Roboto" charset="0"/>
              <a:ea typeface="Roboto" charset="0"/>
              <a:cs typeface="Roboto" charset="0"/>
            </a:endParaRPr>
          </a:p>
        </p:txBody>
      </p:sp>
      <p:sp>
        <p:nvSpPr>
          <p:cNvPr id="16" name="Slide Number Placeholder 15"/>
          <p:cNvSpPr>
            <a:spLocks noGrp="1"/>
          </p:cNvSpPr>
          <p:nvPr>
            <p:ph type="sldNum" sz="quarter" idx="12"/>
          </p:nvPr>
        </p:nvSpPr>
        <p:spPr/>
        <p:txBody>
          <a:bodyPr/>
          <a:lstStyle/>
          <a:p>
            <a:fld id="{1153A584-974B-7244-90B3-977968778D8E}" type="slidenum">
              <a:rPr lang="en-US" smtClean="0"/>
              <a:t>31</a:t>
            </a:fld>
            <a:endParaRPr lang="en-US"/>
          </a:p>
        </p:txBody>
      </p:sp>
      <p:graphicFrame>
        <p:nvGraphicFramePr>
          <p:cNvPr id="59" name="Table 58">
            <a:extLst>
              <a:ext uri="{FF2B5EF4-FFF2-40B4-BE49-F238E27FC236}">
                <a16:creationId xmlns="" xmlns:a16="http://schemas.microsoft.com/office/drawing/2014/main" id="{CEDCEABC-BD33-AF49-8844-E0BF4BD883EA}"/>
              </a:ext>
            </a:extLst>
          </p:cNvPr>
          <p:cNvGraphicFramePr>
            <a:graphicFrameLocks noGrp="1"/>
          </p:cNvGraphicFramePr>
          <p:nvPr>
            <p:extLst>
              <p:ext uri="{D42A27DB-BD31-4B8C-83A1-F6EECF244321}">
                <p14:modId xmlns:p14="http://schemas.microsoft.com/office/powerpoint/2010/main" val="1368109601"/>
              </p:ext>
            </p:extLst>
          </p:nvPr>
        </p:nvGraphicFramePr>
        <p:xfrm>
          <a:off x="1371600" y="3966966"/>
          <a:ext cx="7885525" cy="2465116"/>
        </p:xfrm>
        <a:graphic>
          <a:graphicData uri="http://schemas.openxmlformats.org/drawingml/2006/table">
            <a:tbl>
              <a:tblPr firstRow="1" bandRow="1">
                <a:tableStyleId>{2D5ABB26-0587-4C30-8999-92F81FD0307C}</a:tableStyleId>
              </a:tblPr>
              <a:tblGrid>
                <a:gridCol w="1195971">
                  <a:extLst>
                    <a:ext uri="{9D8B030D-6E8A-4147-A177-3AD203B41FA5}">
                      <a16:colId xmlns="" xmlns:a16="http://schemas.microsoft.com/office/drawing/2014/main" val="2301540673"/>
                    </a:ext>
                  </a:extLst>
                </a:gridCol>
                <a:gridCol w="1906571">
                  <a:extLst>
                    <a:ext uri="{9D8B030D-6E8A-4147-A177-3AD203B41FA5}">
                      <a16:colId xmlns="" xmlns:a16="http://schemas.microsoft.com/office/drawing/2014/main" val="1410576971"/>
                    </a:ext>
                  </a:extLst>
                </a:gridCol>
                <a:gridCol w="2094545">
                  <a:extLst>
                    <a:ext uri="{9D8B030D-6E8A-4147-A177-3AD203B41FA5}">
                      <a16:colId xmlns="" xmlns:a16="http://schemas.microsoft.com/office/drawing/2014/main" val="2958714888"/>
                    </a:ext>
                  </a:extLst>
                </a:gridCol>
                <a:gridCol w="2688438">
                  <a:extLst>
                    <a:ext uri="{9D8B030D-6E8A-4147-A177-3AD203B41FA5}">
                      <a16:colId xmlns="" xmlns:a16="http://schemas.microsoft.com/office/drawing/2014/main" val="3269659187"/>
                    </a:ext>
                  </a:extLst>
                </a:gridCol>
              </a:tblGrid>
              <a:tr h="320110">
                <a:tc>
                  <a:txBody>
                    <a:bodyPr/>
                    <a:lstStyle/>
                    <a:p>
                      <a:pPr algn="l"/>
                      <a:r>
                        <a:rPr lang="en-US" b="1" dirty="0" smtClean="0">
                          <a:solidFill>
                            <a:schemeClr val="tx1"/>
                          </a:solidFill>
                        </a:rPr>
                        <a:t>Target</a:t>
                      </a:r>
                      <a:endParaRPr lang="en-US"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zh-CN" dirty="0">
                          <a:solidFill>
                            <a:srgbClr val="FFC000"/>
                          </a:solidFill>
                        </a:rPr>
                        <a:t>1</a:t>
                      </a:r>
                      <a:endParaRPr lang="en-US" dirty="0">
                        <a:solidFill>
                          <a:srgbClr val="FFC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87668614"/>
                  </a:ext>
                </a:extLst>
              </a:tr>
              <a:tr h="323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Attribute</a:t>
                      </a:r>
                      <a:endParaRPr lang="en-US"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Shape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33653127"/>
                  </a:ext>
                </a:extLst>
              </a:tr>
              <a:tr h="410225">
                <a:tc>
                  <a:txBody>
                    <a:bodyPr/>
                    <a:lstStyle/>
                    <a:p>
                      <a:pPr algn="l"/>
                      <a:r>
                        <a:rPr lang="en-US" b="1" dirty="0" smtClean="0"/>
                        <a:t>Reference</a:t>
                      </a:r>
                      <a:endParaRPr lang="en-US"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None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80934123"/>
                  </a:ext>
                </a:extLst>
              </a:tr>
              <a:tr h="1323371">
                <a:tc>
                  <a:txBody>
                    <a:bodyPr/>
                    <a:lstStyle/>
                    <a:p>
                      <a:pPr algn="l"/>
                      <a:r>
                        <a:rPr lang="en-US" b="1" dirty="0" smtClean="0"/>
                        <a:t>Question</a:t>
                      </a:r>
                    </a:p>
                    <a:p>
                      <a:pPr algn="l"/>
                      <a:endParaRPr lang="en-US" b="1" dirty="0" smtClean="0">
                        <a:solidFill>
                          <a:schemeClr val="tx1"/>
                        </a:solidFill>
                      </a:endParaRPr>
                    </a:p>
                    <a:p>
                      <a:pPr algn="l"/>
                      <a:endParaRPr lang="en-US"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What is the shape of the front most </a:t>
                      </a:r>
                      <a:r>
                        <a:rPr lang="en-US" dirty="0" smtClean="0">
                          <a:solidFill>
                            <a:srgbClr val="FFC000"/>
                          </a:solidFill>
                        </a:rPr>
                        <a:t>large red object</a:t>
                      </a:r>
                      <a:r>
                        <a:rPr lang="en-US" dirty="0">
                          <a:solidFill>
                            <a:srgbClr val="FFC000"/>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59757456"/>
                  </a:ext>
                </a:extLst>
              </a:tr>
            </a:tbl>
          </a:graphicData>
        </a:graphic>
      </p:graphicFrame>
    </p:spTree>
    <p:extLst>
      <p:ext uri="{BB962C8B-B14F-4D97-AF65-F5344CB8AC3E}">
        <p14:creationId xmlns:p14="http://schemas.microsoft.com/office/powerpoint/2010/main" val="2355850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4A57E5BD-F6CD-2242-B872-699248395749}"/>
              </a:ext>
            </a:extLst>
          </p:cNvPr>
          <p:cNvGrpSpPr/>
          <p:nvPr/>
        </p:nvGrpSpPr>
        <p:grpSpPr>
          <a:xfrm>
            <a:off x="6997411" y="1326610"/>
            <a:ext cx="2113654" cy="1874513"/>
            <a:chOff x="5583350" y="2894616"/>
            <a:chExt cx="2113654" cy="1874513"/>
          </a:xfrm>
          <a:noFill/>
        </p:grpSpPr>
        <p:grpSp>
          <p:nvGrpSpPr>
            <p:cNvPr id="18" name="Group 17">
              <a:extLst>
                <a:ext uri="{FF2B5EF4-FFF2-40B4-BE49-F238E27FC236}">
                  <a16:creationId xmlns="" xmlns:a16="http://schemas.microsoft.com/office/drawing/2014/main" id="{CCBFE033-587F-6049-96E0-F9F3622DFDB3}"/>
                </a:ext>
              </a:extLst>
            </p:cNvPr>
            <p:cNvGrpSpPr/>
            <p:nvPr/>
          </p:nvGrpSpPr>
          <p:grpSpPr>
            <a:xfrm>
              <a:off x="5583350" y="2961715"/>
              <a:ext cx="2113654" cy="1807414"/>
              <a:chOff x="6274117" y="2434281"/>
              <a:chExt cx="3649012" cy="2955137"/>
            </a:xfrm>
            <a:grpFill/>
          </p:grpSpPr>
          <p:sp>
            <p:nvSpPr>
              <p:cNvPr id="20" name="Oval 19">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solidFill>
                <a:srgbClr val="73D94E"/>
              </a:solidFill>
              <a:ln w="28575">
                <a:solidFill>
                  <a:srgbClr val="73D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9" name="Chart 18">
              <a:extLst>
                <a:ext uri="{FF2B5EF4-FFF2-40B4-BE49-F238E27FC236}">
                  <a16:creationId xmlns="" xmlns:a16="http://schemas.microsoft.com/office/drawing/2014/main" id="{295922FC-A094-994D-9407-1B3AF7639E09}"/>
                </a:ext>
              </a:extLst>
            </p:cNvPr>
            <p:cNvGraphicFramePr/>
            <p:nvPr/>
          </p:nvGraphicFramePr>
          <p:xfrm>
            <a:off x="6479201" y="2894616"/>
            <a:ext cx="457200" cy="162928"/>
          </p:xfrm>
          <a:graphic>
            <a:graphicData uri="http://schemas.openxmlformats.org/drawingml/2006/chart">
              <c:chart xmlns:c="http://schemas.openxmlformats.org/drawingml/2006/chart" xmlns:r="http://schemas.openxmlformats.org/officeDocument/2006/relationships" r:id="rId3"/>
            </a:graphicData>
          </a:graphic>
        </p:graphicFrame>
      </p:grpSp>
      <p:sp>
        <p:nvSpPr>
          <p:cNvPr id="31" name="TextBox 30">
            <a:extLst>
              <a:ext uri="{FF2B5EF4-FFF2-40B4-BE49-F238E27FC236}">
                <a16:creationId xmlns="" xmlns:a16="http://schemas.microsoft.com/office/drawing/2014/main" id="{1955900C-0ACB-3047-8394-3720852333E6}"/>
              </a:ext>
            </a:extLst>
          </p:cNvPr>
          <p:cNvSpPr txBox="1"/>
          <p:nvPr/>
        </p:nvSpPr>
        <p:spPr>
          <a:xfrm>
            <a:off x="8446545" y="2126077"/>
            <a:ext cx="473331" cy="369332"/>
          </a:xfrm>
          <a:prstGeom prst="rect">
            <a:avLst/>
          </a:prstGeom>
          <a:noFill/>
        </p:spPr>
        <p:txBody>
          <a:bodyPr wrap="square" rtlCol="0">
            <a:spAutoFit/>
          </a:bodyPr>
          <a:lstStyle/>
          <a:p>
            <a:r>
              <a:rPr lang="en-US" dirty="0"/>
              <a:t>3</a:t>
            </a:r>
          </a:p>
        </p:txBody>
      </p:sp>
      <p:pic>
        <p:nvPicPr>
          <p:cNvPr id="40"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85" y="662905"/>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 xmlns:a16="http://schemas.microsoft.com/office/drawing/2014/main" id="{EC6D7633-B8A7-3548-A589-5BC01B29B6F6}"/>
              </a:ext>
            </a:extLst>
          </p:cNvPr>
          <p:cNvSpPr/>
          <p:nvPr/>
        </p:nvSpPr>
        <p:spPr>
          <a:xfrm>
            <a:off x="3064869" y="1406628"/>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80A37AE7-DBA0-B140-B928-DBE6D39675E6}"/>
              </a:ext>
            </a:extLst>
          </p:cNvPr>
          <p:cNvSpPr/>
          <p:nvPr/>
        </p:nvSpPr>
        <p:spPr>
          <a:xfrm>
            <a:off x="2241701" y="1075567"/>
            <a:ext cx="790546" cy="703946"/>
          </a:xfrm>
          <a:prstGeom prst="rect">
            <a:avLst/>
          </a:prstGeom>
          <a:noFill/>
          <a:ln w="57150">
            <a:solidFill>
              <a:srgbClr val="73D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3D94E"/>
              </a:solidFill>
            </a:endParaRPr>
          </a:p>
        </p:txBody>
      </p:sp>
      <p:sp>
        <p:nvSpPr>
          <p:cNvPr id="44" name="Rectangle 43">
            <a:extLst>
              <a:ext uri="{FF2B5EF4-FFF2-40B4-BE49-F238E27FC236}">
                <a16:creationId xmlns="" xmlns:a16="http://schemas.microsoft.com/office/drawing/2014/main" id="{B0CB6FBE-B24A-B649-8B75-AA94611EADFC}"/>
              </a:ext>
            </a:extLst>
          </p:cNvPr>
          <p:cNvSpPr/>
          <p:nvPr/>
        </p:nvSpPr>
        <p:spPr>
          <a:xfrm>
            <a:off x="715933" y="1541663"/>
            <a:ext cx="411684" cy="4894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 xmlns:a16="http://schemas.microsoft.com/office/drawing/2014/main" id="{9BA4D25B-6AE7-DE46-8F2E-88EE700F622F}"/>
              </a:ext>
            </a:extLst>
          </p:cNvPr>
          <p:cNvSpPr/>
          <p:nvPr/>
        </p:nvSpPr>
        <p:spPr>
          <a:xfrm>
            <a:off x="1496005" y="826531"/>
            <a:ext cx="352633" cy="5800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36017455-0401-DE4D-A321-3FC0EB053147}"/>
              </a:ext>
            </a:extLst>
          </p:cNvPr>
          <p:cNvSpPr/>
          <p:nvPr/>
        </p:nvSpPr>
        <p:spPr>
          <a:xfrm>
            <a:off x="1373898" y="759198"/>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 xmlns:a16="http://schemas.microsoft.com/office/drawing/2014/main" id="{943C9B07-0389-F742-AC0F-1A234CEF68CA}"/>
              </a:ext>
            </a:extLst>
          </p:cNvPr>
          <p:cNvSpPr txBox="1"/>
          <p:nvPr/>
        </p:nvSpPr>
        <p:spPr>
          <a:xfrm>
            <a:off x="2485627" y="1232180"/>
            <a:ext cx="474282" cy="369332"/>
          </a:xfrm>
          <a:prstGeom prst="rect">
            <a:avLst/>
          </a:prstGeom>
          <a:noFill/>
        </p:spPr>
        <p:txBody>
          <a:bodyPr wrap="square" rtlCol="0">
            <a:spAutoFit/>
          </a:bodyPr>
          <a:lstStyle/>
          <a:p>
            <a:r>
              <a:rPr lang="en-US" dirty="0">
                <a:solidFill>
                  <a:srgbClr val="73D94E"/>
                </a:solidFill>
              </a:rPr>
              <a:t>3</a:t>
            </a:r>
          </a:p>
        </p:txBody>
      </p:sp>
      <p:sp>
        <p:nvSpPr>
          <p:cNvPr id="35" name="TextBox 34">
            <a:extLst>
              <a:ext uri="{FF2B5EF4-FFF2-40B4-BE49-F238E27FC236}">
                <a16:creationId xmlns="" xmlns:a16="http://schemas.microsoft.com/office/drawing/2014/main" id="{E608E644-5176-0F42-A125-2EA3B2ADCC3C}"/>
              </a:ext>
            </a:extLst>
          </p:cNvPr>
          <p:cNvSpPr txBox="1"/>
          <p:nvPr/>
        </p:nvSpPr>
        <p:spPr>
          <a:xfrm>
            <a:off x="3166637" y="1400381"/>
            <a:ext cx="474282" cy="510564"/>
          </a:xfrm>
          <a:prstGeom prst="rect">
            <a:avLst/>
          </a:prstGeom>
          <a:noFill/>
        </p:spPr>
        <p:txBody>
          <a:bodyPr wrap="square" rtlCol="0">
            <a:spAutoFit/>
          </a:bodyPr>
          <a:lstStyle/>
          <a:p>
            <a:r>
              <a:rPr lang="en-US" dirty="0"/>
              <a:t>2</a:t>
            </a:r>
          </a:p>
        </p:txBody>
      </p:sp>
      <p:sp>
        <p:nvSpPr>
          <p:cNvPr id="41" name="Rectangle 40">
            <a:extLst>
              <a:ext uri="{FF2B5EF4-FFF2-40B4-BE49-F238E27FC236}">
                <a16:creationId xmlns="" xmlns:a16="http://schemas.microsoft.com/office/drawing/2014/main" id="{34C1CFFC-E2C6-E04A-B588-27A0932F9F7E}"/>
              </a:ext>
            </a:extLst>
          </p:cNvPr>
          <p:cNvSpPr/>
          <p:nvPr/>
        </p:nvSpPr>
        <p:spPr>
          <a:xfrm>
            <a:off x="1076564" y="2201326"/>
            <a:ext cx="793822" cy="996140"/>
          </a:xfrm>
          <a:prstGeom prst="rect">
            <a:avLst/>
          </a:prstGeom>
          <a:noFill/>
          <a:ln w="57150">
            <a:solidFill>
              <a:srgbClr val="EF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srgbClr val="EFB900"/>
                  </a:solidFill>
                </a:ln>
                <a:solidFill>
                  <a:schemeClr val="tx1"/>
                </a:solidFill>
              </a:rPr>
              <a:t>1</a:t>
            </a:r>
            <a:endParaRPr lang="en-US" dirty="0">
              <a:ln>
                <a:solidFill>
                  <a:srgbClr val="EFB900"/>
                </a:solidFill>
              </a:ln>
              <a:solidFill>
                <a:schemeClr val="tx1"/>
              </a:solidFill>
            </a:endParaRPr>
          </a:p>
        </p:txBody>
      </p:sp>
      <p:sp>
        <p:nvSpPr>
          <p:cNvPr id="37" name="TextBox 36">
            <a:extLst>
              <a:ext uri="{FF2B5EF4-FFF2-40B4-BE49-F238E27FC236}">
                <a16:creationId xmlns="" xmlns:a16="http://schemas.microsoft.com/office/drawing/2014/main" id="{91799B29-97E7-3948-9143-4C8A0476660D}"/>
              </a:ext>
            </a:extLst>
          </p:cNvPr>
          <p:cNvSpPr txBox="1"/>
          <p:nvPr/>
        </p:nvSpPr>
        <p:spPr>
          <a:xfrm>
            <a:off x="729720" y="1573265"/>
            <a:ext cx="474282" cy="468016"/>
          </a:xfrm>
          <a:prstGeom prst="rect">
            <a:avLst/>
          </a:prstGeom>
          <a:noFill/>
        </p:spPr>
        <p:txBody>
          <a:bodyPr wrap="square" rtlCol="0">
            <a:spAutoFit/>
          </a:bodyPr>
          <a:lstStyle/>
          <a:p>
            <a:r>
              <a:rPr lang="en-US" sz="1600" dirty="0"/>
              <a:t>4</a:t>
            </a:r>
          </a:p>
        </p:txBody>
      </p:sp>
      <p:sp>
        <p:nvSpPr>
          <p:cNvPr id="39" name="TextBox 38">
            <a:extLst>
              <a:ext uri="{FF2B5EF4-FFF2-40B4-BE49-F238E27FC236}">
                <a16:creationId xmlns="" xmlns:a16="http://schemas.microsoft.com/office/drawing/2014/main" id="{988E100A-3111-3F4F-BCB0-95B551B01295}"/>
              </a:ext>
            </a:extLst>
          </p:cNvPr>
          <p:cNvSpPr txBox="1"/>
          <p:nvPr/>
        </p:nvSpPr>
        <p:spPr>
          <a:xfrm>
            <a:off x="1144442" y="769524"/>
            <a:ext cx="474282" cy="425470"/>
          </a:xfrm>
          <a:prstGeom prst="rect">
            <a:avLst/>
          </a:prstGeom>
          <a:noFill/>
        </p:spPr>
        <p:txBody>
          <a:bodyPr wrap="square" rtlCol="0">
            <a:spAutoFit/>
          </a:bodyPr>
          <a:lstStyle/>
          <a:p>
            <a:r>
              <a:rPr lang="en-US" sz="1400" dirty="0"/>
              <a:t>6</a:t>
            </a:r>
          </a:p>
        </p:txBody>
      </p:sp>
      <p:sp>
        <p:nvSpPr>
          <p:cNvPr id="47" name="TextBox 46">
            <a:extLst>
              <a:ext uri="{FF2B5EF4-FFF2-40B4-BE49-F238E27FC236}">
                <a16:creationId xmlns="" xmlns:a16="http://schemas.microsoft.com/office/drawing/2014/main" id="{B5B6CE7D-3655-8E4B-ACA0-A4997EDAC6D0}"/>
              </a:ext>
            </a:extLst>
          </p:cNvPr>
          <p:cNvSpPr txBox="1"/>
          <p:nvPr/>
        </p:nvSpPr>
        <p:spPr>
          <a:xfrm>
            <a:off x="7314218" y="3160387"/>
            <a:ext cx="473331" cy="369332"/>
          </a:xfrm>
          <a:prstGeom prst="rect">
            <a:avLst/>
          </a:prstGeom>
          <a:noFill/>
        </p:spPr>
        <p:txBody>
          <a:bodyPr wrap="square" rtlCol="0">
            <a:spAutoFit/>
          </a:bodyPr>
          <a:lstStyle/>
          <a:p>
            <a:r>
              <a:rPr lang="en-US" dirty="0"/>
              <a:t>1</a:t>
            </a:r>
          </a:p>
        </p:txBody>
      </p:sp>
      <p:sp>
        <p:nvSpPr>
          <p:cNvPr id="48" name="TextBox 47">
            <a:extLst>
              <a:ext uri="{FF2B5EF4-FFF2-40B4-BE49-F238E27FC236}">
                <a16:creationId xmlns="" xmlns:a16="http://schemas.microsoft.com/office/drawing/2014/main" id="{B7114784-6C89-F946-92D8-8614614130EB}"/>
              </a:ext>
            </a:extLst>
          </p:cNvPr>
          <p:cNvSpPr txBox="1"/>
          <p:nvPr/>
        </p:nvSpPr>
        <p:spPr>
          <a:xfrm>
            <a:off x="8865635" y="2988439"/>
            <a:ext cx="473331" cy="369332"/>
          </a:xfrm>
          <a:prstGeom prst="rect">
            <a:avLst/>
          </a:prstGeom>
          <a:noFill/>
        </p:spPr>
        <p:txBody>
          <a:bodyPr wrap="square" rtlCol="0">
            <a:spAutoFit/>
          </a:bodyPr>
          <a:lstStyle/>
          <a:p>
            <a:r>
              <a:rPr lang="en-US" dirty="0"/>
              <a:t>2</a:t>
            </a:r>
          </a:p>
        </p:txBody>
      </p:sp>
      <p:sp>
        <p:nvSpPr>
          <p:cNvPr id="49" name="TextBox 48">
            <a:extLst>
              <a:ext uri="{FF2B5EF4-FFF2-40B4-BE49-F238E27FC236}">
                <a16:creationId xmlns="" xmlns:a16="http://schemas.microsoft.com/office/drawing/2014/main" id="{1BE78225-FA10-A043-B8CD-A6DB9167765A}"/>
              </a:ext>
            </a:extLst>
          </p:cNvPr>
          <p:cNvSpPr txBox="1"/>
          <p:nvPr/>
        </p:nvSpPr>
        <p:spPr>
          <a:xfrm>
            <a:off x="6950729" y="1763914"/>
            <a:ext cx="473331" cy="369332"/>
          </a:xfrm>
          <a:prstGeom prst="rect">
            <a:avLst/>
          </a:prstGeom>
          <a:noFill/>
        </p:spPr>
        <p:txBody>
          <a:bodyPr wrap="square" rtlCol="0">
            <a:spAutoFit/>
          </a:bodyPr>
          <a:lstStyle/>
          <a:p>
            <a:r>
              <a:rPr lang="en-US" dirty="0"/>
              <a:t>4</a:t>
            </a:r>
          </a:p>
        </p:txBody>
      </p:sp>
      <p:sp>
        <p:nvSpPr>
          <p:cNvPr id="50" name="TextBox 49">
            <a:extLst>
              <a:ext uri="{FF2B5EF4-FFF2-40B4-BE49-F238E27FC236}">
                <a16:creationId xmlns="" xmlns:a16="http://schemas.microsoft.com/office/drawing/2014/main" id="{5D451BBD-3F65-F04A-B158-87D021403216}"/>
              </a:ext>
            </a:extLst>
          </p:cNvPr>
          <p:cNvSpPr txBox="1"/>
          <p:nvPr/>
        </p:nvSpPr>
        <p:spPr>
          <a:xfrm>
            <a:off x="7987334" y="1742203"/>
            <a:ext cx="473331" cy="369332"/>
          </a:xfrm>
          <a:prstGeom prst="rect">
            <a:avLst/>
          </a:prstGeom>
          <a:noFill/>
        </p:spPr>
        <p:txBody>
          <a:bodyPr wrap="square" rtlCol="0">
            <a:spAutoFit/>
          </a:bodyPr>
          <a:lstStyle/>
          <a:p>
            <a:r>
              <a:rPr lang="en-US" dirty="0"/>
              <a:t>5</a:t>
            </a:r>
          </a:p>
        </p:txBody>
      </p:sp>
      <p:sp>
        <p:nvSpPr>
          <p:cNvPr id="51" name="TextBox 50">
            <a:extLst>
              <a:ext uri="{FF2B5EF4-FFF2-40B4-BE49-F238E27FC236}">
                <a16:creationId xmlns="" xmlns:a16="http://schemas.microsoft.com/office/drawing/2014/main" id="{63172D15-B210-E242-A1BC-BFB5DE6CDB23}"/>
              </a:ext>
            </a:extLst>
          </p:cNvPr>
          <p:cNvSpPr txBox="1"/>
          <p:nvPr/>
        </p:nvSpPr>
        <p:spPr>
          <a:xfrm>
            <a:off x="7601610" y="1023317"/>
            <a:ext cx="473331" cy="369332"/>
          </a:xfrm>
          <a:prstGeom prst="rect">
            <a:avLst/>
          </a:prstGeom>
          <a:noFill/>
        </p:spPr>
        <p:txBody>
          <a:bodyPr wrap="square" rtlCol="0">
            <a:spAutoFit/>
          </a:bodyPr>
          <a:lstStyle/>
          <a:p>
            <a:r>
              <a:rPr lang="en-US" b="1" dirty="0"/>
              <a:t>6</a:t>
            </a:r>
          </a:p>
        </p:txBody>
      </p:sp>
      <p:sp>
        <p:nvSpPr>
          <p:cNvPr id="76" name="Rounded Rectangle 75">
            <a:extLst>
              <a:ext uri="{FF2B5EF4-FFF2-40B4-BE49-F238E27FC236}">
                <a16:creationId xmlns="" xmlns:a16="http://schemas.microsoft.com/office/drawing/2014/main" id="{F82CADC1-8800-4448-ACE4-AF975EE3F3AD}"/>
              </a:ext>
            </a:extLst>
          </p:cNvPr>
          <p:cNvSpPr/>
          <p:nvPr/>
        </p:nvSpPr>
        <p:spPr>
          <a:xfrm>
            <a:off x="4623646" y="557391"/>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 xmlns:a16="http://schemas.microsoft.com/office/drawing/2014/main" id="{68293727-0243-3547-A34D-190B00D6CDF0}"/>
              </a:ext>
            </a:extLst>
          </p:cNvPr>
          <p:cNvSpPr txBox="1"/>
          <p:nvPr/>
        </p:nvSpPr>
        <p:spPr>
          <a:xfrm>
            <a:off x="4962284" y="662905"/>
            <a:ext cx="1676234" cy="369332"/>
          </a:xfrm>
          <a:prstGeom prst="rect">
            <a:avLst/>
          </a:prstGeom>
          <a:noFill/>
        </p:spPr>
        <p:txBody>
          <a:bodyPr wrap="square" rtlCol="0">
            <a:spAutoFit/>
          </a:bodyPr>
          <a:lstStyle/>
          <a:p>
            <a:r>
              <a:rPr lang="en-US" b="1" dirty="0"/>
              <a:t>Graph Memory</a:t>
            </a:r>
          </a:p>
        </p:txBody>
      </p:sp>
      <p:graphicFrame>
        <p:nvGraphicFramePr>
          <p:cNvPr id="82" name="Table 81"/>
          <p:cNvGraphicFramePr>
            <a:graphicFrameLocks noGrp="1"/>
          </p:cNvGraphicFramePr>
          <p:nvPr>
            <p:extLst>
              <p:ext uri="{D42A27DB-BD31-4B8C-83A1-F6EECF244321}">
                <p14:modId xmlns:p14="http://schemas.microsoft.com/office/powerpoint/2010/main" val="200900395"/>
              </p:ext>
            </p:extLst>
          </p:nvPr>
        </p:nvGraphicFramePr>
        <p:xfrm>
          <a:off x="4977555" y="1427193"/>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dirty="0" smtClean="0">
                          <a:solidFill>
                            <a:schemeClr val="tx1"/>
                          </a:solidFill>
                        </a:rPr>
                        <a:t>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695574229"/>
              </p:ext>
            </p:extLst>
          </p:nvPr>
        </p:nvGraphicFramePr>
        <p:xfrm>
          <a:off x="5218775" y="2723991"/>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Red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bg1"/>
                          </a:solidFill>
                        </a:rPr>
                        <a:t>Shape:</a:t>
                      </a:r>
                      <a:r>
                        <a:rPr lang="en-US" sz="1200" dirty="0" smtClean="0">
                          <a:solidFill>
                            <a:schemeClr val="bg1"/>
                          </a:solidFill>
                        </a:rPr>
                        <a:t> UNK</a:t>
                      </a:r>
                      <a:endParaRPr lang="en-US"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900"/>
                    </a:solid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1278586884"/>
              </p:ext>
            </p:extLst>
          </p:nvPr>
        </p:nvGraphicFramePr>
        <p:xfrm>
          <a:off x="8092992" y="739482"/>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1488387506"/>
              </p:ext>
            </p:extLst>
          </p:nvPr>
        </p:nvGraphicFramePr>
        <p:xfrm>
          <a:off x="8415686" y="1456215"/>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6" name="Table 85"/>
          <p:cNvGraphicFramePr>
            <a:graphicFrameLocks noGrp="1"/>
          </p:cNvGraphicFramePr>
          <p:nvPr>
            <p:extLst>
              <p:ext uri="{D42A27DB-BD31-4B8C-83A1-F6EECF244321}">
                <p14:modId xmlns:p14="http://schemas.microsoft.com/office/powerpoint/2010/main" val="296380442"/>
              </p:ext>
            </p:extLst>
          </p:nvPr>
        </p:nvGraphicFramePr>
        <p:xfrm>
          <a:off x="8956282" y="21043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bg1"/>
                          </a:solidFill>
                        </a:rPr>
                        <a:t>Color</a:t>
                      </a:r>
                      <a:r>
                        <a:rPr lang="en-US" sz="1200" b="1" baseline="0" dirty="0" smtClean="0">
                          <a:solidFill>
                            <a:schemeClr val="bg1"/>
                          </a:solidFill>
                        </a:rPr>
                        <a:t>: </a:t>
                      </a:r>
                      <a:r>
                        <a:rPr lang="en-US" sz="1200" b="0" baseline="0" dirty="0" smtClean="0">
                          <a:solidFill>
                            <a:schemeClr val="bg1"/>
                          </a:solidFill>
                        </a:rPr>
                        <a:t>UNK</a:t>
                      </a:r>
                      <a:endParaRPr lang="en-US"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3D94E"/>
                    </a:solid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UNK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7" name="Table 86"/>
          <p:cNvGraphicFramePr>
            <a:graphicFrameLocks noGrp="1"/>
          </p:cNvGraphicFramePr>
          <p:nvPr>
            <p:extLst>
              <p:ext uri="{D42A27DB-BD31-4B8C-83A1-F6EECF244321}">
                <p14:modId xmlns:p14="http://schemas.microsoft.com/office/powerpoint/2010/main" val="943096594"/>
              </p:ext>
            </p:extLst>
          </p:nvPr>
        </p:nvGraphicFramePr>
        <p:xfrm>
          <a:off x="9231865" y="28029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7" name="TextBox 56">
            <a:extLst>
              <a:ext uri="{FF2B5EF4-FFF2-40B4-BE49-F238E27FC236}">
                <a16:creationId xmlns="" xmlns:a16="http://schemas.microsoft.com/office/drawing/2014/main" id="{2AFBB19A-6F9C-2747-9AB0-AC28FC71D7D7}"/>
              </a:ext>
            </a:extLst>
          </p:cNvPr>
          <p:cNvSpPr txBox="1"/>
          <p:nvPr/>
        </p:nvSpPr>
        <p:spPr>
          <a:xfrm>
            <a:off x="1542342" y="992692"/>
            <a:ext cx="474282" cy="338554"/>
          </a:xfrm>
          <a:prstGeom prst="rect">
            <a:avLst/>
          </a:prstGeom>
          <a:noFill/>
        </p:spPr>
        <p:txBody>
          <a:bodyPr wrap="square" rtlCol="0">
            <a:spAutoFit/>
          </a:bodyPr>
          <a:lstStyle/>
          <a:p>
            <a:r>
              <a:rPr lang="en-US" sz="1600" dirty="0"/>
              <a:t>5</a:t>
            </a:r>
          </a:p>
        </p:txBody>
      </p:sp>
      <p:cxnSp>
        <p:nvCxnSpPr>
          <p:cNvPr id="33" name="Curved Connector 32"/>
          <p:cNvCxnSpPr>
            <a:stCxn id="42" idx="0"/>
            <a:endCxn id="43" idx="0"/>
          </p:cNvCxnSpPr>
          <p:nvPr/>
        </p:nvCxnSpPr>
        <p:spPr>
          <a:xfrm rot="16200000" flipV="1">
            <a:off x="2840773" y="871769"/>
            <a:ext cx="331061" cy="738657"/>
          </a:xfrm>
          <a:prstGeom prst="curvedConnector3">
            <a:avLst>
              <a:gd name="adj1" fmla="val 169051"/>
            </a:avLst>
          </a:prstGeom>
          <a:ln w="38100">
            <a:solidFill>
              <a:srgbClr val="73D94E"/>
            </a:solidFill>
            <a:tailEnd type="triangle"/>
          </a:ln>
        </p:spPr>
        <p:style>
          <a:lnRef idx="1">
            <a:schemeClr val="accent1"/>
          </a:lnRef>
          <a:fillRef idx="0">
            <a:schemeClr val="accent1"/>
          </a:fillRef>
          <a:effectRef idx="0">
            <a:schemeClr val="accent1"/>
          </a:effectRef>
          <a:fontRef idx="minor">
            <a:schemeClr val="tx1"/>
          </a:fontRef>
        </p:style>
      </p:cxnSp>
      <p:sp>
        <p:nvSpPr>
          <p:cNvPr id="62"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Question Templates</a:t>
            </a:r>
            <a:endParaRPr lang="en-US" sz="2800" dirty="0">
              <a:latin typeface="Roboto" charset="0"/>
              <a:ea typeface="Roboto" charset="0"/>
              <a:cs typeface="Roboto" charset="0"/>
            </a:endParaRPr>
          </a:p>
        </p:txBody>
      </p:sp>
      <p:sp>
        <p:nvSpPr>
          <p:cNvPr id="16" name="Slide Number Placeholder 15"/>
          <p:cNvSpPr>
            <a:spLocks noGrp="1"/>
          </p:cNvSpPr>
          <p:nvPr>
            <p:ph type="sldNum" sz="quarter" idx="12"/>
          </p:nvPr>
        </p:nvSpPr>
        <p:spPr/>
        <p:txBody>
          <a:bodyPr/>
          <a:lstStyle/>
          <a:p>
            <a:fld id="{1153A584-974B-7244-90B3-977968778D8E}" type="slidenum">
              <a:rPr lang="en-US" smtClean="0"/>
              <a:t>32</a:t>
            </a:fld>
            <a:endParaRPr lang="en-US"/>
          </a:p>
        </p:txBody>
      </p:sp>
      <p:graphicFrame>
        <p:nvGraphicFramePr>
          <p:cNvPr id="61" name="Table 60">
            <a:extLst>
              <a:ext uri="{FF2B5EF4-FFF2-40B4-BE49-F238E27FC236}">
                <a16:creationId xmlns="" xmlns:a16="http://schemas.microsoft.com/office/drawing/2014/main" id="{CEDCEABC-BD33-AF49-8844-E0BF4BD883EA}"/>
              </a:ext>
            </a:extLst>
          </p:cNvPr>
          <p:cNvGraphicFramePr>
            <a:graphicFrameLocks noGrp="1"/>
          </p:cNvGraphicFramePr>
          <p:nvPr>
            <p:extLst>
              <p:ext uri="{D42A27DB-BD31-4B8C-83A1-F6EECF244321}">
                <p14:modId xmlns:p14="http://schemas.microsoft.com/office/powerpoint/2010/main" val="1368109601"/>
              </p:ext>
            </p:extLst>
          </p:nvPr>
        </p:nvGraphicFramePr>
        <p:xfrm>
          <a:off x="1371600" y="3966966"/>
          <a:ext cx="7885525" cy="2465116"/>
        </p:xfrm>
        <a:graphic>
          <a:graphicData uri="http://schemas.openxmlformats.org/drawingml/2006/table">
            <a:tbl>
              <a:tblPr firstRow="1" bandRow="1">
                <a:tableStyleId>{2D5ABB26-0587-4C30-8999-92F81FD0307C}</a:tableStyleId>
              </a:tblPr>
              <a:tblGrid>
                <a:gridCol w="1195971">
                  <a:extLst>
                    <a:ext uri="{9D8B030D-6E8A-4147-A177-3AD203B41FA5}">
                      <a16:colId xmlns="" xmlns:a16="http://schemas.microsoft.com/office/drawing/2014/main" val="2301540673"/>
                    </a:ext>
                  </a:extLst>
                </a:gridCol>
                <a:gridCol w="1906571">
                  <a:extLst>
                    <a:ext uri="{9D8B030D-6E8A-4147-A177-3AD203B41FA5}">
                      <a16:colId xmlns="" xmlns:a16="http://schemas.microsoft.com/office/drawing/2014/main" val="1410576971"/>
                    </a:ext>
                  </a:extLst>
                </a:gridCol>
                <a:gridCol w="2094545">
                  <a:extLst>
                    <a:ext uri="{9D8B030D-6E8A-4147-A177-3AD203B41FA5}">
                      <a16:colId xmlns="" xmlns:a16="http://schemas.microsoft.com/office/drawing/2014/main" val="2958714888"/>
                    </a:ext>
                  </a:extLst>
                </a:gridCol>
                <a:gridCol w="2688438">
                  <a:extLst>
                    <a:ext uri="{9D8B030D-6E8A-4147-A177-3AD203B41FA5}">
                      <a16:colId xmlns="" xmlns:a16="http://schemas.microsoft.com/office/drawing/2014/main" val="3269659187"/>
                    </a:ext>
                  </a:extLst>
                </a:gridCol>
              </a:tblGrid>
              <a:tr h="320110">
                <a:tc>
                  <a:txBody>
                    <a:bodyPr/>
                    <a:lstStyle/>
                    <a:p>
                      <a:pPr algn="l"/>
                      <a:r>
                        <a:rPr lang="en-US" b="1" dirty="0" smtClean="0">
                          <a:solidFill>
                            <a:schemeClr val="tx1"/>
                          </a:solidFill>
                        </a:rPr>
                        <a:t>Target</a:t>
                      </a:r>
                      <a:endParaRPr lang="en-US"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zh-CN" dirty="0">
                          <a:solidFill>
                            <a:srgbClr val="FFC000"/>
                          </a:solidFill>
                        </a:rPr>
                        <a:t>1</a:t>
                      </a:r>
                      <a:endParaRPr lang="en-US" dirty="0">
                        <a:solidFill>
                          <a:srgbClr val="FFC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87668614"/>
                  </a:ext>
                </a:extLst>
              </a:tr>
              <a:tr h="323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Attribute</a:t>
                      </a:r>
                      <a:endParaRPr lang="en-US"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Shape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33653127"/>
                  </a:ext>
                </a:extLst>
              </a:tr>
              <a:tr h="410225">
                <a:tc>
                  <a:txBody>
                    <a:bodyPr/>
                    <a:lstStyle/>
                    <a:p>
                      <a:pPr algn="l"/>
                      <a:r>
                        <a:rPr lang="en-US" b="1" dirty="0" smtClean="0"/>
                        <a:t>Reference</a:t>
                      </a:r>
                      <a:endParaRPr lang="en-US"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None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80934123"/>
                  </a:ext>
                </a:extLst>
              </a:tr>
              <a:tr h="1323371">
                <a:tc>
                  <a:txBody>
                    <a:bodyPr/>
                    <a:lstStyle/>
                    <a:p>
                      <a:pPr algn="l"/>
                      <a:r>
                        <a:rPr lang="en-US" b="1" dirty="0" smtClean="0"/>
                        <a:t>Question</a:t>
                      </a:r>
                    </a:p>
                    <a:p>
                      <a:pPr algn="l"/>
                      <a:endParaRPr lang="en-US" b="1" dirty="0" smtClean="0">
                        <a:solidFill>
                          <a:schemeClr val="tx1"/>
                        </a:solidFill>
                      </a:endParaRPr>
                    </a:p>
                    <a:p>
                      <a:pPr algn="l"/>
                      <a:endParaRPr lang="en-US"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What is the shape of the front most </a:t>
                      </a:r>
                      <a:r>
                        <a:rPr lang="en-US" dirty="0" smtClean="0">
                          <a:solidFill>
                            <a:srgbClr val="FFC000"/>
                          </a:solidFill>
                        </a:rPr>
                        <a:t>large red </a:t>
                      </a:r>
                      <a:r>
                        <a:rPr lang="en-US" dirty="0">
                          <a:solidFill>
                            <a:srgbClr val="FFC000"/>
                          </a:solidFill>
                        </a:rPr>
                        <a:t>object?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59757456"/>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2079920878"/>
              </p:ext>
            </p:extLst>
          </p:nvPr>
        </p:nvGraphicFramePr>
        <p:xfrm>
          <a:off x="5043290" y="3966966"/>
          <a:ext cx="2610992" cy="2037529"/>
        </p:xfrm>
        <a:graphic>
          <a:graphicData uri="http://schemas.openxmlformats.org/drawingml/2006/table">
            <a:tbl>
              <a:tblPr firstRow="1" bandRow="1">
                <a:tableStyleId>{2D5ABB26-0587-4C30-8999-92F81FD0307C}</a:tableStyleId>
              </a:tblPr>
              <a:tblGrid>
                <a:gridCol w="2610992"/>
              </a:tblGrid>
              <a:tr h="381449">
                <a:tc>
                  <a:txBody>
                    <a:bodyPr/>
                    <a:lstStyle/>
                    <a:p>
                      <a:pPr algn="l"/>
                      <a:r>
                        <a:rPr lang="en-US" dirty="0">
                          <a:solidFill>
                            <a:srgbClr val="92D050"/>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92D050"/>
                          </a:solidFill>
                        </a:rPr>
                        <a:t>Color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92D050"/>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92D050"/>
                          </a:solidFill>
                        </a:rPr>
                        <a:t>What is the color of </a:t>
                      </a:r>
                      <a:r>
                        <a:rPr lang="en-US" dirty="0" smtClean="0">
                          <a:solidFill>
                            <a:srgbClr val="92D050"/>
                          </a:solidFill>
                        </a:rPr>
                        <a:t> the metal </a:t>
                      </a:r>
                      <a:r>
                        <a:rPr lang="en-US" dirty="0">
                          <a:solidFill>
                            <a:srgbClr val="92D050"/>
                          </a:solidFill>
                        </a:rPr>
                        <a:t>cube on the left side of </a:t>
                      </a:r>
                      <a:r>
                        <a:rPr lang="en-US" dirty="0" smtClean="0">
                          <a:solidFill>
                            <a:srgbClr val="92D050"/>
                          </a:solidFill>
                        </a:rPr>
                        <a:t>a small </a:t>
                      </a:r>
                      <a:r>
                        <a:rPr lang="en-US" dirty="0">
                          <a:solidFill>
                            <a:srgbClr val="92D050"/>
                          </a:solidFill>
                        </a:rPr>
                        <a:t>object?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2439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4A57E5BD-F6CD-2242-B872-699248395749}"/>
              </a:ext>
            </a:extLst>
          </p:cNvPr>
          <p:cNvGrpSpPr/>
          <p:nvPr/>
        </p:nvGrpSpPr>
        <p:grpSpPr>
          <a:xfrm>
            <a:off x="6997411" y="1326610"/>
            <a:ext cx="2113654" cy="1874513"/>
            <a:chOff x="5583350" y="2894616"/>
            <a:chExt cx="2113654" cy="1874513"/>
          </a:xfrm>
          <a:noFill/>
        </p:grpSpPr>
        <p:grpSp>
          <p:nvGrpSpPr>
            <p:cNvPr id="18" name="Group 17">
              <a:extLst>
                <a:ext uri="{FF2B5EF4-FFF2-40B4-BE49-F238E27FC236}">
                  <a16:creationId xmlns="" xmlns:a16="http://schemas.microsoft.com/office/drawing/2014/main" id="{CCBFE033-587F-6049-96E0-F9F3622DFDB3}"/>
                </a:ext>
              </a:extLst>
            </p:cNvPr>
            <p:cNvGrpSpPr/>
            <p:nvPr/>
          </p:nvGrpSpPr>
          <p:grpSpPr>
            <a:xfrm>
              <a:off x="5583350" y="2961715"/>
              <a:ext cx="2113654" cy="1807414"/>
              <a:chOff x="6274117" y="2434281"/>
              <a:chExt cx="3649012" cy="2955137"/>
            </a:xfrm>
            <a:grpFill/>
          </p:grpSpPr>
          <p:sp>
            <p:nvSpPr>
              <p:cNvPr id="20" name="Oval 19">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solidFill>
                <a:srgbClr val="73D94E"/>
              </a:solidFill>
              <a:ln w="28575">
                <a:solidFill>
                  <a:srgbClr val="73D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9" name="Chart 18">
              <a:extLst>
                <a:ext uri="{FF2B5EF4-FFF2-40B4-BE49-F238E27FC236}">
                  <a16:creationId xmlns="" xmlns:a16="http://schemas.microsoft.com/office/drawing/2014/main" id="{295922FC-A094-994D-9407-1B3AF7639E09}"/>
                </a:ext>
              </a:extLst>
            </p:cNvPr>
            <p:cNvGraphicFramePr/>
            <p:nvPr/>
          </p:nvGraphicFramePr>
          <p:xfrm>
            <a:off x="6479201" y="2894616"/>
            <a:ext cx="457200" cy="162928"/>
          </p:xfrm>
          <a:graphic>
            <a:graphicData uri="http://schemas.openxmlformats.org/drawingml/2006/chart">
              <c:chart xmlns:c="http://schemas.openxmlformats.org/drawingml/2006/chart" xmlns:r="http://schemas.openxmlformats.org/officeDocument/2006/relationships" r:id="rId3"/>
            </a:graphicData>
          </a:graphic>
        </p:graphicFrame>
      </p:grpSp>
      <p:sp>
        <p:nvSpPr>
          <p:cNvPr id="31" name="TextBox 30">
            <a:extLst>
              <a:ext uri="{FF2B5EF4-FFF2-40B4-BE49-F238E27FC236}">
                <a16:creationId xmlns="" xmlns:a16="http://schemas.microsoft.com/office/drawing/2014/main" id="{1955900C-0ACB-3047-8394-3720852333E6}"/>
              </a:ext>
            </a:extLst>
          </p:cNvPr>
          <p:cNvSpPr txBox="1"/>
          <p:nvPr/>
        </p:nvSpPr>
        <p:spPr>
          <a:xfrm>
            <a:off x="8446545" y="2126077"/>
            <a:ext cx="473331" cy="369332"/>
          </a:xfrm>
          <a:prstGeom prst="rect">
            <a:avLst/>
          </a:prstGeom>
          <a:noFill/>
        </p:spPr>
        <p:txBody>
          <a:bodyPr wrap="square" rtlCol="0">
            <a:spAutoFit/>
          </a:bodyPr>
          <a:lstStyle/>
          <a:p>
            <a:r>
              <a:rPr lang="en-US" dirty="0"/>
              <a:t>3</a:t>
            </a:r>
          </a:p>
        </p:txBody>
      </p:sp>
      <p:pic>
        <p:nvPicPr>
          <p:cNvPr id="40"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85" y="662905"/>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 xmlns:a16="http://schemas.microsoft.com/office/drawing/2014/main" id="{EC6D7633-B8A7-3548-A589-5BC01B29B6F6}"/>
              </a:ext>
            </a:extLst>
          </p:cNvPr>
          <p:cNvSpPr/>
          <p:nvPr/>
        </p:nvSpPr>
        <p:spPr>
          <a:xfrm>
            <a:off x="3064869" y="1406628"/>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80A37AE7-DBA0-B140-B928-DBE6D39675E6}"/>
              </a:ext>
            </a:extLst>
          </p:cNvPr>
          <p:cNvSpPr/>
          <p:nvPr/>
        </p:nvSpPr>
        <p:spPr>
          <a:xfrm>
            <a:off x="2241701" y="1075567"/>
            <a:ext cx="790546" cy="703946"/>
          </a:xfrm>
          <a:prstGeom prst="rect">
            <a:avLst/>
          </a:prstGeom>
          <a:noFill/>
          <a:ln w="57150">
            <a:solidFill>
              <a:srgbClr val="73D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3D94E"/>
              </a:solidFill>
            </a:endParaRPr>
          </a:p>
        </p:txBody>
      </p:sp>
      <p:sp>
        <p:nvSpPr>
          <p:cNvPr id="44" name="Rectangle 43">
            <a:extLst>
              <a:ext uri="{FF2B5EF4-FFF2-40B4-BE49-F238E27FC236}">
                <a16:creationId xmlns="" xmlns:a16="http://schemas.microsoft.com/office/drawing/2014/main" id="{B0CB6FBE-B24A-B649-8B75-AA94611EADFC}"/>
              </a:ext>
            </a:extLst>
          </p:cNvPr>
          <p:cNvSpPr/>
          <p:nvPr/>
        </p:nvSpPr>
        <p:spPr>
          <a:xfrm>
            <a:off x="715933" y="1541663"/>
            <a:ext cx="411684" cy="4894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36017455-0401-DE4D-A321-3FC0EB053147}"/>
              </a:ext>
            </a:extLst>
          </p:cNvPr>
          <p:cNvSpPr/>
          <p:nvPr/>
        </p:nvSpPr>
        <p:spPr>
          <a:xfrm>
            <a:off x="1373898" y="759198"/>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E608E644-5176-0F42-A125-2EA3B2ADCC3C}"/>
              </a:ext>
            </a:extLst>
          </p:cNvPr>
          <p:cNvSpPr txBox="1"/>
          <p:nvPr/>
        </p:nvSpPr>
        <p:spPr>
          <a:xfrm>
            <a:off x="3166637" y="1400381"/>
            <a:ext cx="474282" cy="510564"/>
          </a:xfrm>
          <a:prstGeom prst="rect">
            <a:avLst/>
          </a:prstGeom>
          <a:noFill/>
        </p:spPr>
        <p:txBody>
          <a:bodyPr wrap="square" rtlCol="0">
            <a:spAutoFit/>
          </a:bodyPr>
          <a:lstStyle/>
          <a:p>
            <a:r>
              <a:rPr lang="en-US" dirty="0"/>
              <a:t>2</a:t>
            </a:r>
          </a:p>
        </p:txBody>
      </p:sp>
      <p:sp>
        <p:nvSpPr>
          <p:cNvPr id="41" name="Rectangle 40">
            <a:extLst>
              <a:ext uri="{FF2B5EF4-FFF2-40B4-BE49-F238E27FC236}">
                <a16:creationId xmlns="" xmlns:a16="http://schemas.microsoft.com/office/drawing/2014/main" id="{34C1CFFC-E2C6-E04A-B588-27A0932F9F7E}"/>
              </a:ext>
            </a:extLst>
          </p:cNvPr>
          <p:cNvSpPr/>
          <p:nvPr/>
        </p:nvSpPr>
        <p:spPr>
          <a:xfrm>
            <a:off x="1076564" y="2201326"/>
            <a:ext cx="793822" cy="996140"/>
          </a:xfrm>
          <a:prstGeom prst="rect">
            <a:avLst/>
          </a:prstGeom>
          <a:noFill/>
          <a:ln w="57150">
            <a:solidFill>
              <a:srgbClr val="EF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srgbClr val="EFB900"/>
                  </a:solidFill>
                </a:ln>
                <a:solidFill>
                  <a:schemeClr val="tx1"/>
                </a:solidFill>
              </a:rPr>
              <a:t>1</a:t>
            </a:r>
            <a:endParaRPr lang="en-US" dirty="0">
              <a:ln>
                <a:solidFill>
                  <a:srgbClr val="EFB900"/>
                </a:solidFill>
              </a:ln>
              <a:solidFill>
                <a:schemeClr val="tx1"/>
              </a:solidFill>
            </a:endParaRPr>
          </a:p>
        </p:txBody>
      </p:sp>
      <p:sp>
        <p:nvSpPr>
          <p:cNvPr id="37" name="TextBox 36">
            <a:extLst>
              <a:ext uri="{FF2B5EF4-FFF2-40B4-BE49-F238E27FC236}">
                <a16:creationId xmlns="" xmlns:a16="http://schemas.microsoft.com/office/drawing/2014/main" id="{91799B29-97E7-3948-9143-4C8A0476660D}"/>
              </a:ext>
            </a:extLst>
          </p:cNvPr>
          <p:cNvSpPr txBox="1"/>
          <p:nvPr/>
        </p:nvSpPr>
        <p:spPr>
          <a:xfrm>
            <a:off x="729720" y="1573265"/>
            <a:ext cx="474282" cy="468016"/>
          </a:xfrm>
          <a:prstGeom prst="rect">
            <a:avLst/>
          </a:prstGeom>
          <a:noFill/>
        </p:spPr>
        <p:txBody>
          <a:bodyPr wrap="square" rtlCol="0">
            <a:spAutoFit/>
          </a:bodyPr>
          <a:lstStyle/>
          <a:p>
            <a:r>
              <a:rPr lang="en-US" sz="1600" dirty="0"/>
              <a:t>4</a:t>
            </a:r>
          </a:p>
        </p:txBody>
      </p:sp>
      <p:sp>
        <p:nvSpPr>
          <p:cNvPr id="45" name="Rectangle 44">
            <a:extLst>
              <a:ext uri="{FF2B5EF4-FFF2-40B4-BE49-F238E27FC236}">
                <a16:creationId xmlns="" xmlns:a16="http://schemas.microsoft.com/office/drawing/2014/main" id="{9BA4D25B-6AE7-DE46-8F2E-88EE700F622F}"/>
              </a:ext>
            </a:extLst>
          </p:cNvPr>
          <p:cNvSpPr/>
          <p:nvPr/>
        </p:nvSpPr>
        <p:spPr>
          <a:xfrm>
            <a:off x="1496005" y="826531"/>
            <a:ext cx="352633" cy="58009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2AFBB19A-6F9C-2747-9AB0-AC28FC71D7D7}"/>
              </a:ext>
            </a:extLst>
          </p:cNvPr>
          <p:cNvSpPr txBox="1"/>
          <p:nvPr/>
        </p:nvSpPr>
        <p:spPr>
          <a:xfrm>
            <a:off x="1542342" y="992692"/>
            <a:ext cx="474282" cy="338554"/>
          </a:xfrm>
          <a:prstGeom prst="rect">
            <a:avLst/>
          </a:prstGeom>
          <a:noFill/>
        </p:spPr>
        <p:txBody>
          <a:bodyPr wrap="square" rtlCol="0">
            <a:spAutoFit/>
          </a:bodyPr>
          <a:lstStyle/>
          <a:p>
            <a:r>
              <a:rPr lang="en-US" sz="1600" dirty="0">
                <a:solidFill>
                  <a:srgbClr val="00B0F0"/>
                </a:solidFill>
              </a:rPr>
              <a:t>5</a:t>
            </a:r>
          </a:p>
        </p:txBody>
      </p:sp>
      <p:sp>
        <p:nvSpPr>
          <p:cNvPr id="39" name="TextBox 38">
            <a:extLst>
              <a:ext uri="{FF2B5EF4-FFF2-40B4-BE49-F238E27FC236}">
                <a16:creationId xmlns="" xmlns:a16="http://schemas.microsoft.com/office/drawing/2014/main" id="{988E100A-3111-3F4F-BCB0-95B551B01295}"/>
              </a:ext>
            </a:extLst>
          </p:cNvPr>
          <p:cNvSpPr txBox="1"/>
          <p:nvPr/>
        </p:nvSpPr>
        <p:spPr>
          <a:xfrm>
            <a:off x="1144442" y="769524"/>
            <a:ext cx="474282" cy="425470"/>
          </a:xfrm>
          <a:prstGeom prst="rect">
            <a:avLst/>
          </a:prstGeom>
          <a:noFill/>
        </p:spPr>
        <p:txBody>
          <a:bodyPr wrap="square" rtlCol="0">
            <a:spAutoFit/>
          </a:bodyPr>
          <a:lstStyle/>
          <a:p>
            <a:r>
              <a:rPr lang="en-US" sz="1400" dirty="0"/>
              <a:t>6</a:t>
            </a:r>
          </a:p>
        </p:txBody>
      </p:sp>
      <p:sp>
        <p:nvSpPr>
          <p:cNvPr id="47" name="TextBox 46">
            <a:extLst>
              <a:ext uri="{FF2B5EF4-FFF2-40B4-BE49-F238E27FC236}">
                <a16:creationId xmlns="" xmlns:a16="http://schemas.microsoft.com/office/drawing/2014/main" id="{B5B6CE7D-3655-8E4B-ACA0-A4997EDAC6D0}"/>
              </a:ext>
            </a:extLst>
          </p:cNvPr>
          <p:cNvSpPr txBox="1"/>
          <p:nvPr/>
        </p:nvSpPr>
        <p:spPr>
          <a:xfrm>
            <a:off x="7314218" y="3160387"/>
            <a:ext cx="473331" cy="369332"/>
          </a:xfrm>
          <a:prstGeom prst="rect">
            <a:avLst/>
          </a:prstGeom>
          <a:noFill/>
        </p:spPr>
        <p:txBody>
          <a:bodyPr wrap="square" rtlCol="0">
            <a:spAutoFit/>
          </a:bodyPr>
          <a:lstStyle/>
          <a:p>
            <a:r>
              <a:rPr lang="en-US" dirty="0"/>
              <a:t>1</a:t>
            </a:r>
          </a:p>
        </p:txBody>
      </p:sp>
      <p:sp>
        <p:nvSpPr>
          <p:cNvPr id="48" name="TextBox 47">
            <a:extLst>
              <a:ext uri="{FF2B5EF4-FFF2-40B4-BE49-F238E27FC236}">
                <a16:creationId xmlns="" xmlns:a16="http://schemas.microsoft.com/office/drawing/2014/main" id="{B7114784-6C89-F946-92D8-8614614130EB}"/>
              </a:ext>
            </a:extLst>
          </p:cNvPr>
          <p:cNvSpPr txBox="1"/>
          <p:nvPr/>
        </p:nvSpPr>
        <p:spPr>
          <a:xfrm>
            <a:off x="8865635" y="2988439"/>
            <a:ext cx="473331" cy="369332"/>
          </a:xfrm>
          <a:prstGeom prst="rect">
            <a:avLst/>
          </a:prstGeom>
          <a:noFill/>
        </p:spPr>
        <p:txBody>
          <a:bodyPr wrap="square" rtlCol="0">
            <a:spAutoFit/>
          </a:bodyPr>
          <a:lstStyle/>
          <a:p>
            <a:r>
              <a:rPr lang="en-US" dirty="0"/>
              <a:t>2</a:t>
            </a:r>
          </a:p>
        </p:txBody>
      </p:sp>
      <p:sp>
        <p:nvSpPr>
          <p:cNvPr id="49" name="TextBox 48">
            <a:extLst>
              <a:ext uri="{FF2B5EF4-FFF2-40B4-BE49-F238E27FC236}">
                <a16:creationId xmlns="" xmlns:a16="http://schemas.microsoft.com/office/drawing/2014/main" id="{1BE78225-FA10-A043-B8CD-A6DB9167765A}"/>
              </a:ext>
            </a:extLst>
          </p:cNvPr>
          <p:cNvSpPr txBox="1"/>
          <p:nvPr/>
        </p:nvSpPr>
        <p:spPr>
          <a:xfrm>
            <a:off x="6950729" y="1763914"/>
            <a:ext cx="473331" cy="369332"/>
          </a:xfrm>
          <a:prstGeom prst="rect">
            <a:avLst/>
          </a:prstGeom>
          <a:noFill/>
        </p:spPr>
        <p:txBody>
          <a:bodyPr wrap="square" rtlCol="0">
            <a:spAutoFit/>
          </a:bodyPr>
          <a:lstStyle/>
          <a:p>
            <a:r>
              <a:rPr lang="en-US" dirty="0"/>
              <a:t>4</a:t>
            </a:r>
          </a:p>
        </p:txBody>
      </p:sp>
      <p:sp>
        <p:nvSpPr>
          <p:cNvPr id="50" name="TextBox 49">
            <a:extLst>
              <a:ext uri="{FF2B5EF4-FFF2-40B4-BE49-F238E27FC236}">
                <a16:creationId xmlns="" xmlns:a16="http://schemas.microsoft.com/office/drawing/2014/main" id="{5D451BBD-3F65-F04A-B158-87D021403216}"/>
              </a:ext>
            </a:extLst>
          </p:cNvPr>
          <p:cNvSpPr txBox="1"/>
          <p:nvPr/>
        </p:nvSpPr>
        <p:spPr>
          <a:xfrm>
            <a:off x="7987334" y="1742203"/>
            <a:ext cx="473331" cy="369332"/>
          </a:xfrm>
          <a:prstGeom prst="rect">
            <a:avLst/>
          </a:prstGeom>
          <a:noFill/>
        </p:spPr>
        <p:txBody>
          <a:bodyPr wrap="square" rtlCol="0">
            <a:spAutoFit/>
          </a:bodyPr>
          <a:lstStyle/>
          <a:p>
            <a:r>
              <a:rPr lang="en-US" dirty="0"/>
              <a:t>5</a:t>
            </a:r>
          </a:p>
        </p:txBody>
      </p:sp>
      <p:sp>
        <p:nvSpPr>
          <p:cNvPr id="51" name="TextBox 50">
            <a:extLst>
              <a:ext uri="{FF2B5EF4-FFF2-40B4-BE49-F238E27FC236}">
                <a16:creationId xmlns="" xmlns:a16="http://schemas.microsoft.com/office/drawing/2014/main" id="{63172D15-B210-E242-A1BC-BFB5DE6CDB23}"/>
              </a:ext>
            </a:extLst>
          </p:cNvPr>
          <p:cNvSpPr txBox="1"/>
          <p:nvPr/>
        </p:nvSpPr>
        <p:spPr>
          <a:xfrm>
            <a:off x="7601610" y="1023317"/>
            <a:ext cx="473331" cy="369332"/>
          </a:xfrm>
          <a:prstGeom prst="rect">
            <a:avLst/>
          </a:prstGeom>
          <a:noFill/>
        </p:spPr>
        <p:txBody>
          <a:bodyPr wrap="square" rtlCol="0">
            <a:spAutoFit/>
          </a:bodyPr>
          <a:lstStyle/>
          <a:p>
            <a:r>
              <a:rPr lang="en-US" b="1" dirty="0"/>
              <a:t>6</a:t>
            </a:r>
          </a:p>
        </p:txBody>
      </p:sp>
      <p:sp>
        <p:nvSpPr>
          <p:cNvPr id="76" name="Rounded Rectangle 75">
            <a:extLst>
              <a:ext uri="{FF2B5EF4-FFF2-40B4-BE49-F238E27FC236}">
                <a16:creationId xmlns="" xmlns:a16="http://schemas.microsoft.com/office/drawing/2014/main" id="{F82CADC1-8800-4448-ACE4-AF975EE3F3AD}"/>
              </a:ext>
            </a:extLst>
          </p:cNvPr>
          <p:cNvSpPr/>
          <p:nvPr/>
        </p:nvSpPr>
        <p:spPr>
          <a:xfrm>
            <a:off x="4623646" y="557391"/>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 xmlns:a16="http://schemas.microsoft.com/office/drawing/2014/main" id="{68293727-0243-3547-A34D-190B00D6CDF0}"/>
              </a:ext>
            </a:extLst>
          </p:cNvPr>
          <p:cNvSpPr txBox="1"/>
          <p:nvPr/>
        </p:nvSpPr>
        <p:spPr>
          <a:xfrm>
            <a:off x="4962284" y="662905"/>
            <a:ext cx="1676234" cy="369332"/>
          </a:xfrm>
          <a:prstGeom prst="rect">
            <a:avLst/>
          </a:prstGeom>
          <a:noFill/>
        </p:spPr>
        <p:txBody>
          <a:bodyPr wrap="square" rtlCol="0">
            <a:spAutoFit/>
          </a:bodyPr>
          <a:lstStyle/>
          <a:p>
            <a:r>
              <a:rPr lang="en-US" b="1" dirty="0"/>
              <a:t>Graph Memory</a:t>
            </a:r>
          </a:p>
        </p:txBody>
      </p:sp>
      <p:graphicFrame>
        <p:nvGraphicFramePr>
          <p:cNvPr id="78" name="Table 77">
            <a:extLst>
              <a:ext uri="{FF2B5EF4-FFF2-40B4-BE49-F238E27FC236}">
                <a16:creationId xmlns="" xmlns:a16="http://schemas.microsoft.com/office/drawing/2014/main" id="{CEDCEABC-BD33-AF49-8844-E0BF4BD883EA}"/>
              </a:ext>
            </a:extLst>
          </p:cNvPr>
          <p:cNvGraphicFramePr>
            <a:graphicFrameLocks noGrp="1"/>
          </p:cNvGraphicFramePr>
          <p:nvPr>
            <p:extLst>
              <p:ext uri="{D42A27DB-BD31-4B8C-83A1-F6EECF244321}">
                <p14:modId xmlns:p14="http://schemas.microsoft.com/office/powerpoint/2010/main" val="1241328032"/>
              </p:ext>
            </p:extLst>
          </p:nvPr>
        </p:nvGraphicFramePr>
        <p:xfrm>
          <a:off x="1371600" y="3966966"/>
          <a:ext cx="7885525" cy="2465116"/>
        </p:xfrm>
        <a:graphic>
          <a:graphicData uri="http://schemas.openxmlformats.org/drawingml/2006/table">
            <a:tbl>
              <a:tblPr firstRow="1" bandRow="1">
                <a:tableStyleId>{2D5ABB26-0587-4C30-8999-92F81FD0307C}</a:tableStyleId>
              </a:tblPr>
              <a:tblGrid>
                <a:gridCol w="1195971">
                  <a:extLst>
                    <a:ext uri="{9D8B030D-6E8A-4147-A177-3AD203B41FA5}">
                      <a16:colId xmlns="" xmlns:a16="http://schemas.microsoft.com/office/drawing/2014/main" val="2301540673"/>
                    </a:ext>
                  </a:extLst>
                </a:gridCol>
                <a:gridCol w="1906571">
                  <a:extLst>
                    <a:ext uri="{9D8B030D-6E8A-4147-A177-3AD203B41FA5}">
                      <a16:colId xmlns="" xmlns:a16="http://schemas.microsoft.com/office/drawing/2014/main" val="1410576971"/>
                    </a:ext>
                  </a:extLst>
                </a:gridCol>
                <a:gridCol w="2094545">
                  <a:extLst>
                    <a:ext uri="{9D8B030D-6E8A-4147-A177-3AD203B41FA5}">
                      <a16:colId xmlns="" xmlns:a16="http://schemas.microsoft.com/office/drawing/2014/main" val="2958714888"/>
                    </a:ext>
                  </a:extLst>
                </a:gridCol>
                <a:gridCol w="2688438">
                  <a:extLst>
                    <a:ext uri="{9D8B030D-6E8A-4147-A177-3AD203B41FA5}">
                      <a16:colId xmlns="" xmlns:a16="http://schemas.microsoft.com/office/drawing/2014/main" val="3269659187"/>
                    </a:ext>
                  </a:extLst>
                </a:gridCol>
              </a:tblGrid>
              <a:tr h="320110">
                <a:tc>
                  <a:txBody>
                    <a:bodyPr/>
                    <a:lstStyle/>
                    <a:p>
                      <a:pPr algn="l"/>
                      <a:r>
                        <a:rPr lang="en-US" b="1" dirty="0" smtClean="0">
                          <a:solidFill>
                            <a:schemeClr val="tx1"/>
                          </a:solidFill>
                        </a:rPr>
                        <a:t>Target</a:t>
                      </a:r>
                      <a:endParaRPr lang="en-US"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zh-CN" dirty="0">
                          <a:solidFill>
                            <a:srgbClr val="FFC000"/>
                          </a:solidFill>
                        </a:rPr>
                        <a:t>1</a:t>
                      </a:r>
                      <a:endParaRPr lang="en-US" dirty="0">
                        <a:solidFill>
                          <a:srgbClr val="FFC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87668614"/>
                  </a:ext>
                </a:extLst>
              </a:tr>
              <a:tr h="323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Attribute</a:t>
                      </a:r>
                      <a:endParaRPr lang="en-US"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Shape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33653127"/>
                  </a:ext>
                </a:extLst>
              </a:tr>
              <a:tr h="410225">
                <a:tc>
                  <a:txBody>
                    <a:bodyPr/>
                    <a:lstStyle/>
                    <a:p>
                      <a:pPr algn="l"/>
                      <a:r>
                        <a:rPr lang="en-US" b="1" dirty="0" smtClean="0"/>
                        <a:t>Reference</a:t>
                      </a:r>
                      <a:endParaRPr lang="en-US"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None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80934123"/>
                  </a:ext>
                </a:extLst>
              </a:tr>
              <a:tr h="1323371">
                <a:tc>
                  <a:txBody>
                    <a:bodyPr/>
                    <a:lstStyle/>
                    <a:p>
                      <a:pPr algn="l"/>
                      <a:r>
                        <a:rPr lang="en-US" b="1" dirty="0" smtClean="0"/>
                        <a:t>Question</a:t>
                      </a:r>
                    </a:p>
                    <a:p>
                      <a:pPr algn="l"/>
                      <a:endParaRPr lang="en-US" b="1" dirty="0" smtClean="0">
                        <a:solidFill>
                          <a:schemeClr val="tx1"/>
                        </a:solidFill>
                      </a:endParaRPr>
                    </a:p>
                    <a:p>
                      <a:pPr algn="l"/>
                      <a:endParaRPr lang="en-US"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C000"/>
                          </a:solidFill>
                        </a:rPr>
                        <a:t>What is the shape of the front most </a:t>
                      </a:r>
                      <a:r>
                        <a:rPr lang="en-US" dirty="0" smtClean="0">
                          <a:solidFill>
                            <a:srgbClr val="FFC000"/>
                          </a:solidFill>
                        </a:rPr>
                        <a:t>large red </a:t>
                      </a:r>
                      <a:r>
                        <a:rPr lang="en-US" dirty="0">
                          <a:solidFill>
                            <a:srgbClr val="FFC000"/>
                          </a:solidFill>
                        </a:rPr>
                        <a:t>object?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59757456"/>
                  </a:ext>
                </a:extLst>
              </a:tr>
            </a:tbl>
          </a:graphicData>
        </a:graphic>
      </p:graphicFrame>
      <p:graphicFrame>
        <p:nvGraphicFramePr>
          <p:cNvPr id="82" name="Table 81"/>
          <p:cNvGraphicFramePr>
            <a:graphicFrameLocks noGrp="1"/>
          </p:cNvGraphicFramePr>
          <p:nvPr>
            <p:extLst>
              <p:ext uri="{D42A27DB-BD31-4B8C-83A1-F6EECF244321}">
                <p14:modId xmlns:p14="http://schemas.microsoft.com/office/powerpoint/2010/main" val="801314043"/>
              </p:ext>
            </p:extLst>
          </p:nvPr>
        </p:nvGraphicFramePr>
        <p:xfrm>
          <a:off x="4977555" y="1427193"/>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dirty="0" smtClean="0">
                          <a:solidFill>
                            <a:schemeClr val="tx1"/>
                          </a:solidFill>
                        </a:rPr>
                        <a:t>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957387731"/>
              </p:ext>
            </p:extLst>
          </p:nvPr>
        </p:nvGraphicFramePr>
        <p:xfrm>
          <a:off x="5218775" y="2723991"/>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Red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bg1"/>
                          </a:solidFill>
                        </a:rPr>
                        <a:t>Shape:</a:t>
                      </a:r>
                      <a:r>
                        <a:rPr lang="en-US" sz="1200" dirty="0" smtClean="0">
                          <a:solidFill>
                            <a:schemeClr val="bg1"/>
                          </a:solidFill>
                        </a:rPr>
                        <a:t> UNK</a:t>
                      </a:r>
                      <a:endParaRPr lang="en-US"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900"/>
                    </a:solid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1770123535"/>
              </p:ext>
            </p:extLst>
          </p:nvPr>
        </p:nvGraphicFramePr>
        <p:xfrm>
          <a:off x="8092992" y="739482"/>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1375290854"/>
              </p:ext>
            </p:extLst>
          </p:nvPr>
        </p:nvGraphicFramePr>
        <p:xfrm>
          <a:off x="8415686" y="1456215"/>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bg1"/>
                          </a:solidFill>
                        </a:rPr>
                        <a:t>Mat:</a:t>
                      </a:r>
                      <a:r>
                        <a:rPr lang="en-US" sz="1200" b="1" baseline="0" dirty="0" smtClean="0">
                          <a:solidFill>
                            <a:schemeClr val="bg1"/>
                          </a:solidFill>
                        </a:rPr>
                        <a:t> </a:t>
                      </a:r>
                      <a:r>
                        <a:rPr lang="en-US" sz="1200" baseline="0" dirty="0" smtClean="0">
                          <a:solidFill>
                            <a:schemeClr val="bg1"/>
                          </a:solidFill>
                        </a:rPr>
                        <a:t>UNK</a:t>
                      </a:r>
                      <a:endParaRPr lang="en-US"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bl>
          </a:graphicData>
        </a:graphic>
      </p:graphicFrame>
      <p:graphicFrame>
        <p:nvGraphicFramePr>
          <p:cNvPr id="86" name="Table 85"/>
          <p:cNvGraphicFramePr>
            <a:graphicFrameLocks noGrp="1"/>
          </p:cNvGraphicFramePr>
          <p:nvPr>
            <p:extLst>
              <p:ext uri="{D42A27DB-BD31-4B8C-83A1-F6EECF244321}">
                <p14:modId xmlns:p14="http://schemas.microsoft.com/office/powerpoint/2010/main" val="223756918"/>
              </p:ext>
            </p:extLst>
          </p:nvPr>
        </p:nvGraphicFramePr>
        <p:xfrm>
          <a:off x="8956282" y="21043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bg1"/>
                          </a:solidFill>
                        </a:rPr>
                        <a:t>Color</a:t>
                      </a:r>
                      <a:r>
                        <a:rPr lang="en-US" sz="1200" b="1" baseline="0" dirty="0" smtClean="0">
                          <a:solidFill>
                            <a:schemeClr val="bg1"/>
                          </a:solidFill>
                        </a:rPr>
                        <a:t>: </a:t>
                      </a:r>
                      <a:r>
                        <a:rPr lang="en-US" sz="1200" b="0" baseline="0" dirty="0" smtClean="0">
                          <a:solidFill>
                            <a:schemeClr val="bg1"/>
                          </a:solidFill>
                        </a:rPr>
                        <a:t>UNK</a:t>
                      </a:r>
                      <a:endParaRPr lang="en-US"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3D94E"/>
                    </a:solid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UNK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7" name="Table 86"/>
          <p:cNvGraphicFramePr>
            <a:graphicFrameLocks noGrp="1"/>
          </p:cNvGraphicFramePr>
          <p:nvPr>
            <p:extLst>
              <p:ext uri="{D42A27DB-BD31-4B8C-83A1-F6EECF244321}">
                <p14:modId xmlns:p14="http://schemas.microsoft.com/office/powerpoint/2010/main" val="2123187394"/>
              </p:ext>
            </p:extLst>
          </p:nvPr>
        </p:nvGraphicFramePr>
        <p:xfrm>
          <a:off x="9231865" y="2802969"/>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UNK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6" name="Table 55"/>
          <p:cNvGraphicFramePr>
            <a:graphicFrameLocks noGrp="1"/>
          </p:cNvGraphicFramePr>
          <p:nvPr>
            <p:extLst>
              <p:ext uri="{D42A27DB-BD31-4B8C-83A1-F6EECF244321}">
                <p14:modId xmlns:p14="http://schemas.microsoft.com/office/powerpoint/2010/main" val="2087625533"/>
              </p:ext>
            </p:extLst>
          </p:nvPr>
        </p:nvGraphicFramePr>
        <p:xfrm>
          <a:off x="5043290" y="3966966"/>
          <a:ext cx="2610992" cy="2037529"/>
        </p:xfrm>
        <a:graphic>
          <a:graphicData uri="http://schemas.openxmlformats.org/drawingml/2006/table">
            <a:tbl>
              <a:tblPr firstRow="1" bandRow="1">
                <a:tableStyleId>{2D5ABB26-0587-4C30-8999-92F81FD0307C}</a:tableStyleId>
              </a:tblPr>
              <a:tblGrid>
                <a:gridCol w="2610992"/>
              </a:tblGrid>
              <a:tr h="381449">
                <a:tc>
                  <a:txBody>
                    <a:bodyPr/>
                    <a:lstStyle/>
                    <a:p>
                      <a:pPr algn="l"/>
                      <a:r>
                        <a:rPr lang="en-US" dirty="0">
                          <a:solidFill>
                            <a:srgbClr val="92D050"/>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92D050"/>
                          </a:solidFill>
                        </a:rPr>
                        <a:t>Color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92D050"/>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92D050"/>
                          </a:solidFill>
                        </a:rPr>
                        <a:t>What is the color of </a:t>
                      </a:r>
                      <a:r>
                        <a:rPr lang="en-US" dirty="0" smtClean="0">
                          <a:solidFill>
                            <a:srgbClr val="92D050"/>
                          </a:solidFill>
                        </a:rPr>
                        <a:t> the metal </a:t>
                      </a:r>
                      <a:r>
                        <a:rPr lang="en-US" dirty="0">
                          <a:solidFill>
                            <a:srgbClr val="92D050"/>
                          </a:solidFill>
                        </a:rPr>
                        <a:t>cube on the left side of </a:t>
                      </a:r>
                      <a:r>
                        <a:rPr lang="en-US" dirty="0" smtClean="0">
                          <a:solidFill>
                            <a:srgbClr val="92D050"/>
                          </a:solidFill>
                        </a:rPr>
                        <a:t>a small </a:t>
                      </a:r>
                      <a:r>
                        <a:rPr lang="en-US" dirty="0">
                          <a:solidFill>
                            <a:srgbClr val="92D050"/>
                          </a:solidFill>
                        </a:rPr>
                        <a:t>object?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57" name="Table 56"/>
          <p:cNvGraphicFramePr>
            <a:graphicFrameLocks noGrp="1"/>
          </p:cNvGraphicFramePr>
          <p:nvPr>
            <p:extLst>
              <p:ext uri="{D42A27DB-BD31-4B8C-83A1-F6EECF244321}">
                <p14:modId xmlns:p14="http://schemas.microsoft.com/office/powerpoint/2010/main" val="731703022"/>
              </p:ext>
            </p:extLst>
          </p:nvPr>
        </p:nvGraphicFramePr>
        <p:xfrm>
          <a:off x="8123548" y="3970963"/>
          <a:ext cx="2550448" cy="2037529"/>
        </p:xfrm>
        <a:graphic>
          <a:graphicData uri="http://schemas.openxmlformats.org/drawingml/2006/table">
            <a:tbl>
              <a:tblPr firstRow="1" bandRow="1">
                <a:tableStyleId>{2D5ABB26-0587-4C30-8999-92F81FD0307C}</a:tableStyleId>
              </a:tblPr>
              <a:tblGrid>
                <a:gridCol w="2550448"/>
              </a:tblGrid>
              <a:tr h="381449">
                <a:tc>
                  <a:txBody>
                    <a:bodyPr/>
                    <a:lstStyle/>
                    <a:p>
                      <a:pPr algn="l"/>
                      <a:r>
                        <a:rPr lang="en-US" dirty="0">
                          <a:solidFill>
                            <a:srgbClr val="00B0F0"/>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00B0F0"/>
                          </a:solidFill>
                        </a:rPr>
                        <a:t>Material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00B0F0"/>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r>
                        <a:rPr lang="en-US" dirty="0">
                          <a:solidFill>
                            <a:srgbClr val="00B0F0"/>
                          </a:solidFill>
                        </a:rPr>
                        <a:t>What is the material of object at left side of </a:t>
                      </a:r>
                      <a:r>
                        <a:rPr lang="en-US" dirty="0" smtClean="0">
                          <a:solidFill>
                            <a:srgbClr val="00B0F0"/>
                          </a:solidFill>
                        </a:rPr>
                        <a:t>metal cube</a:t>
                      </a:r>
                      <a:r>
                        <a:rPr lang="en-US" dirty="0">
                          <a:solidFill>
                            <a:srgbClr val="00B0F0"/>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8" name="TextBox 57">
            <a:extLst>
              <a:ext uri="{FF2B5EF4-FFF2-40B4-BE49-F238E27FC236}">
                <a16:creationId xmlns="" xmlns:a16="http://schemas.microsoft.com/office/drawing/2014/main" id="{943C9B07-0389-F742-AC0F-1A234CEF68CA}"/>
              </a:ext>
            </a:extLst>
          </p:cNvPr>
          <p:cNvSpPr txBox="1"/>
          <p:nvPr/>
        </p:nvSpPr>
        <p:spPr>
          <a:xfrm>
            <a:off x="2485627" y="1232180"/>
            <a:ext cx="474282" cy="369332"/>
          </a:xfrm>
          <a:prstGeom prst="rect">
            <a:avLst/>
          </a:prstGeom>
          <a:noFill/>
        </p:spPr>
        <p:txBody>
          <a:bodyPr wrap="square" rtlCol="0">
            <a:spAutoFit/>
          </a:bodyPr>
          <a:lstStyle/>
          <a:p>
            <a:r>
              <a:rPr lang="en-US" dirty="0">
                <a:solidFill>
                  <a:srgbClr val="73D94E"/>
                </a:solidFill>
              </a:rPr>
              <a:t>3</a:t>
            </a:r>
          </a:p>
        </p:txBody>
      </p:sp>
      <p:cxnSp>
        <p:nvCxnSpPr>
          <p:cNvPr id="59" name="Curved Connector 58"/>
          <p:cNvCxnSpPr/>
          <p:nvPr/>
        </p:nvCxnSpPr>
        <p:spPr>
          <a:xfrm rot="16200000" flipV="1">
            <a:off x="2840773" y="871769"/>
            <a:ext cx="331061" cy="738657"/>
          </a:xfrm>
          <a:prstGeom prst="curvedConnector3">
            <a:avLst>
              <a:gd name="adj1" fmla="val 169051"/>
            </a:avLst>
          </a:prstGeom>
          <a:ln w="38100">
            <a:solidFill>
              <a:srgbClr val="73D94E"/>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p:cNvCxnSpPr>
            <a:stCxn id="43" idx="0"/>
            <a:endCxn id="45" idx="0"/>
          </p:cNvCxnSpPr>
          <p:nvPr/>
        </p:nvCxnSpPr>
        <p:spPr>
          <a:xfrm rot="16200000" flipV="1">
            <a:off x="2030130" y="468723"/>
            <a:ext cx="249036" cy="964652"/>
          </a:xfrm>
          <a:prstGeom prst="curvedConnector3">
            <a:avLst>
              <a:gd name="adj1" fmla="val 191794"/>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Question Templates</a:t>
            </a:r>
            <a:endParaRPr lang="en-US" sz="2800" dirty="0">
              <a:latin typeface="Roboto" charset="0"/>
              <a:ea typeface="Roboto" charset="0"/>
              <a:cs typeface="Roboto" charset="0"/>
            </a:endParaRPr>
          </a:p>
        </p:txBody>
      </p:sp>
      <p:sp>
        <p:nvSpPr>
          <p:cNvPr id="16" name="Slide Number Placeholder 15"/>
          <p:cNvSpPr>
            <a:spLocks noGrp="1"/>
          </p:cNvSpPr>
          <p:nvPr>
            <p:ph type="sldNum" sz="quarter" idx="12"/>
          </p:nvPr>
        </p:nvSpPr>
        <p:spPr/>
        <p:txBody>
          <a:bodyPr/>
          <a:lstStyle/>
          <a:p>
            <a:fld id="{1153A584-974B-7244-90B3-977968778D8E}" type="slidenum">
              <a:rPr lang="en-US" smtClean="0"/>
              <a:t>33</a:t>
            </a:fld>
            <a:endParaRPr lang="en-US"/>
          </a:p>
        </p:txBody>
      </p:sp>
    </p:spTree>
    <p:extLst>
      <p:ext uri="{BB962C8B-B14F-4D97-AF65-F5344CB8AC3E}">
        <p14:creationId xmlns:p14="http://schemas.microsoft.com/office/powerpoint/2010/main" val="176953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Oracle Question Answering</a:t>
            </a:r>
            <a:endParaRPr lang="en-US" sz="2800" dirty="0">
              <a:latin typeface="Roboto" charset="0"/>
              <a:ea typeface="Roboto" charset="0"/>
              <a:cs typeface="Roboto" charset="0"/>
            </a:endParaRPr>
          </a:p>
        </p:txBody>
      </p:sp>
      <p:pic>
        <p:nvPicPr>
          <p:cNvPr id="118"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785" y="913686"/>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 xmlns:a16="http://schemas.microsoft.com/office/drawing/2014/main" id="{EC6D7633-B8A7-3548-A589-5BC01B29B6F6}"/>
              </a:ext>
            </a:extLst>
          </p:cNvPr>
          <p:cNvSpPr/>
          <p:nvPr/>
        </p:nvSpPr>
        <p:spPr>
          <a:xfrm>
            <a:off x="3064869" y="1657409"/>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 xmlns:a16="http://schemas.microsoft.com/office/drawing/2014/main" id="{80A37AE7-DBA0-B140-B928-DBE6D39675E6}"/>
              </a:ext>
            </a:extLst>
          </p:cNvPr>
          <p:cNvSpPr/>
          <p:nvPr/>
        </p:nvSpPr>
        <p:spPr>
          <a:xfrm>
            <a:off x="2241701" y="1326348"/>
            <a:ext cx="790546" cy="7039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 xmlns:a16="http://schemas.microsoft.com/office/drawing/2014/main" id="{B0CB6FBE-B24A-B649-8B75-AA94611EADFC}"/>
              </a:ext>
            </a:extLst>
          </p:cNvPr>
          <p:cNvSpPr/>
          <p:nvPr/>
        </p:nvSpPr>
        <p:spPr>
          <a:xfrm>
            <a:off x="715933" y="1792444"/>
            <a:ext cx="411684" cy="4894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 xmlns:a16="http://schemas.microsoft.com/office/drawing/2014/main" id="{9BA4D25B-6AE7-DE46-8F2E-88EE700F622F}"/>
              </a:ext>
            </a:extLst>
          </p:cNvPr>
          <p:cNvSpPr/>
          <p:nvPr/>
        </p:nvSpPr>
        <p:spPr>
          <a:xfrm>
            <a:off x="1496005" y="1077312"/>
            <a:ext cx="352633" cy="5800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 xmlns:a16="http://schemas.microsoft.com/office/drawing/2014/main" id="{36017455-0401-DE4D-A321-3FC0EB053147}"/>
              </a:ext>
            </a:extLst>
          </p:cNvPr>
          <p:cNvSpPr/>
          <p:nvPr/>
        </p:nvSpPr>
        <p:spPr>
          <a:xfrm>
            <a:off x="1373898" y="1009979"/>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 xmlns:a16="http://schemas.microsoft.com/office/drawing/2014/main" id="{E608E644-5176-0F42-A125-2EA3B2ADCC3C}"/>
              </a:ext>
            </a:extLst>
          </p:cNvPr>
          <p:cNvSpPr txBox="1"/>
          <p:nvPr/>
        </p:nvSpPr>
        <p:spPr>
          <a:xfrm>
            <a:off x="3166637" y="1651162"/>
            <a:ext cx="474282" cy="510564"/>
          </a:xfrm>
          <a:prstGeom prst="rect">
            <a:avLst/>
          </a:prstGeom>
          <a:noFill/>
        </p:spPr>
        <p:txBody>
          <a:bodyPr wrap="square" rtlCol="0">
            <a:spAutoFit/>
          </a:bodyPr>
          <a:lstStyle/>
          <a:p>
            <a:r>
              <a:rPr lang="en-US" dirty="0"/>
              <a:t>2</a:t>
            </a:r>
          </a:p>
        </p:txBody>
      </p:sp>
      <p:sp>
        <p:nvSpPr>
          <p:cNvPr id="125" name="Rectangle 124">
            <a:extLst>
              <a:ext uri="{FF2B5EF4-FFF2-40B4-BE49-F238E27FC236}">
                <a16:creationId xmlns="" xmlns:a16="http://schemas.microsoft.com/office/drawing/2014/main" id="{34C1CFFC-E2C6-E04A-B588-27A0932F9F7E}"/>
              </a:ext>
            </a:extLst>
          </p:cNvPr>
          <p:cNvSpPr/>
          <p:nvPr/>
        </p:nvSpPr>
        <p:spPr>
          <a:xfrm>
            <a:off x="1076564" y="2452107"/>
            <a:ext cx="793822" cy="9961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26" name="TextBox 125">
            <a:extLst>
              <a:ext uri="{FF2B5EF4-FFF2-40B4-BE49-F238E27FC236}">
                <a16:creationId xmlns="" xmlns:a16="http://schemas.microsoft.com/office/drawing/2014/main" id="{91799B29-97E7-3948-9143-4C8A0476660D}"/>
              </a:ext>
            </a:extLst>
          </p:cNvPr>
          <p:cNvSpPr txBox="1"/>
          <p:nvPr/>
        </p:nvSpPr>
        <p:spPr>
          <a:xfrm>
            <a:off x="729720" y="1824046"/>
            <a:ext cx="474282" cy="468016"/>
          </a:xfrm>
          <a:prstGeom prst="rect">
            <a:avLst/>
          </a:prstGeom>
          <a:noFill/>
        </p:spPr>
        <p:txBody>
          <a:bodyPr wrap="square" rtlCol="0">
            <a:spAutoFit/>
          </a:bodyPr>
          <a:lstStyle/>
          <a:p>
            <a:r>
              <a:rPr lang="en-US" sz="1600" dirty="0"/>
              <a:t>4</a:t>
            </a:r>
          </a:p>
        </p:txBody>
      </p:sp>
      <p:sp>
        <p:nvSpPr>
          <p:cNvPr id="127" name="TextBox 126">
            <a:extLst>
              <a:ext uri="{FF2B5EF4-FFF2-40B4-BE49-F238E27FC236}">
                <a16:creationId xmlns="" xmlns:a16="http://schemas.microsoft.com/office/drawing/2014/main" id="{988E100A-3111-3F4F-BCB0-95B551B01295}"/>
              </a:ext>
            </a:extLst>
          </p:cNvPr>
          <p:cNvSpPr txBox="1"/>
          <p:nvPr/>
        </p:nvSpPr>
        <p:spPr>
          <a:xfrm>
            <a:off x="1144442" y="1020305"/>
            <a:ext cx="474282" cy="425470"/>
          </a:xfrm>
          <a:prstGeom prst="rect">
            <a:avLst/>
          </a:prstGeom>
          <a:noFill/>
        </p:spPr>
        <p:txBody>
          <a:bodyPr wrap="square" rtlCol="0">
            <a:spAutoFit/>
          </a:bodyPr>
          <a:lstStyle/>
          <a:p>
            <a:r>
              <a:rPr lang="en-US" sz="1400" dirty="0"/>
              <a:t>6</a:t>
            </a:r>
          </a:p>
        </p:txBody>
      </p:sp>
      <p:sp>
        <p:nvSpPr>
          <p:cNvPr id="141" name="TextBox 140">
            <a:extLst>
              <a:ext uri="{FF2B5EF4-FFF2-40B4-BE49-F238E27FC236}">
                <a16:creationId xmlns="" xmlns:a16="http://schemas.microsoft.com/office/drawing/2014/main" id="{2AFBB19A-6F9C-2747-9AB0-AC28FC71D7D7}"/>
              </a:ext>
            </a:extLst>
          </p:cNvPr>
          <p:cNvSpPr txBox="1"/>
          <p:nvPr/>
        </p:nvSpPr>
        <p:spPr>
          <a:xfrm>
            <a:off x="1542342" y="1243473"/>
            <a:ext cx="474282" cy="338554"/>
          </a:xfrm>
          <a:prstGeom prst="rect">
            <a:avLst/>
          </a:prstGeom>
          <a:noFill/>
        </p:spPr>
        <p:txBody>
          <a:bodyPr wrap="square" rtlCol="0">
            <a:spAutoFit/>
          </a:bodyPr>
          <a:lstStyle/>
          <a:p>
            <a:r>
              <a:rPr lang="en-US" sz="1600" dirty="0"/>
              <a:t>5</a:t>
            </a:r>
          </a:p>
        </p:txBody>
      </p:sp>
      <p:sp>
        <p:nvSpPr>
          <p:cNvPr id="142" name="TextBox 141">
            <a:extLst>
              <a:ext uri="{FF2B5EF4-FFF2-40B4-BE49-F238E27FC236}">
                <a16:creationId xmlns="" xmlns:a16="http://schemas.microsoft.com/office/drawing/2014/main" id="{943C9B07-0389-F742-AC0F-1A234CEF68CA}"/>
              </a:ext>
            </a:extLst>
          </p:cNvPr>
          <p:cNvSpPr txBox="1"/>
          <p:nvPr/>
        </p:nvSpPr>
        <p:spPr>
          <a:xfrm>
            <a:off x="2485627" y="1482961"/>
            <a:ext cx="474282" cy="369332"/>
          </a:xfrm>
          <a:prstGeom prst="rect">
            <a:avLst/>
          </a:prstGeom>
          <a:noFill/>
        </p:spPr>
        <p:txBody>
          <a:bodyPr wrap="square" rtlCol="0">
            <a:spAutoFit/>
          </a:bodyPr>
          <a:lstStyle/>
          <a:p>
            <a:r>
              <a:rPr lang="en-US" dirty="0"/>
              <a:t>3</a:t>
            </a:r>
          </a:p>
        </p:txBody>
      </p:sp>
      <p:grpSp>
        <p:nvGrpSpPr>
          <p:cNvPr id="207" name="Group 206"/>
          <p:cNvGrpSpPr/>
          <p:nvPr/>
        </p:nvGrpSpPr>
        <p:grpSpPr>
          <a:xfrm>
            <a:off x="6997411" y="1577391"/>
            <a:ext cx="2113654" cy="1874513"/>
            <a:chOff x="6997411" y="1577391"/>
            <a:chExt cx="2113654" cy="1874513"/>
          </a:xfrm>
        </p:grpSpPr>
        <p:grpSp>
          <p:nvGrpSpPr>
            <p:cNvPr id="180" name="Group 179">
              <a:extLst>
                <a:ext uri="{FF2B5EF4-FFF2-40B4-BE49-F238E27FC236}">
                  <a16:creationId xmlns="" xmlns:a16="http://schemas.microsoft.com/office/drawing/2014/main" id="{CCBFE033-587F-6049-96E0-F9F3622DFDB3}"/>
                </a:ext>
              </a:extLst>
            </p:cNvPr>
            <p:cNvGrpSpPr/>
            <p:nvPr/>
          </p:nvGrpSpPr>
          <p:grpSpPr>
            <a:xfrm>
              <a:off x="6997411" y="1644490"/>
              <a:ext cx="2113654" cy="1807414"/>
              <a:chOff x="6274117" y="2434281"/>
              <a:chExt cx="3649012" cy="2955137"/>
            </a:xfrm>
          </p:grpSpPr>
          <p:sp>
            <p:nvSpPr>
              <p:cNvPr id="182" name="Oval 181">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8" name="Straight Connector 187">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81" name="Chart 180">
              <a:extLst>
                <a:ext uri="{FF2B5EF4-FFF2-40B4-BE49-F238E27FC236}">
                  <a16:creationId xmlns="" xmlns:a16="http://schemas.microsoft.com/office/drawing/2014/main" id="{295922FC-A094-994D-9407-1B3AF7639E09}"/>
                </a:ext>
              </a:extLst>
            </p:cNvPr>
            <p:cNvGraphicFramePr/>
            <p:nvPr>
              <p:extLst>
                <p:ext uri="{D42A27DB-BD31-4B8C-83A1-F6EECF244321}">
                  <p14:modId xmlns:p14="http://schemas.microsoft.com/office/powerpoint/2010/main" val="409764180"/>
                </p:ext>
              </p:extLst>
            </p:nvPr>
          </p:nvGraphicFramePr>
          <p:xfrm>
            <a:off x="7893262" y="1577391"/>
            <a:ext cx="457200" cy="162928"/>
          </p:xfrm>
          <a:graphic>
            <a:graphicData uri="http://schemas.openxmlformats.org/drawingml/2006/chart">
              <c:chart xmlns:c="http://schemas.openxmlformats.org/drawingml/2006/chart" xmlns:r="http://schemas.openxmlformats.org/officeDocument/2006/relationships" r:id="rId4"/>
            </a:graphicData>
          </a:graphic>
        </p:graphicFrame>
      </p:grpSp>
      <p:sp>
        <p:nvSpPr>
          <p:cNvPr id="193" name="TextBox 192">
            <a:extLst>
              <a:ext uri="{FF2B5EF4-FFF2-40B4-BE49-F238E27FC236}">
                <a16:creationId xmlns="" xmlns:a16="http://schemas.microsoft.com/office/drawing/2014/main" id="{1955900C-0ACB-3047-8394-3720852333E6}"/>
              </a:ext>
            </a:extLst>
          </p:cNvPr>
          <p:cNvSpPr txBox="1"/>
          <p:nvPr/>
        </p:nvSpPr>
        <p:spPr>
          <a:xfrm>
            <a:off x="8446545" y="2376858"/>
            <a:ext cx="473331" cy="369332"/>
          </a:xfrm>
          <a:prstGeom prst="rect">
            <a:avLst/>
          </a:prstGeom>
          <a:noFill/>
        </p:spPr>
        <p:txBody>
          <a:bodyPr wrap="square" rtlCol="0">
            <a:spAutoFit/>
          </a:bodyPr>
          <a:lstStyle/>
          <a:p>
            <a:r>
              <a:rPr lang="en-US" dirty="0"/>
              <a:t>3</a:t>
            </a:r>
          </a:p>
        </p:txBody>
      </p:sp>
      <p:sp>
        <p:nvSpPr>
          <p:cNvPr id="194" name="TextBox 193">
            <a:extLst>
              <a:ext uri="{FF2B5EF4-FFF2-40B4-BE49-F238E27FC236}">
                <a16:creationId xmlns="" xmlns:a16="http://schemas.microsoft.com/office/drawing/2014/main" id="{B5B6CE7D-3655-8E4B-ACA0-A4997EDAC6D0}"/>
              </a:ext>
            </a:extLst>
          </p:cNvPr>
          <p:cNvSpPr txBox="1"/>
          <p:nvPr/>
        </p:nvSpPr>
        <p:spPr>
          <a:xfrm>
            <a:off x="7314218" y="3411168"/>
            <a:ext cx="473331" cy="369332"/>
          </a:xfrm>
          <a:prstGeom prst="rect">
            <a:avLst/>
          </a:prstGeom>
          <a:noFill/>
        </p:spPr>
        <p:txBody>
          <a:bodyPr wrap="square" rtlCol="0">
            <a:spAutoFit/>
          </a:bodyPr>
          <a:lstStyle/>
          <a:p>
            <a:r>
              <a:rPr lang="en-US" dirty="0"/>
              <a:t>1</a:t>
            </a:r>
          </a:p>
        </p:txBody>
      </p:sp>
      <p:sp>
        <p:nvSpPr>
          <p:cNvPr id="195" name="TextBox 194">
            <a:extLst>
              <a:ext uri="{FF2B5EF4-FFF2-40B4-BE49-F238E27FC236}">
                <a16:creationId xmlns="" xmlns:a16="http://schemas.microsoft.com/office/drawing/2014/main" id="{B7114784-6C89-F946-92D8-8614614130EB}"/>
              </a:ext>
            </a:extLst>
          </p:cNvPr>
          <p:cNvSpPr txBox="1"/>
          <p:nvPr/>
        </p:nvSpPr>
        <p:spPr>
          <a:xfrm>
            <a:off x="8865635" y="3239220"/>
            <a:ext cx="473331" cy="369332"/>
          </a:xfrm>
          <a:prstGeom prst="rect">
            <a:avLst/>
          </a:prstGeom>
          <a:noFill/>
        </p:spPr>
        <p:txBody>
          <a:bodyPr wrap="square" rtlCol="0">
            <a:spAutoFit/>
          </a:bodyPr>
          <a:lstStyle/>
          <a:p>
            <a:r>
              <a:rPr lang="en-US" dirty="0"/>
              <a:t>2</a:t>
            </a:r>
          </a:p>
        </p:txBody>
      </p:sp>
      <p:sp>
        <p:nvSpPr>
          <p:cNvPr id="196" name="TextBox 195">
            <a:extLst>
              <a:ext uri="{FF2B5EF4-FFF2-40B4-BE49-F238E27FC236}">
                <a16:creationId xmlns="" xmlns:a16="http://schemas.microsoft.com/office/drawing/2014/main" id="{1BE78225-FA10-A043-B8CD-A6DB9167765A}"/>
              </a:ext>
            </a:extLst>
          </p:cNvPr>
          <p:cNvSpPr txBox="1"/>
          <p:nvPr/>
        </p:nvSpPr>
        <p:spPr>
          <a:xfrm>
            <a:off x="6950729" y="2014695"/>
            <a:ext cx="473331" cy="369332"/>
          </a:xfrm>
          <a:prstGeom prst="rect">
            <a:avLst/>
          </a:prstGeom>
          <a:noFill/>
        </p:spPr>
        <p:txBody>
          <a:bodyPr wrap="square" rtlCol="0">
            <a:spAutoFit/>
          </a:bodyPr>
          <a:lstStyle/>
          <a:p>
            <a:r>
              <a:rPr lang="en-US" dirty="0"/>
              <a:t>4</a:t>
            </a:r>
          </a:p>
        </p:txBody>
      </p:sp>
      <p:sp>
        <p:nvSpPr>
          <p:cNvPr id="197" name="TextBox 196">
            <a:extLst>
              <a:ext uri="{FF2B5EF4-FFF2-40B4-BE49-F238E27FC236}">
                <a16:creationId xmlns="" xmlns:a16="http://schemas.microsoft.com/office/drawing/2014/main" id="{5D451BBD-3F65-F04A-B158-87D021403216}"/>
              </a:ext>
            </a:extLst>
          </p:cNvPr>
          <p:cNvSpPr txBox="1"/>
          <p:nvPr/>
        </p:nvSpPr>
        <p:spPr>
          <a:xfrm>
            <a:off x="7987334" y="1992984"/>
            <a:ext cx="473331" cy="369332"/>
          </a:xfrm>
          <a:prstGeom prst="rect">
            <a:avLst/>
          </a:prstGeom>
          <a:noFill/>
        </p:spPr>
        <p:txBody>
          <a:bodyPr wrap="square" rtlCol="0">
            <a:spAutoFit/>
          </a:bodyPr>
          <a:lstStyle/>
          <a:p>
            <a:r>
              <a:rPr lang="en-US" dirty="0"/>
              <a:t>5</a:t>
            </a:r>
          </a:p>
        </p:txBody>
      </p:sp>
      <p:sp>
        <p:nvSpPr>
          <p:cNvPr id="198" name="TextBox 197">
            <a:extLst>
              <a:ext uri="{FF2B5EF4-FFF2-40B4-BE49-F238E27FC236}">
                <a16:creationId xmlns="" xmlns:a16="http://schemas.microsoft.com/office/drawing/2014/main" id="{63172D15-B210-E242-A1BC-BFB5DE6CDB23}"/>
              </a:ext>
            </a:extLst>
          </p:cNvPr>
          <p:cNvSpPr txBox="1"/>
          <p:nvPr/>
        </p:nvSpPr>
        <p:spPr>
          <a:xfrm>
            <a:off x="7601610" y="1274098"/>
            <a:ext cx="473331" cy="369332"/>
          </a:xfrm>
          <a:prstGeom prst="rect">
            <a:avLst/>
          </a:prstGeom>
          <a:noFill/>
        </p:spPr>
        <p:txBody>
          <a:bodyPr wrap="square" rtlCol="0">
            <a:spAutoFit/>
          </a:bodyPr>
          <a:lstStyle/>
          <a:p>
            <a:r>
              <a:rPr lang="en-US" b="1" dirty="0"/>
              <a:t>6</a:t>
            </a:r>
          </a:p>
        </p:txBody>
      </p:sp>
      <p:sp>
        <p:nvSpPr>
          <p:cNvPr id="199" name="Rounded Rectangle 198">
            <a:extLst>
              <a:ext uri="{FF2B5EF4-FFF2-40B4-BE49-F238E27FC236}">
                <a16:creationId xmlns="" xmlns:a16="http://schemas.microsoft.com/office/drawing/2014/main" id="{F82CADC1-8800-4448-ACE4-AF975EE3F3AD}"/>
              </a:ext>
            </a:extLst>
          </p:cNvPr>
          <p:cNvSpPr/>
          <p:nvPr/>
        </p:nvSpPr>
        <p:spPr>
          <a:xfrm>
            <a:off x="4623646" y="808172"/>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 xmlns:a16="http://schemas.microsoft.com/office/drawing/2014/main" id="{68293727-0243-3547-A34D-190B00D6CDF0}"/>
              </a:ext>
            </a:extLst>
          </p:cNvPr>
          <p:cNvSpPr txBox="1"/>
          <p:nvPr/>
        </p:nvSpPr>
        <p:spPr>
          <a:xfrm>
            <a:off x="4962284" y="913686"/>
            <a:ext cx="1676234" cy="369332"/>
          </a:xfrm>
          <a:prstGeom prst="rect">
            <a:avLst/>
          </a:prstGeom>
          <a:noFill/>
        </p:spPr>
        <p:txBody>
          <a:bodyPr wrap="square" rtlCol="0">
            <a:spAutoFit/>
          </a:bodyPr>
          <a:lstStyle/>
          <a:p>
            <a:r>
              <a:rPr lang="en-US" b="1" dirty="0" smtClean="0"/>
              <a:t>Oracle Graph</a:t>
            </a:r>
            <a:endParaRPr lang="en-US" b="1" dirty="0"/>
          </a:p>
        </p:txBody>
      </p:sp>
      <p:graphicFrame>
        <p:nvGraphicFramePr>
          <p:cNvPr id="201" name="Table 200"/>
          <p:cNvGraphicFramePr>
            <a:graphicFrameLocks noGrp="1"/>
          </p:cNvGraphicFramePr>
          <p:nvPr>
            <p:extLst>
              <p:ext uri="{D42A27DB-BD31-4B8C-83A1-F6EECF244321}">
                <p14:modId xmlns:p14="http://schemas.microsoft.com/office/powerpoint/2010/main" val="2074000978"/>
              </p:ext>
            </p:extLst>
          </p:nvPr>
        </p:nvGraphicFramePr>
        <p:xfrm>
          <a:off x="4977555" y="1677974"/>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a:t>
                      </a:r>
                      <a:r>
                        <a:rPr lang="en-US" sz="1200" baseline="0" dirty="0" smtClean="0">
                          <a:solidFill>
                            <a:schemeClr val="tx1"/>
                          </a:solidFill>
                        </a:rPr>
                        <a:t>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a:t>
                      </a:r>
                      <a:r>
                        <a:rPr lang="en-US" sz="1200" baseline="0" dirty="0" smtClean="0">
                          <a:solidFill>
                            <a:schemeClr val="tx1"/>
                          </a:solidFill>
                        </a:rPr>
                        <a:t>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b="0" dirty="0" smtClean="0">
                          <a:solidFill>
                            <a:schemeClr val="tx1"/>
                          </a:solidFill>
                        </a:rPr>
                        <a:t>C</a:t>
                      </a:r>
                      <a:r>
                        <a:rPr lang="en-US" sz="1200" dirty="0" smtClean="0">
                          <a:solidFill>
                            <a:schemeClr val="tx1"/>
                          </a:solidFill>
                        </a:rPr>
                        <a:t>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M</a:t>
                      </a:r>
                      <a:r>
                        <a:rPr lang="en-US" sz="1200" baseline="0" dirty="0" smtClean="0">
                          <a:solidFill>
                            <a:schemeClr val="tx1"/>
                          </a:solidFill>
                        </a:rPr>
                        <a:t>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02" name="Table 201"/>
          <p:cNvGraphicFramePr>
            <a:graphicFrameLocks noGrp="1"/>
          </p:cNvGraphicFramePr>
          <p:nvPr>
            <p:extLst>
              <p:ext uri="{D42A27DB-BD31-4B8C-83A1-F6EECF244321}">
                <p14:modId xmlns:p14="http://schemas.microsoft.com/office/powerpoint/2010/main" val="1927362789"/>
              </p:ext>
            </p:extLst>
          </p:nvPr>
        </p:nvGraphicFramePr>
        <p:xfrm>
          <a:off x="4781753" y="2974772"/>
          <a:ext cx="2445348" cy="559932"/>
        </p:xfrm>
        <a:graphic>
          <a:graphicData uri="http://schemas.openxmlformats.org/drawingml/2006/table">
            <a:tbl>
              <a:tblPr>
                <a:tableStyleId>{5C22544A-7EE6-4342-B048-85BDC9FD1C3A}</a:tableStyleId>
              </a:tblPr>
              <a:tblGrid>
                <a:gridCol w="1222674"/>
                <a:gridCol w="1222674"/>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Red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03" name="Table 202"/>
          <p:cNvGraphicFramePr>
            <a:graphicFrameLocks noGrp="1"/>
          </p:cNvGraphicFramePr>
          <p:nvPr>
            <p:extLst>
              <p:ext uri="{D42A27DB-BD31-4B8C-83A1-F6EECF244321}">
                <p14:modId xmlns:p14="http://schemas.microsoft.com/office/powerpoint/2010/main" val="543063375"/>
              </p:ext>
            </p:extLst>
          </p:nvPr>
        </p:nvGraphicFramePr>
        <p:xfrm>
          <a:off x="8092992" y="990263"/>
          <a:ext cx="2455738" cy="559932"/>
        </p:xfrm>
        <a:graphic>
          <a:graphicData uri="http://schemas.openxmlformats.org/drawingml/2006/table">
            <a:tbl>
              <a:tblPr>
                <a:tableStyleId>{5C22544A-7EE6-4342-B048-85BDC9FD1C3A}</a:tableStyleId>
              </a:tblPr>
              <a:tblGrid>
                <a:gridCol w="1227869"/>
                <a:gridCol w="1227869"/>
              </a:tblGrid>
              <a:tr h="279966">
                <a:tc>
                  <a:txBody>
                    <a:bodyPr/>
                    <a:lstStyle/>
                    <a:p>
                      <a:r>
                        <a:rPr lang="en-US" sz="1200" b="1" dirty="0" smtClean="0">
                          <a:solidFill>
                            <a:schemeClr val="tx1"/>
                          </a:solidFill>
                        </a:rPr>
                        <a:t>Color</a:t>
                      </a:r>
                      <a:r>
                        <a:rPr lang="en-US" sz="1200" b="1" baseline="0" dirty="0" smtClean="0">
                          <a:solidFill>
                            <a:schemeClr val="tx1"/>
                          </a:solidFill>
                        </a:rPr>
                        <a:t>: Teal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Small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04" name="Table 203"/>
          <p:cNvGraphicFramePr>
            <a:graphicFrameLocks noGrp="1"/>
          </p:cNvGraphicFramePr>
          <p:nvPr>
            <p:extLst>
              <p:ext uri="{D42A27DB-BD31-4B8C-83A1-F6EECF244321}">
                <p14:modId xmlns:p14="http://schemas.microsoft.com/office/powerpoint/2010/main" val="460643875"/>
              </p:ext>
            </p:extLst>
          </p:nvPr>
        </p:nvGraphicFramePr>
        <p:xfrm>
          <a:off x="8415686" y="1706996"/>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05" name="Table 204"/>
          <p:cNvGraphicFramePr>
            <a:graphicFrameLocks noGrp="1"/>
          </p:cNvGraphicFramePr>
          <p:nvPr>
            <p:extLst>
              <p:ext uri="{D42A27DB-BD31-4B8C-83A1-F6EECF244321}">
                <p14:modId xmlns:p14="http://schemas.microsoft.com/office/powerpoint/2010/main" val="75535407"/>
              </p:ext>
            </p:extLst>
          </p:nvPr>
        </p:nvGraphicFramePr>
        <p:xfrm>
          <a:off x="8956282" y="2355150"/>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06" name="Table 205"/>
          <p:cNvGraphicFramePr>
            <a:graphicFrameLocks noGrp="1"/>
          </p:cNvGraphicFramePr>
          <p:nvPr>
            <p:extLst>
              <p:ext uri="{D42A27DB-BD31-4B8C-83A1-F6EECF244321}">
                <p14:modId xmlns:p14="http://schemas.microsoft.com/office/powerpoint/2010/main" val="943168703"/>
              </p:ext>
            </p:extLst>
          </p:nvPr>
        </p:nvGraphicFramePr>
        <p:xfrm>
          <a:off x="9231863" y="3053750"/>
          <a:ext cx="2231266" cy="559932"/>
        </p:xfrm>
        <a:graphic>
          <a:graphicData uri="http://schemas.openxmlformats.org/drawingml/2006/table">
            <a:tbl>
              <a:tblPr>
                <a:tableStyleId>{5C22544A-7EE6-4342-B048-85BDC9FD1C3A}</a:tableStyleId>
              </a:tblPr>
              <a:tblGrid>
                <a:gridCol w="1115633"/>
                <a:gridCol w="111563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Orange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Bowl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Slide Number Placeholder 2"/>
          <p:cNvSpPr>
            <a:spLocks noGrp="1"/>
          </p:cNvSpPr>
          <p:nvPr>
            <p:ph type="sldNum" sz="quarter" idx="12"/>
          </p:nvPr>
        </p:nvSpPr>
        <p:spPr/>
        <p:txBody>
          <a:bodyPr/>
          <a:lstStyle/>
          <a:p>
            <a:fld id="{1153A584-974B-7244-90B3-977968778D8E}" type="slidenum">
              <a:rPr lang="en-US" smtClean="0"/>
              <a:t>34</a:t>
            </a:fld>
            <a:endParaRPr lang="en-US"/>
          </a:p>
        </p:txBody>
      </p:sp>
    </p:spTree>
    <p:extLst>
      <p:ext uri="{BB962C8B-B14F-4D97-AF65-F5344CB8AC3E}">
        <p14:creationId xmlns:p14="http://schemas.microsoft.com/office/powerpoint/2010/main" val="1187202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Oracle Question Answering</a:t>
            </a:r>
            <a:endParaRPr lang="en-US" sz="2800" dirty="0">
              <a:latin typeface="Roboto" charset="0"/>
              <a:ea typeface="Roboto" charset="0"/>
              <a:cs typeface="Roboto" charset="0"/>
            </a:endParaRPr>
          </a:p>
        </p:txBody>
      </p:sp>
      <p:grpSp>
        <p:nvGrpSpPr>
          <p:cNvPr id="103" name="Group 102">
            <a:extLst>
              <a:ext uri="{FF2B5EF4-FFF2-40B4-BE49-F238E27FC236}">
                <a16:creationId xmlns="" xmlns:a16="http://schemas.microsoft.com/office/drawing/2014/main" id="{4A57E5BD-F6CD-2242-B872-699248395749}"/>
              </a:ext>
            </a:extLst>
          </p:cNvPr>
          <p:cNvGrpSpPr/>
          <p:nvPr/>
        </p:nvGrpSpPr>
        <p:grpSpPr>
          <a:xfrm>
            <a:off x="6997411" y="1577391"/>
            <a:ext cx="2113654" cy="1874513"/>
            <a:chOff x="5583350" y="2894616"/>
            <a:chExt cx="2113654" cy="1874513"/>
          </a:xfrm>
        </p:grpSpPr>
        <p:grpSp>
          <p:nvGrpSpPr>
            <p:cNvPr id="104" name="Group 103">
              <a:extLst>
                <a:ext uri="{FF2B5EF4-FFF2-40B4-BE49-F238E27FC236}">
                  <a16:creationId xmlns="" xmlns:a16="http://schemas.microsoft.com/office/drawing/2014/main" id="{CCBFE033-587F-6049-96E0-F9F3622DFDB3}"/>
                </a:ext>
              </a:extLst>
            </p:cNvPr>
            <p:cNvGrpSpPr/>
            <p:nvPr/>
          </p:nvGrpSpPr>
          <p:grpSpPr>
            <a:xfrm>
              <a:off x="5583350" y="2961715"/>
              <a:ext cx="2113654" cy="1807414"/>
              <a:chOff x="6274117" y="2434281"/>
              <a:chExt cx="3649012" cy="2955137"/>
            </a:xfrm>
          </p:grpSpPr>
          <p:sp>
            <p:nvSpPr>
              <p:cNvPr id="106" name="Oval 105">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solidFill>
                <a:schemeClr val="accent4">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05" name="Chart 104">
              <a:extLst>
                <a:ext uri="{FF2B5EF4-FFF2-40B4-BE49-F238E27FC236}">
                  <a16:creationId xmlns="" xmlns:a16="http://schemas.microsoft.com/office/drawing/2014/main" id="{295922FC-A094-994D-9407-1B3AF7639E09}"/>
                </a:ext>
              </a:extLst>
            </p:cNvPr>
            <p:cNvGraphicFramePr/>
            <p:nvPr/>
          </p:nvGraphicFramePr>
          <p:xfrm>
            <a:off x="6479201" y="2894616"/>
            <a:ext cx="457200" cy="162928"/>
          </p:xfrm>
          <a:graphic>
            <a:graphicData uri="http://schemas.openxmlformats.org/drawingml/2006/chart">
              <c:chart xmlns:c="http://schemas.openxmlformats.org/drawingml/2006/chart" xmlns:r="http://schemas.openxmlformats.org/officeDocument/2006/relationships" r:id="rId3"/>
            </a:graphicData>
          </a:graphic>
        </p:graphicFrame>
      </p:grpSp>
      <p:sp>
        <p:nvSpPr>
          <p:cNvPr id="117" name="TextBox 116">
            <a:extLst>
              <a:ext uri="{FF2B5EF4-FFF2-40B4-BE49-F238E27FC236}">
                <a16:creationId xmlns="" xmlns:a16="http://schemas.microsoft.com/office/drawing/2014/main" id="{1955900C-0ACB-3047-8394-3720852333E6}"/>
              </a:ext>
            </a:extLst>
          </p:cNvPr>
          <p:cNvSpPr txBox="1"/>
          <p:nvPr/>
        </p:nvSpPr>
        <p:spPr>
          <a:xfrm>
            <a:off x="8446545" y="2376858"/>
            <a:ext cx="473331" cy="369332"/>
          </a:xfrm>
          <a:prstGeom prst="rect">
            <a:avLst/>
          </a:prstGeom>
          <a:noFill/>
        </p:spPr>
        <p:txBody>
          <a:bodyPr wrap="square" rtlCol="0">
            <a:spAutoFit/>
          </a:bodyPr>
          <a:lstStyle/>
          <a:p>
            <a:r>
              <a:rPr lang="en-US" dirty="0"/>
              <a:t>3</a:t>
            </a:r>
          </a:p>
        </p:txBody>
      </p:sp>
      <p:pic>
        <p:nvPicPr>
          <p:cNvPr id="118"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85" y="913686"/>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 xmlns:a16="http://schemas.microsoft.com/office/drawing/2014/main" id="{EC6D7633-B8A7-3548-A589-5BC01B29B6F6}"/>
              </a:ext>
            </a:extLst>
          </p:cNvPr>
          <p:cNvSpPr/>
          <p:nvPr/>
        </p:nvSpPr>
        <p:spPr>
          <a:xfrm>
            <a:off x="3064869" y="1657409"/>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 xmlns:a16="http://schemas.microsoft.com/office/drawing/2014/main" id="{80A37AE7-DBA0-B140-B928-DBE6D39675E6}"/>
              </a:ext>
            </a:extLst>
          </p:cNvPr>
          <p:cNvSpPr/>
          <p:nvPr/>
        </p:nvSpPr>
        <p:spPr>
          <a:xfrm>
            <a:off x="2241701" y="1326348"/>
            <a:ext cx="790546" cy="7039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 xmlns:a16="http://schemas.microsoft.com/office/drawing/2014/main" id="{B0CB6FBE-B24A-B649-8B75-AA94611EADFC}"/>
              </a:ext>
            </a:extLst>
          </p:cNvPr>
          <p:cNvSpPr/>
          <p:nvPr/>
        </p:nvSpPr>
        <p:spPr>
          <a:xfrm>
            <a:off x="715933" y="1792444"/>
            <a:ext cx="411684" cy="4894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 xmlns:a16="http://schemas.microsoft.com/office/drawing/2014/main" id="{9BA4D25B-6AE7-DE46-8F2E-88EE700F622F}"/>
              </a:ext>
            </a:extLst>
          </p:cNvPr>
          <p:cNvSpPr/>
          <p:nvPr/>
        </p:nvSpPr>
        <p:spPr>
          <a:xfrm>
            <a:off x="1496005" y="1077312"/>
            <a:ext cx="352633" cy="5800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 xmlns:a16="http://schemas.microsoft.com/office/drawing/2014/main" id="{36017455-0401-DE4D-A321-3FC0EB053147}"/>
              </a:ext>
            </a:extLst>
          </p:cNvPr>
          <p:cNvSpPr/>
          <p:nvPr/>
        </p:nvSpPr>
        <p:spPr>
          <a:xfrm>
            <a:off x="1373898" y="1009979"/>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 xmlns:a16="http://schemas.microsoft.com/office/drawing/2014/main" id="{E608E644-5176-0F42-A125-2EA3B2ADCC3C}"/>
              </a:ext>
            </a:extLst>
          </p:cNvPr>
          <p:cNvSpPr txBox="1"/>
          <p:nvPr/>
        </p:nvSpPr>
        <p:spPr>
          <a:xfrm>
            <a:off x="3166637" y="1651162"/>
            <a:ext cx="474282" cy="510564"/>
          </a:xfrm>
          <a:prstGeom prst="rect">
            <a:avLst/>
          </a:prstGeom>
          <a:noFill/>
        </p:spPr>
        <p:txBody>
          <a:bodyPr wrap="square" rtlCol="0">
            <a:spAutoFit/>
          </a:bodyPr>
          <a:lstStyle/>
          <a:p>
            <a:r>
              <a:rPr lang="en-US" dirty="0"/>
              <a:t>2</a:t>
            </a:r>
          </a:p>
        </p:txBody>
      </p:sp>
      <p:sp>
        <p:nvSpPr>
          <p:cNvPr id="125" name="Rectangle 124">
            <a:extLst>
              <a:ext uri="{FF2B5EF4-FFF2-40B4-BE49-F238E27FC236}">
                <a16:creationId xmlns="" xmlns:a16="http://schemas.microsoft.com/office/drawing/2014/main" id="{34C1CFFC-E2C6-E04A-B588-27A0932F9F7E}"/>
              </a:ext>
            </a:extLst>
          </p:cNvPr>
          <p:cNvSpPr/>
          <p:nvPr/>
        </p:nvSpPr>
        <p:spPr>
          <a:xfrm>
            <a:off x="1076564" y="2452107"/>
            <a:ext cx="793822" cy="996140"/>
          </a:xfrm>
          <a:prstGeom prst="rect">
            <a:avLst/>
          </a:prstGeom>
          <a:noFill/>
          <a:ln w="57150">
            <a:solidFill>
              <a:srgbClr val="EC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26" name="TextBox 125">
            <a:extLst>
              <a:ext uri="{FF2B5EF4-FFF2-40B4-BE49-F238E27FC236}">
                <a16:creationId xmlns="" xmlns:a16="http://schemas.microsoft.com/office/drawing/2014/main" id="{91799B29-97E7-3948-9143-4C8A0476660D}"/>
              </a:ext>
            </a:extLst>
          </p:cNvPr>
          <p:cNvSpPr txBox="1"/>
          <p:nvPr/>
        </p:nvSpPr>
        <p:spPr>
          <a:xfrm>
            <a:off x="729720" y="1824046"/>
            <a:ext cx="474282" cy="468016"/>
          </a:xfrm>
          <a:prstGeom prst="rect">
            <a:avLst/>
          </a:prstGeom>
          <a:noFill/>
        </p:spPr>
        <p:txBody>
          <a:bodyPr wrap="square" rtlCol="0">
            <a:spAutoFit/>
          </a:bodyPr>
          <a:lstStyle/>
          <a:p>
            <a:r>
              <a:rPr lang="en-US" sz="1600" dirty="0"/>
              <a:t>4</a:t>
            </a:r>
          </a:p>
        </p:txBody>
      </p:sp>
      <p:sp>
        <p:nvSpPr>
          <p:cNvPr id="127" name="TextBox 126">
            <a:extLst>
              <a:ext uri="{FF2B5EF4-FFF2-40B4-BE49-F238E27FC236}">
                <a16:creationId xmlns="" xmlns:a16="http://schemas.microsoft.com/office/drawing/2014/main" id="{988E100A-3111-3F4F-BCB0-95B551B01295}"/>
              </a:ext>
            </a:extLst>
          </p:cNvPr>
          <p:cNvSpPr txBox="1"/>
          <p:nvPr/>
        </p:nvSpPr>
        <p:spPr>
          <a:xfrm>
            <a:off x="1144442" y="1020305"/>
            <a:ext cx="474282" cy="425470"/>
          </a:xfrm>
          <a:prstGeom prst="rect">
            <a:avLst/>
          </a:prstGeom>
          <a:noFill/>
        </p:spPr>
        <p:txBody>
          <a:bodyPr wrap="square" rtlCol="0">
            <a:spAutoFit/>
          </a:bodyPr>
          <a:lstStyle/>
          <a:p>
            <a:r>
              <a:rPr lang="en-US" sz="1400" dirty="0"/>
              <a:t>6</a:t>
            </a:r>
          </a:p>
        </p:txBody>
      </p:sp>
      <p:sp>
        <p:nvSpPr>
          <p:cNvPr id="128" name="TextBox 127">
            <a:extLst>
              <a:ext uri="{FF2B5EF4-FFF2-40B4-BE49-F238E27FC236}">
                <a16:creationId xmlns="" xmlns:a16="http://schemas.microsoft.com/office/drawing/2014/main" id="{B5B6CE7D-3655-8E4B-ACA0-A4997EDAC6D0}"/>
              </a:ext>
            </a:extLst>
          </p:cNvPr>
          <p:cNvSpPr txBox="1"/>
          <p:nvPr/>
        </p:nvSpPr>
        <p:spPr>
          <a:xfrm>
            <a:off x="7314218" y="3411168"/>
            <a:ext cx="473331" cy="369332"/>
          </a:xfrm>
          <a:prstGeom prst="rect">
            <a:avLst/>
          </a:prstGeom>
          <a:noFill/>
        </p:spPr>
        <p:txBody>
          <a:bodyPr wrap="square" rtlCol="0">
            <a:spAutoFit/>
          </a:bodyPr>
          <a:lstStyle/>
          <a:p>
            <a:r>
              <a:rPr lang="en-US" dirty="0"/>
              <a:t>1</a:t>
            </a:r>
          </a:p>
        </p:txBody>
      </p:sp>
      <p:sp>
        <p:nvSpPr>
          <p:cNvPr id="129" name="TextBox 128">
            <a:extLst>
              <a:ext uri="{FF2B5EF4-FFF2-40B4-BE49-F238E27FC236}">
                <a16:creationId xmlns="" xmlns:a16="http://schemas.microsoft.com/office/drawing/2014/main" id="{B7114784-6C89-F946-92D8-8614614130EB}"/>
              </a:ext>
            </a:extLst>
          </p:cNvPr>
          <p:cNvSpPr txBox="1"/>
          <p:nvPr/>
        </p:nvSpPr>
        <p:spPr>
          <a:xfrm>
            <a:off x="8865635" y="3239220"/>
            <a:ext cx="473331" cy="369332"/>
          </a:xfrm>
          <a:prstGeom prst="rect">
            <a:avLst/>
          </a:prstGeom>
          <a:noFill/>
        </p:spPr>
        <p:txBody>
          <a:bodyPr wrap="square" rtlCol="0">
            <a:spAutoFit/>
          </a:bodyPr>
          <a:lstStyle/>
          <a:p>
            <a:r>
              <a:rPr lang="en-US" dirty="0"/>
              <a:t>2</a:t>
            </a:r>
          </a:p>
        </p:txBody>
      </p:sp>
      <p:sp>
        <p:nvSpPr>
          <p:cNvPr id="130" name="TextBox 129">
            <a:extLst>
              <a:ext uri="{FF2B5EF4-FFF2-40B4-BE49-F238E27FC236}">
                <a16:creationId xmlns="" xmlns:a16="http://schemas.microsoft.com/office/drawing/2014/main" id="{1BE78225-FA10-A043-B8CD-A6DB9167765A}"/>
              </a:ext>
            </a:extLst>
          </p:cNvPr>
          <p:cNvSpPr txBox="1"/>
          <p:nvPr/>
        </p:nvSpPr>
        <p:spPr>
          <a:xfrm>
            <a:off x="6950729" y="2014695"/>
            <a:ext cx="473331" cy="369332"/>
          </a:xfrm>
          <a:prstGeom prst="rect">
            <a:avLst/>
          </a:prstGeom>
          <a:noFill/>
        </p:spPr>
        <p:txBody>
          <a:bodyPr wrap="square" rtlCol="0">
            <a:spAutoFit/>
          </a:bodyPr>
          <a:lstStyle/>
          <a:p>
            <a:r>
              <a:rPr lang="en-US" dirty="0"/>
              <a:t>4</a:t>
            </a:r>
          </a:p>
        </p:txBody>
      </p:sp>
      <p:sp>
        <p:nvSpPr>
          <p:cNvPr id="131" name="TextBox 130">
            <a:extLst>
              <a:ext uri="{FF2B5EF4-FFF2-40B4-BE49-F238E27FC236}">
                <a16:creationId xmlns="" xmlns:a16="http://schemas.microsoft.com/office/drawing/2014/main" id="{5D451BBD-3F65-F04A-B158-87D021403216}"/>
              </a:ext>
            </a:extLst>
          </p:cNvPr>
          <p:cNvSpPr txBox="1"/>
          <p:nvPr/>
        </p:nvSpPr>
        <p:spPr>
          <a:xfrm>
            <a:off x="7987334" y="1992984"/>
            <a:ext cx="473331" cy="369332"/>
          </a:xfrm>
          <a:prstGeom prst="rect">
            <a:avLst/>
          </a:prstGeom>
          <a:noFill/>
        </p:spPr>
        <p:txBody>
          <a:bodyPr wrap="square" rtlCol="0">
            <a:spAutoFit/>
          </a:bodyPr>
          <a:lstStyle/>
          <a:p>
            <a:r>
              <a:rPr lang="en-US" dirty="0"/>
              <a:t>5</a:t>
            </a:r>
          </a:p>
        </p:txBody>
      </p:sp>
      <p:sp>
        <p:nvSpPr>
          <p:cNvPr id="132" name="TextBox 131">
            <a:extLst>
              <a:ext uri="{FF2B5EF4-FFF2-40B4-BE49-F238E27FC236}">
                <a16:creationId xmlns="" xmlns:a16="http://schemas.microsoft.com/office/drawing/2014/main" id="{63172D15-B210-E242-A1BC-BFB5DE6CDB23}"/>
              </a:ext>
            </a:extLst>
          </p:cNvPr>
          <p:cNvSpPr txBox="1"/>
          <p:nvPr/>
        </p:nvSpPr>
        <p:spPr>
          <a:xfrm>
            <a:off x="7601610" y="1274098"/>
            <a:ext cx="473331" cy="369332"/>
          </a:xfrm>
          <a:prstGeom prst="rect">
            <a:avLst/>
          </a:prstGeom>
          <a:noFill/>
        </p:spPr>
        <p:txBody>
          <a:bodyPr wrap="square" rtlCol="0">
            <a:spAutoFit/>
          </a:bodyPr>
          <a:lstStyle/>
          <a:p>
            <a:r>
              <a:rPr lang="en-US" b="1" dirty="0"/>
              <a:t>6</a:t>
            </a:r>
          </a:p>
        </p:txBody>
      </p:sp>
      <p:sp>
        <p:nvSpPr>
          <p:cNvPr id="133" name="Rounded Rectangle 132">
            <a:extLst>
              <a:ext uri="{FF2B5EF4-FFF2-40B4-BE49-F238E27FC236}">
                <a16:creationId xmlns="" xmlns:a16="http://schemas.microsoft.com/office/drawing/2014/main" id="{F82CADC1-8800-4448-ACE4-AF975EE3F3AD}"/>
              </a:ext>
            </a:extLst>
          </p:cNvPr>
          <p:cNvSpPr/>
          <p:nvPr/>
        </p:nvSpPr>
        <p:spPr>
          <a:xfrm>
            <a:off x="4623646" y="808172"/>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 xmlns:a16="http://schemas.microsoft.com/office/drawing/2014/main" id="{68293727-0243-3547-A34D-190B00D6CDF0}"/>
              </a:ext>
            </a:extLst>
          </p:cNvPr>
          <p:cNvSpPr txBox="1"/>
          <p:nvPr/>
        </p:nvSpPr>
        <p:spPr>
          <a:xfrm>
            <a:off x="4962284" y="913686"/>
            <a:ext cx="1676234" cy="369332"/>
          </a:xfrm>
          <a:prstGeom prst="rect">
            <a:avLst/>
          </a:prstGeom>
          <a:noFill/>
        </p:spPr>
        <p:txBody>
          <a:bodyPr wrap="square" rtlCol="0">
            <a:spAutoFit/>
          </a:bodyPr>
          <a:lstStyle/>
          <a:p>
            <a:r>
              <a:rPr lang="en-US" b="1" dirty="0" smtClean="0"/>
              <a:t>Oracle Graph</a:t>
            </a:r>
            <a:endParaRPr lang="en-US" b="1" dirty="0"/>
          </a:p>
        </p:txBody>
      </p:sp>
      <p:graphicFrame>
        <p:nvGraphicFramePr>
          <p:cNvPr id="135" name="Table 134"/>
          <p:cNvGraphicFramePr>
            <a:graphicFrameLocks noGrp="1"/>
          </p:cNvGraphicFramePr>
          <p:nvPr>
            <p:extLst>
              <p:ext uri="{D42A27DB-BD31-4B8C-83A1-F6EECF244321}">
                <p14:modId xmlns:p14="http://schemas.microsoft.com/office/powerpoint/2010/main" val="658879290"/>
              </p:ext>
            </p:extLst>
          </p:nvPr>
        </p:nvGraphicFramePr>
        <p:xfrm>
          <a:off x="4977555" y="1677974"/>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a:t>
                      </a:r>
                      <a:r>
                        <a:rPr lang="en-US" sz="1200" baseline="0" dirty="0" smtClean="0">
                          <a:solidFill>
                            <a:schemeClr val="tx1"/>
                          </a:solidFill>
                        </a:rPr>
                        <a:t>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a:t>
                      </a:r>
                      <a:r>
                        <a:rPr lang="en-US" sz="1200" baseline="0" dirty="0" smtClean="0">
                          <a:solidFill>
                            <a:schemeClr val="tx1"/>
                          </a:solidFill>
                        </a:rPr>
                        <a:t>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b="0" dirty="0" smtClean="0">
                          <a:solidFill>
                            <a:schemeClr val="tx1"/>
                          </a:solidFill>
                        </a:rPr>
                        <a:t>C</a:t>
                      </a:r>
                      <a:r>
                        <a:rPr lang="en-US" sz="1200" dirty="0" smtClean="0">
                          <a:solidFill>
                            <a:schemeClr val="tx1"/>
                          </a:solidFill>
                        </a:rPr>
                        <a:t>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M</a:t>
                      </a:r>
                      <a:r>
                        <a:rPr lang="en-US" sz="1200" baseline="0" dirty="0" smtClean="0">
                          <a:solidFill>
                            <a:schemeClr val="tx1"/>
                          </a:solidFill>
                        </a:rPr>
                        <a:t>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6" name="Table 135"/>
          <p:cNvGraphicFramePr>
            <a:graphicFrameLocks noGrp="1"/>
          </p:cNvGraphicFramePr>
          <p:nvPr>
            <p:extLst>
              <p:ext uri="{D42A27DB-BD31-4B8C-83A1-F6EECF244321}">
                <p14:modId xmlns:p14="http://schemas.microsoft.com/office/powerpoint/2010/main" val="1492422031"/>
              </p:ext>
            </p:extLst>
          </p:nvPr>
        </p:nvGraphicFramePr>
        <p:xfrm>
          <a:off x="4781753" y="2974772"/>
          <a:ext cx="2445348" cy="559932"/>
        </p:xfrm>
        <a:graphic>
          <a:graphicData uri="http://schemas.openxmlformats.org/drawingml/2006/table">
            <a:tbl>
              <a:tblPr>
                <a:tableStyleId>{5C22544A-7EE6-4342-B048-85BDC9FD1C3A}</a:tableStyleId>
              </a:tblPr>
              <a:tblGrid>
                <a:gridCol w="1222674"/>
                <a:gridCol w="1222674"/>
              </a:tblGrid>
              <a:tr h="279966">
                <a:tc>
                  <a:txBody>
                    <a:bodyPr/>
                    <a:lstStyle/>
                    <a:p>
                      <a:r>
                        <a:rPr lang="en-US" sz="1200" b="1" dirty="0" smtClean="0">
                          <a:solidFill>
                            <a:schemeClr val="bg1"/>
                          </a:solidFill>
                        </a:rPr>
                        <a:t>Color</a:t>
                      </a:r>
                      <a:r>
                        <a:rPr lang="en-US" sz="1200" b="1" baseline="0" dirty="0" smtClean="0">
                          <a:solidFill>
                            <a:schemeClr val="bg1"/>
                          </a:solidFill>
                        </a:rPr>
                        <a:t>: </a:t>
                      </a:r>
                      <a:r>
                        <a:rPr lang="en-US" sz="1200" baseline="0" dirty="0" smtClean="0">
                          <a:solidFill>
                            <a:schemeClr val="bg1"/>
                          </a:solidFill>
                        </a:rPr>
                        <a:t>Red</a:t>
                      </a:r>
                      <a:endParaRPr lang="en-US"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7" name="Table 136"/>
          <p:cNvGraphicFramePr>
            <a:graphicFrameLocks noGrp="1"/>
          </p:cNvGraphicFramePr>
          <p:nvPr>
            <p:extLst>
              <p:ext uri="{D42A27DB-BD31-4B8C-83A1-F6EECF244321}">
                <p14:modId xmlns:p14="http://schemas.microsoft.com/office/powerpoint/2010/main" val="987713182"/>
              </p:ext>
            </p:extLst>
          </p:nvPr>
        </p:nvGraphicFramePr>
        <p:xfrm>
          <a:off x="8092992" y="990263"/>
          <a:ext cx="2455738" cy="559932"/>
        </p:xfrm>
        <a:graphic>
          <a:graphicData uri="http://schemas.openxmlformats.org/drawingml/2006/table">
            <a:tbl>
              <a:tblPr>
                <a:tableStyleId>{5C22544A-7EE6-4342-B048-85BDC9FD1C3A}</a:tableStyleId>
              </a:tblPr>
              <a:tblGrid>
                <a:gridCol w="1227869"/>
                <a:gridCol w="1227869"/>
              </a:tblGrid>
              <a:tr h="279966">
                <a:tc>
                  <a:txBody>
                    <a:bodyPr/>
                    <a:lstStyle/>
                    <a:p>
                      <a:r>
                        <a:rPr lang="en-US" sz="1200" b="1" dirty="0" smtClean="0">
                          <a:solidFill>
                            <a:schemeClr val="tx1"/>
                          </a:solidFill>
                        </a:rPr>
                        <a:t>Color</a:t>
                      </a:r>
                      <a:r>
                        <a:rPr lang="en-US" sz="1200" b="1" baseline="0" dirty="0" smtClean="0">
                          <a:solidFill>
                            <a:schemeClr val="tx1"/>
                          </a:solidFill>
                        </a:rPr>
                        <a:t>: Teal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Small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8" name="Table 137"/>
          <p:cNvGraphicFramePr>
            <a:graphicFrameLocks noGrp="1"/>
          </p:cNvGraphicFramePr>
          <p:nvPr>
            <p:extLst>
              <p:ext uri="{D42A27DB-BD31-4B8C-83A1-F6EECF244321}">
                <p14:modId xmlns:p14="http://schemas.microsoft.com/office/powerpoint/2010/main" val="446858564"/>
              </p:ext>
            </p:extLst>
          </p:nvPr>
        </p:nvGraphicFramePr>
        <p:xfrm>
          <a:off x="8415686" y="1706996"/>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9" name="Table 138"/>
          <p:cNvGraphicFramePr>
            <a:graphicFrameLocks noGrp="1"/>
          </p:cNvGraphicFramePr>
          <p:nvPr>
            <p:extLst>
              <p:ext uri="{D42A27DB-BD31-4B8C-83A1-F6EECF244321}">
                <p14:modId xmlns:p14="http://schemas.microsoft.com/office/powerpoint/2010/main" val="493794201"/>
              </p:ext>
            </p:extLst>
          </p:nvPr>
        </p:nvGraphicFramePr>
        <p:xfrm>
          <a:off x="8956282" y="2355150"/>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40" name="Table 139"/>
          <p:cNvGraphicFramePr>
            <a:graphicFrameLocks noGrp="1"/>
          </p:cNvGraphicFramePr>
          <p:nvPr>
            <p:extLst>
              <p:ext uri="{D42A27DB-BD31-4B8C-83A1-F6EECF244321}">
                <p14:modId xmlns:p14="http://schemas.microsoft.com/office/powerpoint/2010/main" val="260686247"/>
              </p:ext>
            </p:extLst>
          </p:nvPr>
        </p:nvGraphicFramePr>
        <p:xfrm>
          <a:off x="9231863" y="3053750"/>
          <a:ext cx="2231266" cy="559932"/>
        </p:xfrm>
        <a:graphic>
          <a:graphicData uri="http://schemas.openxmlformats.org/drawingml/2006/table">
            <a:tbl>
              <a:tblPr>
                <a:tableStyleId>{5C22544A-7EE6-4342-B048-85BDC9FD1C3A}</a:tableStyleId>
              </a:tblPr>
              <a:tblGrid>
                <a:gridCol w="1115633"/>
                <a:gridCol w="111563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Orange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Bowl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41" name="TextBox 140">
            <a:extLst>
              <a:ext uri="{FF2B5EF4-FFF2-40B4-BE49-F238E27FC236}">
                <a16:creationId xmlns="" xmlns:a16="http://schemas.microsoft.com/office/drawing/2014/main" id="{2AFBB19A-6F9C-2747-9AB0-AC28FC71D7D7}"/>
              </a:ext>
            </a:extLst>
          </p:cNvPr>
          <p:cNvSpPr txBox="1"/>
          <p:nvPr/>
        </p:nvSpPr>
        <p:spPr>
          <a:xfrm>
            <a:off x="1542342" y="1243473"/>
            <a:ext cx="474282" cy="338554"/>
          </a:xfrm>
          <a:prstGeom prst="rect">
            <a:avLst/>
          </a:prstGeom>
          <a:noFill/>
        </p:spPr>
        <p:txBody>
          <a:bodyPr wrap="square" rtlCol="0">
            <a:spAutoFit/>
          </a:bodyPr>
          <a:lstStyle/>
          <a:p>
            <a:r>
              <a:rPr lang="en-US" sz="1600" dirty="0"/>
              <a:t>5</a:t>
            </a:r>
          </a:p>
        </p:txBody>
      </p:sp>
      <p:sp>
        <p:nvSpPr>
          <p:cNvPr id="142" name="TextBox 141">
            <a:extLst>
              <a:ext uri="{FF2B5EF4-FFF2-40B4-BE49-F238E27FC236}">
                <a16:creationId xmlns="" xmlns:a16="http://schemas.microsoft.com/office/drawing/2014/main" id="{943C9B07-0389-F742-AC0F-1A234CEF68CA}"/>
              </a:ext>
            </a:extLst>
          </p:cNvPr>
          <p:cNvSpPr txBox="1"/>
          <p:nvPr/>
        </p:nvSpPr>
        <p:spPr>
          <a:xfrm>
            <a:off x="2485627" y="1482961"/>
            <a:ext cx="474282" cy="369332"/>
          </a:xfrm>
          <a:prstGeom prst="rect">
            <a:avLst/>
          </a:prstGeom>
          <a:noFill/>
        </p:spPr>
        <p:txBody>
          <a:bodyPr wrap="square" rtlCol="0">
            <a:spAutoFit/>
          </a:bodyPr>
          <a:lstStyle/>
          <a:p>
            <a:r>
              <a:rPr lang="en-US" dirty="0"/>
              <a:t>3</a:t>
            </a:r>
          </a:p>
        </p:txBody>
      </p:sp>
      <p:sp>
        <p:nvSpPr>
          <p:cNvPr id="144" name="TextBox 143">
            <a:extLst>
              <a:ext uri="{FF2B5EF4-FFF2-40B4-BE49-F238E27FC236}">
                <a16:creationId xmlns="" xmlns:a16="http://schemas.microsoft.com/office/drawing/2014/main" id="{920035C1-533B-0E43-B2B3-765D88C4C0B7}"/>
              </a:ext>
            </a:extLst>
          </p:cNvPr>
          <p:cNvSpPr txBox="1"/>
          <p:nvPr/>
        </p:nvSpPr>
        <p:spPr>
          <a:xfrm>
            <a:off x="9144000" y="4366289"/>
            <a:ext cx="1291483" cy="400110"/>
          </a:xfrm>
          <a:prstGeom prst="rect">
            <a:avLst/>
          </a:prstGeom>
          <a:noFill/>
        </p:spPr>
        <p:txBody>
          <a:bodyPr wrap="square" rtlCol="0">
            <a:spAutoFit/>
          </a:bodyPr>
          <a:lstStyle/>
          <a:p>
            <a:r>
              <a:rPr lang="en-US" sz="2000" dirty="0">
                <a:solidFill>
                  <a:srgbClr val="EE750E"/>
                </a:solidFill>
              </a:rPr>
              <a:t>A: Red</a:t>
            </a:r>
          </a:p>
        </p:txBody>
      </p:sp>
      <p:sp>
        <p:nvSpPr>
          <p:cNvPr id="149" name="TextBox 148">
            <a:extLst>
              <a:ext uri="{FF2B5EF4-FFF2-40B4-BE49-F238E27FC236}">
                <a16:creationId xmlns="" xmlns:a16="http://schemas.microsoft.com/office/drawing/2014/main" id="{C75DBF22-7E7E-4E49-91DB-4D5E7752E5D5}"/>
              </a:ext>
            </a:extLst>
          </p:cNvPr>
          <p:cNvSpPr txBox="1"/>
          <p:nvPr/>
        </p:nvSpPr>
        <p:spPr>
          <a:xfrm>
            <a:off x="1828800" y="4366289"/>
            <a:ext cx="5409373" cy="400110"/>
          </a:xfrm>
          <a:prstGeom prst="rect">
            <a:avLst/>
          </a:prstGeom>
          <a:noFill/>
        </p:spPr>
        <p:txBody>
          <a:bodyPr wrap="square" rtlCol="0">
            <a:spAutoFit/>
          </a:bodyPr>
          <a:lstStyle/>
          <a:p>
            <a:r>
              <a:rPr lang="en-US" sz="2000" dirty="0">
                <a:solidFill>
                  <a:srgbClr val="EE750E"/>
                </a:solidFill>
                <a:latin typeface="Roboto" charset="0"/>
                <a:ea typeface="Roboto" charset="0"/>
                <a:cs typeface="Roboto" charset="0"/>
              </a:rPr>
              <a:t>Q: What is the color of the front most object?</a:t>
            </a:r>
          </a:p>
        </p:txBody>
      </p:sp>
      <p:sp>
        <p:nvSpPr>
          <p:cNvPr id="3" name="Slide Number Placeholder 2"/>
          <p:cNvSpPr>
            <a:spLocks noGrp="1"/>
          </p:cNvSpPr>
          <p:nvPr>
            <p:ph type="sldNum" sz="quarter" idx="12"/>
          </p:nvPr>
        </p:nvSpPr>
        <p:spPr/>
        <p:txBody>
          <a:bodyPr/>
          <a:lstStyle/>
          <a:p>
            <a:fld id="{1153A584-974B-7244-90B3-977968778D8E}" type="slidenum">
              <a:rPr lang="en-US" smtClean="0"/>
              <a:t>35</a:t>
            </a:fld>
            <a:endParaRPr lang="en-US"/>
          </a:p>
        </p:txBody>
      </p:sp>
    </p:spTree>
    <p:extLst>
      <p:ext uri="{BB962C8B-B14F-4D97-AF65-F5344CB8AC3E}">
        <p14:creationId xmlns:p14="http://schemas.microsoft.com/office/powerpoint/2010/main" val="214571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Oracle Question Answering</a:t>
            </a:r>
            <a:endParaRPr lang="en-US" sz="2800" dirty="0">
              <a:latin typeface="Roboto" charset="0"/>
              <a:ea typeface="Roboto" charset="0"/>
              <a:cs typeface="Roboto" charset="0"/>
            </a:endParaRPr>
          </a:p>
        </p:txBody>
      </p:sp>
      <p:grpSp>
        <p:nvGrpSpPr>
          <p:cNvPr id="103" name="Group 102">
            <a:extLst>
              <a:ext uri="{FF2B5EF4-FFF2-40B4-BE49-F238E27FC236}">
                <a16:creationId xmlns="" xmlns:a16="http://schemas.microsoft.com/office/drawing/2014/main" id="{4A57E5BD-F6CD-2242-B872-699248395749}"/>
              </a:ext>
            </a:extLst>
          </p:cNvPr>
          <p:cNvGrpSpPr/>
          <p:nvPr/>
        </p:nvGrpSpPr>
        <p:grpSpPr>
          <a:xfrm>
            <a:off x="6997411" y="1577391"/>
            <a:ext cx="2113654" cy="1874513"/>
            <a:chOff x="5583350" y="2894616"/>
            <a:chExt cx="2113654" cy="1874513"/>
          </a:xfrm>
        </p:grpSpPr>
        <p:grpSp>
          <p:nvGrpSpPr>
            <p:cNvPr id="104" name="Group 103">
              <a:extLst>
                <a:ext uri="{FF2B5EF4-FFF2-40B4-BE49-F238E27FC236}">
                  <a16:creationId xmlns="" xmlns:a16="http://schemas.microsoft.com/office/drawing/2014/main" id="{CCBFE033-587F-6049-96E0-F9F3622DFDB3}"/>
                </a:ext>
              </a:extLst>
            </p:cNvPr>
            <p:cNvGrpSpPr/>
            <p:nvPr/>
          </p:nvGrpSpPr>
          <p:grpSpPr>
            <a:xfrm>
              <a:off x="5583350" y="2961715"/>
              <a:ext cx="2113654" cy="1807414"/>
              <a:chOff x="6274117" y="2434281"/>
              <a:chExt cx="3649012" cy="2955137"/>
            </a:xfrm>
          </p:grpSpPr>
          <p:sp>
            <p:nvSpPr>
              <p:cNvPr id="106" name="Oval 105">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05" name="Chart 104">
              <a:extLst>
                <a:ext uri="{FF2B5EF4-FFF2-40B4-BE49-F238E27FC236}">
                  <a16:creationId xmlns="" xmlns:a16="http://schemas.microsoft.com/office/drawing/2014/main" id="{295922FC-A094-994D-9407-1B3AF7639E09}"/>
                </a:ext>
              </a:extLst>
            </p:cNvPr>
            <p:cNvGraphicFramePr/>
            <p:nvPr/>
          </p:nvGraphicFramePr>
          <p:xfrm>
            <a:off x="6479201" y="2894616"/>
            <a:ext cx="457200" cy="162928"/>
          </p:xfrm>
          <a:graphic>
            <a:graphicData uri="http://schemas.openxmlformats.org/drawingml/2006/chart">
              <c:chart xmlns:c="http://schemas.openxmlformats.org/drawingml/2006/chart" xmlns:r="http://schemas.openxmlformats.org/officeDocument/2006/relationships" r:id="rId3"/>
            </a:graphicData>
          </a:graphic>
        </p:graphicFrame>
      </p:grpSp>
      <p:sp>
        <p:nvSpPr>
          <p:cNvPr id="117" name="TextBox 116">
            <a:extLst>
              <a:ext uri="{FF2B5EF4-FFF2-40B4-BE49-F238E27FC236}">
                <a16:creationId xmlns="" xmlns:a16="http://schemas.microsoft.com/office/drawing/2014/main" id="{1955900C-0ACB-3047-8394-3720852333E6}"/>
              </a:ext>
            </a:extLst>
          </p:cNvPr>
          <p:cNvSpPr txBox="1"/>
          <p:nvPr/>
        </p:nvSpPr>
        <p:spPr>
          <a:xfrm>
            <a:off x="8446545" y="2376858"/>
            <a:ext cx="473331" cy="369332"/>
          </a:xfrm>
          <a:prstGeom prst="rect">
            <a:avLst/>
          </a:prstGeom>
          <a:noFill/>
        </p:spPr>
        <p:txBody>
          <a:bodyPr wrap="square" rtlCol="0">
            <a:spAutoFit/>
          </a:bodyPr>
          <a:lstStyle/>
          <a:p>
            <a:r>
              <a:rPr lang="en-US" dirty="0"/>
              <a:t>3</a:t>
            </a:r>
          </a:p>
        </p:txBody>
      </p:sp>
      <p:pic>
        <p:nvPicPr>
          <p:cNvPr id="118"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85" y="913686"/>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 xmlns:a16="http://schemas.microsoft.com/office/drawing/2014/main" id="{EC6D7633-B8A7-3548-A589-5BC01B29B6F6}"/>
              </a:ext>
            </a:extLst>
          </p:cNvPr>
          <p:cNvSpPr/>
          <p:nvPr/>
        </p:nvSpPr>
        <p:spPr>
          <a:xfrm>
            <a:off x="3064869" y="1657409"/>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 xmlns:a16="http://schemas.microsoft.com/office/drawing/2014/main" id="{80A37AE7-DBA0-B140-B928-DBE6D39675E6}"/>
              </a:ext>
            </a:extLst>
          </p:cNvPr>
          <p:cNvSpPr/>
          <p:nvPr/>
        </p:nvSpPr>
        <p:spPr>
          <a:xfrm>
            <a:off x="2241701" y="1326348"/>
            <a:ext cx="790546" cy="7039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 xmlns:a16="http://schemas.microsoft.com/office/drawing/2014/main" id="{B0CB6FBE-B24A-B649-8B75-AA94611EADFC}"/>
              </a:ext>
            </a:extLst>
          </p:cNvPr>
          <p:cNvSpPr/>
          <p:nvPr/>
        </p:nvSpPr>
        <p:spPr>
          <a:xfrm>
            <a:off x="715933" y="1792444"/>
            <a:ext cx="411684" cy="4894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 xmlns:a16="http://schemas.microsoft.com/office/drawing/2014/main" id="{9BA4D25B-6AE7-DE46-8F2E-88EE700F622F}"/>
              </a:ext>
            </a:extLst>
          </p:cNvPr>
          <p:cNvSpPr/>
          <p:nvPr/>
        </p:nvSpPr>
        <p:spPr>
          <a:xfrm>
            <a:off x="1496005" y="1077312"/>
            <a:ext cx="352633" cy="5800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 xmlns:a16="http://schemas.microsoft.com/office/drawing/2014/main" id="{36017455-0401-DE4D-A321-3FC0EB053147}"/>
              </a:ext>
            </a:extLst>
          </p:cNvPr>
          <p:cNvSpPr/>
          <p:nvPr/>
        </p:nvSpPr>
        <p:spPr>
          <a:xfrm>
            <a:off x="1373898" y="1009979"/>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 xmlns:a16="http://schemas.microsoft.com/office/drawing/2014/main" id="{E608E644-5176-0F42-A125-2EA3B2ADCC3C}"/>
              </a:ext>
            </a:extLst>
          </p:cNvPr>
          <p:cNvSpPr txBox="1"/>
          <p:nvPr/>
        </p:nvSpPr>
        <p:spPr>
          <a:xfrm>
            <a:off x="3166637" y="1651162"/>
            <a:ext cx="474282" cy="510564"/>
          </a:xfrm>
          <a:prstGeom prst="rect">
            <a:avLst/>
          </a:prstGeom>
          <a:noFill/>
        </p:spPr>
        <p:txBody>
          <a:bodyPr wrap="square" rtlCol="0">
            <a:spAutoFit/>
          </a:bodyPr>
          <a:lstStyle/>
          <a:p>
            <a:r>
              <a:rPr lang="en-US" dirty="0"/>
              <a:t>2</a:t>
            </a:r>
          </a:p>
        </p:txBody>
      </p:sp>
      <p:sp>
        <p:nvSpPr>
          <p:cNvPr id="125" name="Rectangle 124">
            <a:extLst>
              <a:ext uri="{FF2B5EF4-FFF2-40B4-BE49-F238E27FC236}">
                <a16:creationId xmlns="" xmlns:a16="http://schemas.microsoft.com/office/drawing/2014/main" id="{34C1CFFC-E2C6-E04A-B588-27A0932F9F7E}"/>
              </a:ext>
            </a:extLst>
          </p:cNvPr>
          <p:cNvSpPr/>
          <p:nvPr/>
        </p:nvSpPr>
        <p:spPr>
          <a:xfrm>
            <a:off x="1076564" y="2452107"/>
            <a:ext cx="793822" cy="9961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26" name="TextBox 125">
            <a:extLst>
              <a:ext uri="{FF2B5EF4-FFF2-40B4-BE49-F238E27FC236}">
                <a16:creationId xmlns="" xmlns:a16="http://schemas.microsoft.com/office/drawing/2014/main" id="{91799B29-97E7-3948-9143-4C8A0476660D}"/>
              </a:ext>
            </a:extLst>
          </p:cNvPr>
          <p:cNvSpPr txBox="1"/>
          <p:nvPr/>
        </p:nvSpPr>
        <p:spPr>
          <a:xfrm>
            <a:off x="729720" y="1824046"/>
            <a:ext cx="474282" cy="468016"/>
          </a:xfrm>
          <a:prstGeom prst="rect">
            <a:avLst/>
          </a:prstGeom>
          <a:noFill/>
        </p:spPr>
        <p:txBody>
          <a:bodyPr wrap="square" rtlCol="0">
            <a:spAutoFit/>
          </a:bodyPr>
          <a:lstStyle/>
          <a:p>
            <a:r>
              <a:rPr lang="en-US" sz="1600" dirty="0"/>
              <a:t>4</a:t>
            </a:r>
          </a:p>
        </p:txBody>
      </p:sp>
      <p:sp>
        <p:nvSpPr>
          <p:cNvPr id="127" name="TextBox 126">
            <a:extLst>
              <a:ext uri="{FF2B5EF4-FFF2-40B4-BE49-F238E27FC236}">
                <a16:creationId xmlns="" xmlns:a16="http://schemas.microsoft.com/office/drawing/2014/main" id="{988E100A-3111-3F4F-BCB0-95B551B01295}"/>
              </a:ext>
            </a:extLst>
          </p:cNvPr>
          <p:cNvSpPr txBox="1"/>
          <p:nvPr/>
        </p:nvSpPr>
        <p:spPr>
          <a:xfrm>
            <a:off x="1144442" y="1020305"/>
            <a:ext cx="474282" cy="425470"/>
          </a:xfrm>
          <a:prstGeom prst="rect">
            <a:avLst/>
          </a:prstGeom>
          <a:noFill/>
        </p:spPr>
        <p:txBody>
          <a:bodyPr wrap="square" rtlCol="0">
            <a:spAutoFit/>
          </a:bodyPr>
          <a:lstStyle/>
          <a:p>
            <a:r>
              <a:rPr lang="en-US" sz="1400" dirty="0"/>
              <a:t>6</a:t>
            </a:r>
          </a:p>
        </p:txBody>
      </p:sp>
      <p:sp>
        <p:nvSpPr>
          <p:cNvPr id="128" name="TextBox 127">
            <a:extLst>
              <a:ext uri="{FF2B5EF4-FFF2-40B4-BE49-F238E27FC236}">
                <a16:creationId xmlns="" xmlns:a16="http://schemas.microsoft.com/office/drawing/2014/main" id="{B5B6CE7D-3655-8E4B-ACA0-A4997EDAC6D0}"/>
              </a:ext>
            </a:extLst>
          </p:cNvPr>
          <p:cNvSpPr txBox="1"/>
          <p:nvPr/>
        </p:nvSpPr>
        <p:spPr>
          <a:xfrm>
            <a:off x="7314218" y="3411168"/>
            <a:ext cx="473331" cy="369332"/>
          </a:xfrm>
          <a:prstGeom prst="rect">
            <a:avLst/>
          </a:prstGeom>
          <a:noFill/>
        </p:spPr>
        <p:txBody>
          <a:bodyPr wrap="square" rtlCol="0">
            <a:spAutoFit/>
          </a:bodyPr>
          <a:lstStyle/>
          <a:p>
            <a:r>
              <a:rPr lang="en-US" dirty="0"/>
              <a:t>1</a:t>
            </a:r>
          </a:p>
        </p:txBody>
      </p:sp>
      <p:sp>
        <p:nvSpPr>
          <p:cNvPr id="129" name="TextBox 128">
            <a:extLst>
              <a:ext uri="{FF2B5EF4-FFF2-40B4-BE49-F238E27FC236}">
                <a16:creationId xmlns="" xmlns:a16="http://schemas.microsoft.com/office/drawing/2014/main" id="{B7114784-6C89-F946-92D8-8614614130EB}"/>
              </a:ext>
            </a:extLst>
          </p:cNvPr>
          <p:cNvSpPr txBox="1"/>
          <p:nvPr/>
        </p:nvSpPr>
        <p:spPr>
          <a:xfrm>
            <a:off x="8865635" y="3239220"/>
            <a:ext cx="473331" cy="369332"/>
          </a:xfrm>
          <a:prstGeom prst="rect">
            <a:avLst/>
          </a:prstGeom>
          <a:noFill/>
        </p:spPr>
        <p:txBody>
          <a:bodyPr wrap="square" rtlCol="0">
            <a:spAutoFit/>
          </a:bodyPr>
          <a:lstStyle/>
          <a:p>
            <a:r>
              <a:rPr lang="en-US" dirty="0"/>
              <a:t>2</a:t>
            </a:r>
          </a:p>
        </p:txBody>
      </p:sp>
      <p:sp>
        <p:nvSpPr>
          <p:cNvPr id="130" name="TextBox 129">
            <a:extLst>
              <a:ext uri="{FF2B5EF4-FFF2-40B4-BE49-F238E27FC236}">
                <a16:creationId xmlns="" xmlns:a16="http://schemas.microsoft.com/office/drawing/2014/main" id="{1BE78225-FA10-A043-B8CD-A6DB9167765A}"/>
              </a:ext>
            </a:extLst>
          </p:cNvPr>
          <p:cNvSpPr txBox="1"/>
          <p:nvPr/>
        </p:nvSpPr>
        <p:spPr>
          <a:xfrm>
            <a:off x="6950729" y="2014695"/>
            <a:ext cx="473331" cy="369332"/>
          </a:xfrm>
          <a:prstGeom prst="rect">
            <a:avLst/>
          </a:prstGeom>
          <a:noFill/>
        </p:spPr>
        <p:txBody>
          <a:bodyPr wrap="square" rtlCol="0">
            <a:spAutoFit/>
          </a:bodyPr>
          <a:lstStyle/>
          <a:p>
            <a:r>
              <a:rPr lang="en-US" dirty="0"/>
              <a:t>4</a:t>
            </a:r>
          </a:p>
        </p:txBody>
      </p:sp>
      <p:sp>
        <p:nvSpPr>
          <p:cNvPr id="131" name="TextBox 130">
            <a:extLst>
              <a:ext uri="{FF2B5EF4-FFF2-40B4-BE49-F238E27FC236}">
                <a16:creationId xmlns="" xmlns:a16="http://schemas.microsoft.com/office/drawing/2014/main" id="{5D451BBD-3F65-F04A-B158-87D021403216}"/>
              </a:ext>
            </a:extLst>
          </p:cNvPr>
          <p:cNvSpPr txBox="1"/>
          <p:nvPr/>
        </p:nvSpPr>
        <p:spPr>
          <a:xfrm>
            <a:off x="7987334" y="1992984"/>
            <a:ext cx="473331" cy="369332"/>
          </a:xfrm>
          <a:prstGeom prst="rect">
            <a:avLst/>
          </a:prstGeom>
          <a:noFill/>
        </p:spPr>
        <p:txBody>
          <a:bodyPr wrap="square" rtlCol="0">
            <a:spAutoFit/>
          </a:bodyPr>
          <a:lstStyle/>
          <a:p>
            <a:r>
              <a:rPr lang="en-US" dirty="0"/>
              <a:t>5</a:t>
            </a:r>
          </a:p>
        </p:txBody>
      </p:sp>
      <p:sp>
        <p:nvSpPr>
          <p:cNvPr id="132" name="TextBox 131">
            <a:extLst>
              <a:ext uri="{FF2B5EF4-FFF2-40B4-BE49-F238E27FC236}">
                <a16:creationId xmlns="" xmlns:a16="http://schemas.microsoft.com/office/drawing/2014/main" id="{63172D15-B210-E242-A1BC-BFB5DE6CDB23}"/>
              </a:ext>
            </a:extLst>
          </p:cNvPr>
          <p:cNvSpPr txBox="1"/>
          <p:nvPr/>
        </p:nvSpPr>
        <p:spPr>
          <a:xfrm>
            <a:off x="7601610" y="1274098"/>
            <a:ext cx="473331" cy="369332"/>
          </a:xfrm>
          <a:prstGeom prst="rect">
            <a:avLst/>
          </a:prstGeom>
          <a:noFill/>
        </p:spPr>
        <p:txBody>
          <a:bodyPr wrap="square" rtlCol="0">
            <a:spAutoFit/>
          </a:bodyPr>
          <a:lstStyle/>
          <a:p>
            <a:r>
              <a:rPr lang="en-US" b="1" dirty="0"/>
              <a:t>6</a:t>
            </a:r>
          </a:p>
        </p:txBody>
      </p:sp>
      <p:sp>
        <p:nvSpPr>
          <p:cNvPr id="133" name="Rounded Rectangle 132">
            <a:extLst>
              <a:ext uri="{FF2B5EF4-FFF2-40B4-BE49-F238E27FC236}">
                <a16:creationId xmlns="" xmlns:a16="http://schemas.microsoft.com/office/drawing/2014/main" id="{F82CADC1-8800-4448-ACE4-AF975EE3F3AD}"/>
              </a:ext>
            </a:extLst>
          </p:cNvPr>
          <p:cNvSpPr/>
          <p:nvPr/>
        </p:nvSpPr>
        <p:spPr>
          <a:xfrm>
            <a:off x="4623646" y="808172"/>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 xmlns:a16="http://schemas.microsoft.com/office/drawing/2014/main" id="{68293727-0243-3547-A34D-190B00D6CDF0}"/>
              </a:ext>
            </a:extLst>
          </p:cNvPr>
          <p:cNvSpPr txBox="1"/>
          <p:nvPr/>
        </p:nvSpPr>
        <p:spPr>
          <a:xfrm>
            <a:off x="4962284" y="913686"/>
            <a:ext cx="1676234" cy="369332"/>
          </a:xfrm>
          <a:prstGeom prst="rect">
            <a:avLst/>
          </a:prstGeom>
          <a:noFill/>
        </p:spPr>
        <p:txBody>
          <a:bodyPr wrap="square" rtlCol="0">
            <a:spAutoFit/>
          </a:bodyPr>
          <a:lstStyle/>
          <a:p>
            <a:r>
              <a:rPr lang="en-US" b="1" dirty="0" smtClean="0"/>
              <a:t>Oracle Graph</a:t>
            </a:r>
            <a:endParaRPr lang="en-US" b="1" dirty="0"/>
          </a:p>
        </p:txBody>
      </p:sp>
      <p:graphicFrame>
        <p:nvGraphicFramePr>
          <p:cNvPr id="135" name="Table 134"/>
          <p:cNvGraphicFramePr>
            <a:graphicFrameLocks noGrp="1"/>
          </p:cNvGraphicFramePr>
          <p:nvPr>
            <p:extLst>
              <p:ext uri="{D42A27DB-BD31-4B8C-83A1-F6EECF244321}">
                <p14:modId xmlns:p14="http://schemas.microsoft.com/office/powerpoint/2010/main" val="658879290"/>
              </p:ext>
            </p:extLst>
          </p:nvPr>
        </p:nvGraphicFramePr>
        <p:xfrm>
          <a:off x="4977555" y="1677974"/>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a:t>
                      </a:r>
                      <a:r>
                        <a:rPr lang="en-US" sz="1200" baseline="0" dirty="0" smtClean="0">
                          <a:solidFill>
                            <a:schemeClr val="tx1"/>
                          </a:solidFill>
                        </a:rPr>
                        <a:t>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a:t>
                      </a:r>
                      <a:r>
                        <a:rPr lang="en-US" sz="1200" baseline="0" dirty="0" smtClean="0">
                          <a:solidFill>
                            <a:schemeClr val="tx1"/>
                          </a:solidFill>
                        </a:rPr>
                        <a:t>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b="0" dirty="0" smtClean="0">
                          <a:solidFill>
                            <a:schemeClr val="tx1"/>
                          </a:solidFill>
                        </a:rPr>
                        <a:t>C</a:t>
                      </a:r>
                      <a:r>
                        <a:rPr lang="en-US" sz="1200" dirty="0" smtClean="0">
                          <a:solidFill>
                            <a:schemeClr val="tx1"/>
                          </a:solidFill>
                        </a:rPr>
                        <a:t>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M</a:t>
                      </a:r>
                      <a:r>
                        <a:rPr lang="en-US" sz="1200" baseline="0" dirty="0" smtClean="0">
                          <a:solidFill>
                            <a:schemeClr val="tx1"/>
                          </a:solidFill>
                        </a:rPr>
                        <a:t>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6" name="Table 135"/>
          <p:cNvGraphicFramePr>
            <a:graphicFrameLocks noGrp="1"/>
          </p:cNvGraphicFramePr>
          <p:nvPr>
            <p:extLst>
              <p:ext uri="{D42A27DB-BD31-4B8C-83A1-F6EECF244321}">
                <p14:modId xmlns:p14="http://schemas.microsoft.com/office/powerpoint/2010/main" val="1358543098"/>
              </p:ext>
            </p:extLst>
          </p:nvPr>
        </p:nvGraphicFramePr>
        <p:xfrm>
          <a:off x="4781753" y="2974772"/>
          <a:ext cx="2445348" cy="559932"/>
        </p:xfrm>
        <a:graphic>
          <a:graphicData uri="http://schemas.openxmlformats.org/drawingml/2006/table">
            <a:tbl>
              <a:tblPr>
                <a:tableStyleId>{5C22544A-7EE6-4342-B048-85BDC9FD1C3A}</a:tableStyleId>
              </a:tblPr>
              <a:tblGrid>
                <a:gridCol w="1222674"/>
                <a:gridCol w="1222674"/>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Red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7" name="Table 136"/>
          <p:cNvGraphicFramePr>
            <a:graphicFrameLocks noGrp="1"/>
          </p:cNvGraphicFramePr>
          <p:nvPr>
            <p:extLst>
              <p:ext uri="{D42A27DB-BD31-4B8C-83A1-F6EECF244321}">
                <p14:modId xmlns:p14="http://schemas.microsoft.com/office/powerpoint/2010/main" val="987713182"/>
              </p:ext>
            </p:extLst>
          </p:nvPr>
        </p:nvGraphicFramePr>
        <p:xfrm>
          <a:off x="8092992" y="990263"/>
          <a:ext cx="2455738" cy="559932"/>
        </p:xfrm>
        <a:graphic>
          <a:graphicData uri="http://schemas.openxmlformats.org/drawingml/2006/table">
            <a:tbl>
              <a:tblPr>
                <a:tableStyleId>{5C22544A-7EE6-4342-B048-85BDC9FD1C3A}</a:tableStyleId>
              </a:tblPr>
              <a:tblGrid>
                <a:gridCol w="1227869"/>
                <a:gridCol w="1227869"/>
              </a:tblGrid>
              <a:tr h="279966">
                <a:tc>
                  <a:txBody>
                    <a:bodyPr/>
                    <a:lstStyle/>
                    <a:p>
                      <a:r>
                        <a:rPr lang="en-US" sz="1200" b="1" dirty="0" smtClean="0">
                          <a:solidFill>
                            <a:schemeClr val="tx1"/>
                          </a:solidFill>
                        </a:rPr>
                        <a:t>Color</a:t>
                      </a:r>
                      <a:r>
                        <a:rPr lang="en-US" sz="1200" b="1" baseline="0" dirty="0" smtClean="0">
                          <a:solidFill>
                            <a:schemeClr val="tx1"/>
                          </a:solidFill>
                        </a:rPr>
                        <a:t>: Teal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Small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8" name="Table 137"/>
          <p:cNvGraphicFramePr>
            <a:graphicFrameLocks noGrp="1"/>
          </p:cNvGraphicFramePr>
          <p:nvPr>
            <p:extLst>
              <p:ext uri="{D42A27DB-BD31-4B8C-83A1-F6EECF244321}">
                <p14:modId xmlns:p14="http://schemas.microsoft.com/office/powerpoint/2010/main" val="446858564"/>
              </p:ext>
            </p:extLst>
          </p:nvPr>
        </p:nvGraphicFramePr>
        <p:xfrm>
          <a:off x="8415686" y="1706996"/>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9" name="Table 138"/>
          <p:cNvGraphicFramePr>
            <a:graphicFrameLocks noGrp="1"/>
          </p:cNvGraphicFramePr>
          <p:nvPr>
            <p:extLst>
              <p:ext uri="{D42A27DB-BD31-4B8C-83A1-F6EECF244321}">
                <p14:modId xmlns:p14="http://schemas.microsoft.com/office/powerpoint/2010/main" val="775166272"/>
              </p:ext>
            </p:extLst>
          </p:nvPr>
        </p:nvGraphicFramePr>
        <p:xfrm>
          <a:off x="8956282" y="2355150"/>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40" name="Table 139"/>
          <p:cNvGraphicFramePr>
            <a:graphicFrameLocks noGrp="1"/>
          </p:cNvGraphicFramePr>
          <p:nvPr>
            <p:extLst>
              <p:ext uri="{D42A27DB-BD31-4B8C-83A1-F6EECF244321}">
                <p14:modId xmlns:p14="http://schemas.microsoft.com/office/powerpoint/2010/main" val="260686247"/>
              </p:ext>
            </p:extLst>
          </p:nvPr>
        </p:nvGraphicFramePr>
        <p:xfrm>
          <a:off x="9231863" y="3053750"/>
          <a:ext cx="2231266" cy="559932"/>
        </p:xfrm>
        <a:graphic>
          <a:graphicData uri="http://schemas.openxmlformats.org/drawingml/2006/table">
            <a:tbl>
              <a:tblPr>
                <a:tableStyleId>{5C22544A-7EE6-4342-B048-85BDC9FD1C3A}</a:tableStyleId>
              </a:tblPr>
              <a:tblGrid>
                <a:gridCol w="1115633"/>
                <a:gridCol w="111563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Orange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Bowl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41" name="TextBox 140">
            <a:extLst>
              <a:ext uri="{FF2B5EF4-FFF2-40B4-BE49-F238E27FC236}">
                <a16:creationId xmlns="" xmlns:a16="http://schemas.microsoft.com/office/drawing/2014/main" id="{2AFBB19A-6F9C-2747-9AB0-AC28FC71D7D7}"/>
              </a:ext>
            </a:extLst>
          </p:cNvPr>
          <p:cNvSpPr txBox="1"/>
          <p:nvPr/>
        </p:nvSpPr>
        <p:spPr>
          <a:xfrm>
            <a:off x="1542342" y="1243473"/>
            <a:ext cx="474282" cy="338554"/>
          </a:xfrm>
          <a:prstGeom prst="rect">
            <a:avLst/>
          </a:prstGeom>
          <a:noFill/>
        </p:spPr>
        <p:txBody>
          <a:bodyPr wrap="square" rtlCol="0">
            <a:spAutoFit/>
          </a:bodyPr>
          <a:lstStyle/>
          <a:p>
            <a:r>
              <a:rPr lang="en-US" sz="1600" dirty="0"/>
              <a:t>5</a:t>
            </a:r>
          </a:p>
        </p:txBody>
      </p:sp>
      <p:sp>
        <p:nvSpPr>
          <p:cNvPr id="142" name="TextBox 141">
            <a:extLst>
              <a:ext uri="{FF2B5EF4-FFF2-40B4-BE49-F238E27FC236}">
                <a16:creationId xmlns="" xmlns:a16="http://schemas.microsoft.com/office/drawing/2014/main" id="{943C9B07-0389-F742-AC0F-1A234CEF68CA}"/>
              </a:ext>
            </a:extLst>
          </p:cNvPr>
          <p:cNvSpPr txBox="1"/>
          <p:nvPr/>
        </p:nvSpPr>
        <p:spPr>
          <a:xfrm>
            <a:off x="2485627" y="1482961"/>
            <a:ext cx="474282" cy="369332"/>
          </a:xfrm>
          <a:prstGeom prst="rect">
            <a:avLst/>
          </a:prstGeom>
          <a:noFill/>
        </p:spPr>
        <p:txBody>
          <a:bodyPr wrap="square" rtlCol="0">
            <a:spAutoFit/>
          </a:bodyPr>
          <a:lstStyle/>
          <a:p>
            <a:r>
              <a:rPr lang="en-US" dirty="0"/>
              <a:t>3</a:t>
            </a:r>
          </a:p>
        </p:txBody>
      </p:sp>
      <p:sp>
        <p:nvSpPr>
          <p:cNvPr id="61" name="TextBox 60">
            <a:extLst>
              <a:ext uri="{FF2B5EF4-FFF2-40B4-BE49-F238E27FC236}">
                <a16:creationId xmlns="" xmlns:a16="http://schemas.microsoft.com/office/drawing/2014/main" id="{F51FCE96-7A3D-7940-9D40-02DB2AC24175}"/>
              </a:ext>
            </a:extLst>
          </p:cNvPr>
          <p:cNvSpPr txBox="1"/>
          <p:nvPr/>
        </p:nvSpPr>
        <p:spPr>
          <a:xfrm>
            <a:off x="1828800" y="4981478"/>
            <a:ext cx="6871803" cy="400110"/>
          </a:xfrm>
          <a:prstGeom prst="rect">
            <a:avLst/>
          </a:prstGeom>
          <a:noFill/>
        </p:spPr>
        <p:txBody>
          <a:bodyPr wrap="square" rtlCol="0">
            <a:spAutoFit/>
          </a:bodyPr>
          <a:lstStyle>
            <a:defPPr>
              <a:defRPr lang="en-US"/>
            </a:defPPr>
            <a:lvl1pPr>
              <a:defRPr sz="2000">
                <a:ln>
                  <a:solidFill>
                    <a:srgbClr val="EFB900"/>
                  </a:solidFill>
                </a:ln>
                <a:latin typeface="Roboto" charset="0"/>
                <a:ea typeface="Roboto" charset="0"/>
                <a:cs typeface="Roboto" charset="0"/>
              </a:defRPr>
            </a:lvl1pPr>
          </a:lstStyle>
          <a:p>
            <a:r>
              <a:rPr lang="en-US" dirty="0">
                <a:ln>
                  <a:noFill/>
                </a:ln>
                <a:solidFill>
                  <a:srgbClr val="92D050"/>
                </a:solidFill>
              </a:rPr>
              <a:t>Q: What is the shape of </a:t>
            </a:r>
            <a:r>
              <a:rPr lang="en-US" dirty="0" smtClean="0">
                <a:ln>
                  <a:noFill/>
                </a:ln>
                <a:solidFill>
                  <a:srgbClr val="92D050"/>
                </a:solidFill>
              </a:rPr>
              <a:t>the object </a:t>
            </a:r>
            <a:r>
              <a:rPr lang="en-US" dirty="0">
                <a:ln>
                  <a:noFill/>
                </a:ln>
                <a:solidFill>
                  <a:srgbClr val="92D050"/>
                </a:solidFill>
              </a:rPr>
              <a:t>left </a:t>
            </a:r>
            <a:r>
              <a:rPr lang="en-US" dirty="0" smtClean="0">
                <a:ln>
                  <a:noFill/>
                </a:ln>
                <a:solidFill>
                  <a:srgbClr val="92D050"/>
                </a:solidFill>
              </a:rPr>
              <a:t>of the green </a:t>
            </a:r>
            <a:r>
              <a:rPr lang="en-US" dirty="0">
                <a:ln>
                  <a:noFill/>
                </a:ln>
                <a:solidFill>
                  <a:srgbClr val="92D050"/>
                </a:solidFill>
              </a:rPr>
              <a:t>object?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 xmlns:a16="http://schemas.microsoft.com/office/drawing/2014/main" id="{B53909CC-4438-404E-BA14-07AA0D1C7A4D}"/>
                  </a:ext>
                </a:extLst>
              </p:cNvPr>
              <p:cNvSpPr txBox="1"/>
              <p:nvPr/>
            </p:nvSpPr>
            <p:spPr>
              <a:xfrm>
                <a:off x="9144000" y="4972895"/>
                <a:ext cx="1878782" cy="400110"/>
              </a:xfrm>
              <a:prstGeom prst="rect">
                <a:avLst/>
              </a:prstGeom>
              <a:noFill/>
            </p:spPr>
            <p:txBody>
              <a:bodyPr wrap="square" rtlCol="0">
                <a:spAutoFit/>
              </a:bodyPr>
              <a:lstStyle>
                <a:defPPr>
                  <a:defRPr lang="en-US"/>
                </a:defPPr>
                <a:lvl1pPr>
                  <a:defRPr sz="2000">
                    <a:ln>
                      <a:solidFill>
                        <a:srgbClr val="EFB900"/>
                      </a:solidFill>
                    </a:ln>
                    <a:latin typeface="Roboto" charset="0"/>
                    <a:ea typeface="Roboto" charset="0"/>
                    <a:cs typeface="Roboto" charset="0"/>
                  </a:defRPr>
                </a:lvl1pPr>
              </a:lstStyle>
              <a:p>
                <a:r>
                  <a:rPr lang="en-US" dirty="0" smtClean="0">
                    <a:ln>
                      <a:noFill/>
                    </a:ln>
                    <a:solidFill>
                      <a:srgbClr val="92D050"/>
                    </a:solidFill>
                  </a:rPr>
                  <a:t>A: </a:t>
                </a:r>
                <a14:m>
                  <m:oMath xmlns:m="http://schemas.openxmlformats.org/officeDocument/2006/math">
                    <m:d>
                      <m:dPr>
                        <m:begChr m:val="⟨"/>
                        <m:endChr m:val=""/>
                        <m:ctrlPr>
                          <a:rPr lang="en-US" i="1">
                            <a:ln>
                              <a:noFill/>
                            </a:ln>
                            <a:solidFill>
                              <a:srgbClr val="92D050"/>
                            </a:solidFill>
                            <a:latin typeface="Cambria Math" charset="0"/>
                          </a:rPr>
                        </m:ctrlPr>
                      </m:dPr>
                      <m:e>
                        <m:r>
                          <a:rPr lang="en-US" i="1">
                            <a:ln>
                              <a:noFill/>
                            </a:ln>
                            <a:solidFill>
                              <a:srgbClr val="92D050"/>
                            </a:solidFill>
                            <a:latin typeface="Cambria Math" charset="0"/>
                          </a:rPr>
                          <m:t> </m:t>
                        </m:r>
                      </m:e>
                    </m:d>
                  </m:oMath>
                </a14:m>
                <a:r>
                  <a:rPr lang="en-US" dirty="0">
                    <a:ln>
                      <a:noFill/>
                    </a:ln>
                    <a:solidFill>
                      <a:srgbClr val="92D050"/>
                    </a:solidFill>
                  </a:rPr>
                  <a:t> Invalid </a:t>
                </a:r>
                <a14:m>
                  <m:oMath xmlns:m="http://schemas.openxmlformats.org/officeDocument/2006/math">
                    <m:d>
                      <m:dPr>
                        <m:begChr m:val=""/>
                        <m:endChr m:val="⟩"/>
                        <m:ctrlPr>
                          <a:rPr lang="en-US" i="1">
                            <a:ln>
                              <a:noFill/>
                            </a:ln>
                            <a:solidFill>
                              <a:srgbClr val="92D050"/>
                            </a:solidFill>
                            <a:latin typeface="Cambria Math" charset="0"/>
                          </a:rPr>
                        </m:ctrlPr>
                      </m:dPr>
                      <m:e>
                        <m:r>
                          <a:rPr lang="en-US" i="1">
                            <a:ln>
                              <a:noFill/>
                            </a:ln>
                            <a:solidFill>
                              <a:srgbClr val="92D050"/>
                            </a:solidFill>
                            <a:latin typeface="Cambria Math" charset="0"/>
                          </a:rPr>
                          <m:t> </m:t>
                        </m:r>
                      </m:e>
                    </m:d>
                  </m:oMath>
                </a14:m>
                <a:endParaRPr lang="en-US" dirty="0">
                  <a:ln>
                    <a:noFill/>
                  </a:ln>
                  <a:solidFill>
                    <a:srgbClr val="9B9B9B"/>
                  </a:solidFill>
                </a:endParaRPr>
              </a:p>
            </p:txBody>
          </p:sp>
        </mc:Choice>
        <mc:Fallback xmlns="">
          <p:sp>
            <p:nvSpPr>
              <p:cNvPr id="62" name="TextBox 61">
                <a:extLst>
                  <a:ext uri="{FF2B5EF4-FFF2-40B4-BE49-F238E27FC236}">
                    <a16:creationId xmlns:a16="http://schemas.microsoft.com/office/drawing/2014/main" xmlns="" id="{B53909CC-4438-404E-BA14-07AA0D1C7A4D}"/>
                  </a:ext>
                </a:extLst>
              </p:cNvPr>
              <p:cNvSpPr txBox="1">
                <a:spLocks noRot="1" noChangeAspect="1" noMove="1" noResize="1" noEditPoints="1" noAdjustHandles="1" noChangeArrowheads="1" noChangeShapeType="1" noTextEdit="1"/>
              </p:cNvSpPr>
              <p:nvPr/>
            </p:nvSpPr>
            <p:spPr>
              <a:xfrm>
                <a:off x="9144000" y="4972895"/>
                <a:ext cx="1878782" cy="400110"/>
              </a:xfrm>
              <a:prstGeom prst="rect">
                <a:avLst/>
              </a:prstGeom>
              <a:blipFill rotWithShape="0">
                <a:blip r:embed="rId5"/>
                <a:stretch>
                  <a:fillRect l="-4221" t="-123077" r="-15584" b="-187692"/>
                </a:stretch>
              </a:blipFill>
            </p:spPr>
            <p:txBody>
              <a:bodyPr/>
              <a:lstStyle/>
              <a:p>
                <a:r>
                  <a:rPr lang="en-US">
                    <a:noFill/>
                  </a:rPr>
                  <a:t> </a:t>
                </a:r>
              </a:p>
            </p:txBody>
          </p:sp>
        </mc:Fallback>
      </mc:AlternateContent>
      <p:sp>
        <p:nvSpPr>
          <p:cNvPr id="65" name="TextBox 64">
            <a:extLst>
              <a:ext uri="{FF2B5EF4-FFF2-40B4-BE49-F238E27FC236}">
                <a16:creationId xmlns="" xmlns:a16="http://schemas.microsoft.com/office/drawing/2014/main" id="{C75DBF22-7E7E-4E49-91DB-4D5E7752E5D5}"/>
              </a:ext>
            </a:extLst>
          </p:cNvPr>
          <p:cNvSpPr txBox="1"/>
          <p:nvPr/>
        </p:nvSpPr>
        <p:spPr>
          <a:xfrm>
            <a:off x="1828800" y="4366289"/>
            <a:ext cx="5409373" cy="400110"/>
          </a:xfrm>
          <a:prstGeom prst="rect">
            <a:avLst/>
          </a:prstGeom>
          <a:noFill/>
        </p:spPr>
        <p:txBody>
          <a:bodyPr wrap="square" rtlCol="0">
            <a:spAutoFit/>
          </a:bodyPr>
          <a:lstStyle/>
          <a:p>
            <a:r>
              <a:rPr lang="en-US" sz="2000" dirty="0">
                <a:solidFill>
                  <a:schemeClr val="tx1">
                    <a:lumMod val="75000"/>
                  </a:schemeClr>
                </a:solidFill>
                <a:latin typeface="Roboto" charset="0"/>
                <a:ea typeface="Roboto" charset="0"/>
                <a:cs typeface="Roboto" charset="0"/>
              </a:rPr>
              <a:t>Q: What is the color of the front most object?</a:t>
            </a:r>
          </a:p>
        </p:txBody>
      </p:sp>
      <p:cxnSp>
        <p:nvCxnSpPr>
          <p:cNvPr id="3" name="Straight Connector 2"/>
          <p:cNvCxnSpPr/>
          <p:nvPr/>
        </p:nvCxnSpPr>
        <p:spPr>
          <a:xfrm>
            <a:off x="6953330" y="5381588"/>
            <a:ext cx="1554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 xmlns:a16="http://schemas.microsoft.com/office/drawing/2014/main" id="{920035C1-533B-0E43-B2B3-765D88C4C0B7}"/>
              </a:ext>
            </a:extLst>
          </p:cNvPr>
          <p:cNvSpPr txBox="1"/>
          <p:nvPr/>
        </p:nvSpPr>
        <p:spPr>
          <a:xfrm>
            <a:off x="9144000" y="4366289"/>
            <a:ext cx="1291483" cy="400110"/>
          </a:xfrm>
          <a:prstGeom prst="rect">
            <a:avLst/>
          </a:prstGeom>
          <a:noFill/>
        </p:spPr>
        <p:txBody>
          <a:bodyPr wrap="square" rtlCol="0">
            <a:spAutoFit/>
          </a:bodyPr>
          <a:lstStyle/>
          <a:p>
            <a:r>
              <a:rPr lang="en-US" sz="2000" dirty="0">
                <a:solidFill>
                  <a:schemeClr val="tx1">
                    <a:lumMod val="75000"/>
                  </a:schemeClr>
                </a:solidFill>
              </a:rPr>
              <a:t>A: Red</a:t>
            </a:r>
          </a:p>
        </p:txBody>
      </p:sp>
      <p:sp>
        <p:nvSpPr>
          <p:cNvPr id="4" name="Slide Number Placeholder 3"/>
          <p:cNvSpPr>
            <a:spLocks noGrp="1"/>
          </p:cNvSpPr>
          <p:nvPr>
            <p:ph type="sldNum" sz="quarter" idx="12"/>
          </p:nvPr>
        </p:nvSpPr>
        <p:spPr/>
        <p:txBody>
          <a:bodyPr/>
          <a:lstStyle/>
          <a:p>
            <a:fld id="{1153A584-974B-7244-90B3-977968778D8E}" type="slidenum">
              <a:rPr lang="en-US" smtClean="0"/>
              <a:t>36</a:t>
            </a:fld>
            <a:endParaRPr lang="en-US"/>
          </a:p>
        </p:txBody>
      </p:sp>
    </p:spTree>
    <p:extLst>
      <p:ext uri="{BB962C8B-B14F-4D97-AF65-F5344CB8AC3E}">
        <p14:creationId xmlns:p14="http://schemas.microsoft.com/office/powerpoint/2010/main" val="779114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Oracle Question Answering</a:t>
            </a:r>
            <a:endParaRPr lang="en-US" sz="2800" dirty="0">
              <a:latin typeface="Roboto" charset="0"/>
              <a:ea typeface="Roboto" charset="0"/>
              <a:cs typeface="Roboto" charset="0"/>
            </a:endParaRPr>
          </a:p>
        </p:txBody>
      </p:sp>
      <p:grpSp>
        <p:nvGrpSpPr>
          <p:cNvPr id="103" name="Group 102">
            <a:extLst>
              <a:ext uri="{FF2B5EF4-FFF2-40B4-BE49-F238E27FC236}">
                <a16:creationId xmlns="" xmlns:a16="http://schemas.microsoft.com/office/drawing/2014/main" id="{4A57E5BD-F6CD-2242-B872-699248395749}"/>
              </a:ext>
            </a:extLst>
          </p:cNvPr>
          <p:cNvGrpSpPr/>
          <p:nvPr/>
        </p:nvGrpSpPr>
        <p:grpSpPr>
          <a:xfrm>
            <a:off x="6997411" y="1577391"/>
            <a:ext cx="2113654" cy="1874513"/>
            <a:chOff x="5583350" y="2894616"/>
            <a:chExt cx="2113654" cy="1874513"/>
          </a:xfrm>
        </p:grpSpPr>
        <p:grpSp>
          <p:nvGrpSpPr>
            <p:cNvPr id="104" name="Group 103">
              <a:extLst>
                <a:ext uri="{FF2B5EF4-FFF2-40B4-BE49-F238E27FC236}">
                  <a16:creationId xmlns="" xmlns:a16="http://schemas.microsoft.com/office/drawing/2014/main" id="{CCBFE033-587F-6049-96E0-F9F3622DFDB3}"/>
                </a:ext>
              </a:extLst>
            </p:cNvPr>
            <p:cNvGrpSpPr/>
            <p:nvPr/>
          </p:nvGrpSpPr>
          <p:grpSpPr>
            <a:xfrm>
              <a:off x="5583350" y="2961715"/>
              <a:ext cx="2113654" cy="1807414"/>
              <a:chOff x="6274117" y="2434281"/>
              <a:chExt cx="3649012" cy="2955137"/>
            </a:xfrm>
          </p:grpSpPr>
          <p:sp>
            <p:nvSpPr>
              <p:cNvPr id="106" name="Oval 105">
                <a:extLst>
                  <a:ext uri="{FF2B5EF4-FFF2-40B4-BE49-F238E27FC236}">
                    <a16:creationId xmlns="" xmlns:a16="http://schemas.microsoft.com/office/drawing/2014/main" id="{FEECEF3F-D636-044A-827E-00C758A6E4E3}"/>
                  </a:ext>
                </a:extLst>
              </p:cNvPr>
              <p:cNvSpPr/>
              <p:nvPr/>
            </p:nvSpPr>
            <p:spPr>
              <a:xfrm rot="1101374">
                <a:off x="7414055" y="2434281"/>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AED2DF05-F0C4-9744-913E-9FABDC85B4BB}"/>
                  </a:ext>
                </a:extLst>
              </p:cNvPr>
              <p:cNvSpPr/>
              <p:nvPr/>
            </p:nvSpPr>
            <p:spPr>
              <a:xfrm rot="20648385">
                <a:off x="8753988" y="4168049"/>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F8A73AAA-EC8C-FE48-ABAF-9A49CDB8C81A}"/>
                  </a:ext>
                </a:extLst>
              </p:cNvPr>
              <p:cNvSpPr/>
              <p:nvPr/>
            </p:nvSpPr>
            <p:spPr>
              <a:xfrm>
                <a:off x="6274117" y="3631709"/>
                <a:ext cx="352407" cy="35642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 xmlns:a16="http://schemas.microsoft.com/office/drawing/2014/main" id="{B2B25B23-9BF9-F24D-8BF6-D13B123C5507}"/>
                  </a:ext>
                </a:extLst>
              </p:cNvPr>
              <p:cNvSpPr/>
              <p:nvPr/>
            </p:nvSpPr>
            <p:spPr>
              <a:xfrm rot="20665133">
                <a:off x="9570722" y="4666510"/>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 xmlns:a16="http://schemas.microsoft.com/office/drawing/2014/main" id="{B937A9AD-65F4-2C4C-A6F3-FFD17233DE49}"/>
                  </a:ext>
                </a:extLst>
              </p:cNvPr>
              <p:cNvSpPr/>
              <p:nvPr/>
            </p:nvSpPr>
            <p:spPr>
              <a:xfrm>
                <a:off x="6901437" y="5032998"/>
                <a:ext cx="352407" cy="3564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94CF9ABE-4BBC-3144-91B1-0867DA077E3E}"/>
                  </a:ext>
                </a:extLst>
              </p:cNvPr>
              <p:cNvSpPr/>
              <p:nvPr/>
            </p:nvSpPr>
            <p:spPr>
              <a:xfrm rot="20830725">
                <a:off x="7766462" y="3488742"/>
                <a:ext cx="352407" cy="35642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 xmlns:a16="http://schemas.microsoft.com/office/drawing/2014/main" id="{5EA02CFB-9C3E-DB4D-A12A-2BAF8938324F}"/>
                  </a:ext>
                </a:extLst>
              </p:cNvPr>
              <p:cNvCxnSpPr>
                <a:cxnSpLocks/>
              </p:cNvCxnSpPr>
              <p:nvPr/>
            </p:nvCxnSpPr>
            <p:spPr>
              <a:xfrm>
                <a:off x="7668829" y="2771330"/>
                <a:ext cx="234290" cy="721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 xmlns:a16="http://schemas.microsoft.com/office/drawing/2014/main" id="{DDFA4AC9-606B-664B-97AF-8854AC6601E6}"/>
                  </a:ext>
                </a:extLst>
              </p:cNvPr>
              <p:cNvCxnSpPr>
                <a:cxnSpLocks/>
              </p:cNvCxnSpPr>
              <p:nvPr/>
            </p:nvCxnSpPr>
            <p:spPr>
              <a:xfrm flipH="1">
                <a:off x="6626524" y="3706053"/>
                <a:ext cx="1144331" cy="103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 xmlns:a16="http://schemas.microsoft.com/office/drawing/2014/main" id="{397AD5EA-9F31-684B-8D1F-D8DDE040169E}"/>
                  </a:ext>
                </a:extLst>
              </p:cNvPr>
              <p:cNvCxnSpPr>
                <a:cxnSpLocks/>
              </p:cNvCxnSpPr>
              <p:nvPr/>
            </p:nvCxnSpPr>
            <p:spPr>
              <a:xfrm flipH="1">
                <a:off x="7202235" y="3817472"/>
                <a:ext cx="646906" cy="1267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30EE2EF7-17C5-5842-9CB0-35B49E95B646}"/>
                  </a:ext>
                </a:extLst>
              </p:cNvPr>
              <p:cNvCxnSpPr>
                <a:cxnSpLocks/>
              </p:cNvCxnSpPr>
              <p:nvPr/>
            </p:nvCxnSpPr>
            <p:spPr>
              <a:xfrm>
                <a:off x="8092117" y="3762174"/>
                <a:ext cx="683785" cy="49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 xmlns:a16="http://schemas.microsoft.com/office/drawing/2014/main" id="{46FB75E5-81EA-AD4E-B88A-7E8983753FB4}"/>
                  </a:ext>
                </a:extLst>
              </p:cNvPr>
              <p:cNvCxnSpPr>
                <a:cxnSpLocks/>
              </p:cNvCxnSpPr>
              <p:nvPr/>
            </p:nvCxnSpPr>
            <p:spPr>
              <a:xfrm flipH="1" flipV="1">
                <a:off x="9084481" y="4433424"/>
                <a:ext cx="508581" cy="32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05" name="Chart 104">
              <a:extLst>
                <a:ext uri="{FF2B5EF4-FFF2-40B4-BE49-F238E27FC236}">
                  <a16:creationId xmlns="" xmlns:a16="http://schemas.microsoft.com/office/drawing/2014/main" id="{295922FC-A094-994D-9407-1B3AF7639E09}"/>
                </a:ext>
              </a:extLst>
            </p:cNvPr>
            <p:cNvGraphicFramePr/>
            <p:nvPr/>
          </p:nvGraphicFramePr>
          <p:xfrm>
            <a:off x="6479201" y="2894616"/>
            <a:ext cx="457200" cy="162928"/>
          </p:xfrm>
          <a:graphic>
            <a:graphicData uri="http://schemas.openxmlformats.org/drawingml/2006/chart">
              <c:chart xmlns:c="http://schemas.openxmlformats.org/drawingml/2006/chart" xmlns:r="http://schemas.openxmlformats.org/officeDocument/2006/relationships" r:id="rId3"/>
            </a:graphicData>
          </a:graphic>
        </p:graphicFrame>
      </p:grpSp>
      <p:sp>
        <p:nvSpPr>
          <p:cNvPr id="117" name="TextBox 116">
            <a:extLst>
              <a:ext uri="{FF2B5EF4-FFF2-40B4-BE49-F238E27FC236}">
                <a16:creationId xmlns="" xmlns:a16="http://schemas.microsoft.com/office/drawing/2014/main" id="{1955900C-0ACB-3047-8394-3720852333E6}"/>
              </a:ext>
            </a:extLst>
          </p:cNvPr>
          <p:cNvSpPr txBox="1"/>
          <p:nvPr/>
        </p:nvSpPr>
        <p:spPr>
          <a:xfrm>
            <a:off x="8446545" y="2376858"/>
            <a:ext cx="473331" cy="369332"/>
          </a:xfrm>
          <a:prstGeom prst="rect">
            <a:avLst/>
          </a:prstGeom>
          <a:noFill/>
        </p:spPr>
        <p:txBody>
          <a:bodyPr wrap="square" rtlCol="0">
            <a:spAutoFit/>
          </a:bodyPr>
          <a:lstStyle/>
          <a:p>
            <a:r>
              <a:rPr lang="en-US" dirty="0"/>
              <a:t>3</a:t>
            </a:r>
          </a:p>
        </p:txBody>
      </p:sp>
      <p:sp>
        <p:nvSpPr>
          <p:cNvPr id="128" name="TextBox 127">
            <a:extLst>
              <a:ext uri="{FF2B5EF4-FFF2-40B4-BE49-F238E27FC236}">
                <a16:creationId xmlns="" xmlns:a16="http://schemas.microsoft.com/office/drawing/2014/main" id="{B5B6CE7D-3655-8E4B-ACA0-A4997EDAC6D0}"/>
              </a:ext>
            </a:extLst>
          </p:cNvPr>
          <p:cNvSpPr txBox="1"/>
          <p:nvPr/>
        </p:nvSpPr>
        <p:spPr>
          <a:xfrm>
            <a:off x="7314218" y="3411168"/>
            <a:ext cx="473331" cy="369332"/>
          </a:xfrm>
          <a:prstGeom prst="rect">
            <a:avLst/>
          </a:prstGeom>
          <a:noFill/>
        </p:spPr>
        <p:txBody>
          <a:bodyPr wrap="square" rtlCol="0">
            <a:spAutoFit/>
          </a:bodyPr>
          <a:lstStyle/>
          <a:p>
            <a:r>
              <a:rPr lang="en-US" dirty="0"/>
              <a:t>1</a:t>
            </a:r>
          </a:p>
        </p:txBody>
      </p:sp>
      <p:sp>
        <p:nvSpPr>
          <p:cNvPr id="129" name="TextBox 128">
            <a:extLst>
              <a:ext uri="{FF2B5EF4-FFF2-40B4-BE49-F238E27FC236}">
                <a16:creationId xmlns="" xmlns:a16="http://schemas.microsoft.com/office/drawing/2014/main" id="{B7114784-6C89-F946-92D8-8614614130EB}"/>
              </a:ext>
            </a:extLst>
          </p:cNvPr>
          <p:cNvSpPr txBox="1"/>
          <p:nvPr/>
        </p:nvSpPr>
        <p:spPr>
          <a:xfrm>
            <a:off x="8865635" y="3239220"/>
            <a:ext cx="473331" cy="369332"/>
          </a:xfrm>
          <a:prstGeom prst="rect">
            <a:avLst/>
          </a:prstGeom>
          <a:noFill/>
        </p:spPr>
        <p:txBody>
          <a:bodyPr wrap="square" rtlCol="0">
            <a:spAutoFit/>
          </a:bodyPr>
          <a:lstStyle/>
          <a:p>
            <a:r>
              <a:rPr lang="en-US" dirty="0"/>
              <a:t>2</a:t>
            </a:r>
          </a:p>
        </p:txBody>
      </p:sp>
      <p:sp>
        <p:nvSpPr>
          <p:cNvPr id="130" name="TextBox 129">
            <a:extLst>
              <a:ext uri="{FF2B5EF4-FFF2-40B4-BE49-F238E27FC236}">
                <a16:creationId xmlns="" xmlns:a16="http://schemas.microsoft.com/office/drawing/2014/main" id="{1BE78225-FA10-A043-B8CD-A6DB9167765A}"/>
              </a:ext>
            </a:extLst>
          </p:cNvPr>
          <p:cNvSpPr txBox="1"/>
          <p:nvPr/>
        </p:nvSpPr>
        <p:spPr>
          <a:xfrm>
            <a:off x="6950729" y="2014695"/>
            <a:ext cx="473331" cy="369332"/>
          </a:xfrm>
          <a:prstGeom prst="rect">
            <a:avLst/>
          </a:prstGeom>
          <a:noFill/>
        </p:spPr>
        <p:txBody>
          <a:bodyPr wrap="square" rtlCol="0">
            <a:spAutoFit/>
          </a:bodyPr>
          <a:lstStyle/>
          <a:p>
            <a:r>
              <a:rPr lang="en-US" dirty="0"/>
              <a:t>4</a:t>
            </a:r>
          </a:p>
        </p:txBody>
      </p:sp>
      <p:sp>
        <p:nvSpPr>
          <p:cNvPr id="131" name="TextBox 130">
            <a:extLst>
              <a:ext uri="{FF2B5EF4-FFF2-40B4-BE49-F238E27FC236}">
                <a16:creationId xmlns="" xmlns:a16="http://schemas.microsoft.com/office/drawing/2014/main" id="{5D451BBD-3F65-F04A-B158-87D021403216}"/>
              </a:ext>
            </a:extLst>
          </p:cNvPr>
          <p:cNvSpPr txBox="1"/>
          <p:nvPr/>
        </p:nvSpPr>
        <p:spPr>
          <a:xfrm>
            <a:off x="7987334" y="1992984"/>
            <a:ext cx="473331" cy="369332"/>
          </a:xfrm>
          <a:prstGeom prst="rect">
            <a:avLst/>
          </a:prstGeom>
          <a:noFill/>
        </p:spPr>
        <p:txBody>
          <a:bodyPr wrap="square" rtlCol="0">
            <a:spAutoFit/>
          </a:bodyPr>
          <a:lstStyle/>
          <a:p>
            <a:r>
              <a:rPr lang="en-US" dirty="0"/>
              <a:t>5</a:t>
            </a:r>
          </a:p>
        </p:txBody>
      </p:sp>
      <p:sp>
        <p:nvSpPr>
          <p:cNvPr id="132" name="TextBox 131">
            <a:extLst>
              <a:ext uri="{FF2B5EF4-FFF2-40B4-BE49-F238E27FC236}">
                <a16:creationId xmlns="" xmlns:a16="http://schemas.microsoft.com/office/drawing/2014/main" id="{63172D15-B210-E242-A1BC-BFB5DE6CDB23}"/>
              </a:ext>
            </a:extLst>
          </p:cNvPr>
          <p:cNvSpPr txBox="1"/>
          <p:nvPr/>
        </p:nvSpPr>
        <p:spPr>
          <a:xfrm>
            <a:off x="7601610" y="1274098"/>
            <a:ext cx="473331" cy="369332"/>
          </a:xfrm>
          <a:prstGeom prst="rect">
            <a:avLst/>
          </a:prstGeom>
          <a:noFill/>
        </p:spPr>
        <p:txBody>
          <a:bodyPr wrap="square" rtlCol="0">
            <a:spAutoFit/>
          </a:bodyPr>
          <a:lstStyle/>
          <a:p>
            <a:r>
              <a:rPr lang="en-US" b="1" dirty="0"/>
              <a:t>6</a:t>
            </a:r>
          </a:p>
        </p:txBody>
      </p:sp>
      <p:sp>
        <p:nvSpPr>
          <p:cNvPr id="133" name="Rounded Rectangle 132">
            <a:extLst>
              <a:ext uri="{FF2B5EF4-FFF2-40B4-BE49-F238E27FC236}">
                <a16:creationId xmlns="" xmlns:a16="http://schemas.microsoft.com/office/drawing/2014/main" id="{F82CADC1-8800-4448-ACE4-AF975EE3F3AD}"/>
              </a:ext>
            </a:extLst>
          </p:cNvPr>
          <p:cNvSpPr/>
          <p:nvPr/>
        </p:nvSpPr>
        <p:spPr>
          <a:xfrm>
            <a:off x="4623646" y="808172"/>
            <a:ext cx="7123566" cy="3101570"/>
          </a:xfrm>
          <a:prstGeom prst="roundRect">
            <a:avLst>
              <a:gd name="adj" fmla="val 9446"/>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 xmlns:a16="http://schemas.microsoft.com/office/drawing/2014/main" id="{68293727-0243-3547-A34D-190B00D6CDF0}"/>
              </a:ext>
            </a:extLst>
          </p:cNvPr>
          <p:cNvSpPr txBox="1"/>
          <p:nvPr/>
        </p:nvSpPr>
        <p:spPr>
          <a:xfrm>
            <a:off x="4962284" y="913686"/>
            <a:ext cx="1676234" cy="369332"/>
          </a:xfrm>
          <a:prstGeom prst="rect">
            <a:avLst/>
          </a:prstGeom>
          <a:noFill/>
        </p:spPr>
        <p:txBody>
          <a:bodyPr wrap="square" rtlCol="0">
            <a:spAutoFit/>
          </a:bodyPr>
          <a:lstStyle/>
          <a:p>
            <a:r>
              <a:rPr lang="en-US" b="1" dirty="0" smtClean="0"/>
              <a:t>Oracle Graph</a:t>
            </a:r>
            <a:endParaRPr lang="en-US" b="1" dirty="0"/>
          </a:p>
        </p:txBody>
      </p:sp>
      <p:graphicFrame>
        <p:nvGraphicFramePr>
          <p:cNvPr id="135" name="Table 134"/>
          <p:cNvGraphicFramePr>
            <a:graphicFrameLocks noGrp="1"/>
          </p:cNvGraphicFramePr>
          <p:nvPr>
            <p:extLst>
              <p:ext uri="{D42A27DB-BD31-4B8C-83A1-F6EECF244321}">
                <p14:modId xmlns:p14="http://schemas.microsoft.com/office/powerpoint/2010/main" val="658879290"/>
              </p:ext>
            </p:extLst>
          </p:nvPr>
        </p:nvGraphicFramePr>
        <p:xfrm>
          <a:off x="4977555" y="1677974"/>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a:t>
                      </a:r>
                      <a:r>
                        <a:rPr lang="en-US" sz="1200" baseline="0" dirty="0" smtClean="0">
                          <a:solidFill>
                            <a:schemeClr val="tx1"/>
                          </a:solidFill>
                        </a:rPr>
                        <a:t>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a:t>
                      </a:r>
                      <a:r>
                        <a:rPr lang="en-US" sz="1200" baseline="0" dirty="0" smtClean="0">
                          <a:solidFill>
                            <a:schemeClr val="tx1"/>
                          </a:solidFill>
                        </a:rPr>
                        <a:t>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 </a:t>
                      </a:r>
                      <a:r>
                        <a:rPr lang="en-US" sz="1200" b="0" dirty="0" smtClean="0">
                          <a:solidFill>
                            <a:schemeClr val="tx1"/>
                          </a:solidFill>
                        </a:rPr>
                        <a:t>C</a:t>
                      </a:r>
                      <a:r>
                        <a:rPr lang="en-US" sz="1200" dirty="0" smtClean="0">
                          <a:solidFill>
                            <a:schemeClr val="tx1"/>
                          </a:solidFill>
                        </a:rPr>
                        <a:t>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M</a:t>
                      </a:r>
                      <a:r>
                        <a:rPr lang="en-US" sz="1200" baseline="0" dirty="0" smtClean="0">
                          <a:solidFill>
                            <a:schemeClr val="tx1"/>
                          </a:solidFill>
                        </a:rPr>
                        <a:t>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6" name="Table 135"/>
          <p:cNvGraphicFramePr>
            <a:graphicFrameLocks noGrp="1"/>
          </p:cNvGraphicFramePr>
          <p:nvPr>
            <p:extLst>
              <p:ext uri="{D42A27DB-BD31-4B8C-83A1-F6EECF244321}">
                <p14:modId xmlns:p14="http://schemas.microsoft.com/office/powerpoint/2010/main" val="1358543098"/>
              </p:ext>
            </p:extLst>
          </p:nvPr>
        </p:nvGraphicFramePr>
        <p:xfrm>
          <a:off x="4781753" y="2974772"/>
          <a:ext cx="2445348" cy="559932"/>
        </p:xfrm>
        <a:graphic>
          <a:graphicData uri="http://schemas.openxmlformats.org/drawingml/2006/table">
            <a:tbl>
              <a:tblPr>
                <a:tableStyleId>{5C22544A-7EE6-4342-B048-85BDC9FD1C3A}</a:tableStyleId>
              </a:tblPr>
              <a:tblGrid>
                <a:gridCol w="1222674"/>
                <a:gridCol w="1222674"/>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aseline="0" dirty="0" smtClean="0">
                          <a:solidFill>
                            <a:schemeClr val="tx1"/>
                          </a:solidFill>
                        </a:rPr>
                        <a:t>Red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Large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7" name="Table 136"/>
          <p:cNvGraphicFramePr>
            <a:graphicFrameLocks noGrp="1"/>
          </p:cNvGraphicFramePr>
          <p:nvPr>
            <p:extLst>
              <p:ext uri="{D42A27DB-BD31-4B8C-83A1-F6EECF244321}">
                <p14:modId xmlns:p14="http://schemas.microsoft.com/office/powerpoint/2010/main" val="987713182"/>
              </p:ext>
            </p:extLst>
          </p:nvPr>
        </p:nvGraphicFramePr>
        <p:xfrm>
          <a:off x="8092992" y="990263"/>
          <a:ext cx="2455738" cy="559932"/>
        </p:xfrm>
        <a:graphic>
          <a:graphicData uri="http://schemas.openxmlformats.org/drawingml/2006/table">
            <a:tbl>
              <a:tblPr>
                <a:tableStyleId>{5C22544A-7EE6-4342-B048-85BDC9FD1C3A}</a:tableStyleId>
              </a:tblPr>
              <a:tblGrid>
                <a:gridCol w="1227869"/>
                <a:gridCol w="1227869"/>
              </a:tblGrid>
              <a:tr h="279966">
                <a:tc>
                  <a:txBody>
                    <a:bodyPr/>
                    <a:lstStyle/>
                    <a:p>
                      <a:r>
                        <a:rPr lang="en-US" sz="1200" b="1" dirty="0" smtClean="0">
                          <a:solidFill>
                            <a:schemeClr val="tx1"/>
                          </a:solidFill>
                        </a:rPr>
                        <a:t>Color</a:t>
                      </a:r>
                      <a:r>
                        <a:rPr lang="en-US" sz="1200" b="1" baseline="0" dirty="0" smtClean="0">
                          <a:solidFill>
                            <a:schemeClr val="tx1"/>
                          </a:solidFill>
                        </a:rPr>
                        <a:t>: Teal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aseline="0" dirty="0" smtClean="0">
                          <a:solidFill>
                            <a:schemeClr val="tx1"/>
                          </a:solidFill>
                        </a:rPr>
                        <a:t>Small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Cylinder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Rubber</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8" name="Table 137"/>
          <p:cNvGraphicFramePr>
            <a:graphicFrameLocks noGrp="1"/>
          </p:cNvGraphicFramePr>
          <p:nvPr>
            <p:extLst>
              <p:ext uri="{D42A27DB-BD31-4B8C-83A1-F6EECF244321}">
                <p14:modId xmlns:p14="http://schemas.microsoft.com/office/powerpoint/2010/main" val="446858564"/>
              </p:ext>
            </p:extLst>
          </p:nvPr>
        </p:nvGraphicFramePr>
        <p:xfrm>
          <a:off x="8415686" y="1706996"/>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Pink</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9" name="Table 138"/>
          <p:cNvGraphicFramePr>
            <a:graphicFrameLocks noGrp="1"/>
          </p:cNvGraphicFramePr>
          <p:nvPr>
            <p:extLst>
              <p:ext uri="{D42A27DB-BD31-4B8C-83A1-F6EECF244321}">
                <p14:modId xmlns:p14="http://schemas.microsoft.com/office/powerpoint/2010/main" val="70317726"/>
              </p:ext>
            </p:extLst>
          </p:nvPr>
        </p:nvGraphicFramePr>
        <p:xfrm>
          <a:off x="8956282" y="2355150"/>
          <a:ext cx="2008326" cy="559932"/>
        </p:xfrm>
        <a:graphic>
          <a:graphicData uri="http://schemas.openxmlformats.org/drawingml/2006/table">
            <a:tbl>
              <a:tblPr>
                <a:tableStyleId>{5C22544A-7EE6-4342-B048-85BDC9FD1C3A}</a:tableStyleId>
              </a:tblPr>
              <a:tblGrid>
                <a:gridCol w="1004163"/>
                <a:gridCol w="100416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Yellow</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Cube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40" name="Table 139"/>
          <p:cNvGraphicFramePr>
            <a:graphicFrameLocks noGrp="1"/>
          </p:cNvGraphicFramePr>
          <p:nvPr>
            <p:extLst>
              <p:ext uri="{D42A27DB-BD31-4B8C-83A1-F6EECF244321}">
                <p14:modId xmlns:p14="http://schemas.microsoft.com/office/powerpoint/2010/main" val="260686247"/>
              </p:ext>
            </p:extLst>
          </p:nvPr>
        </p:nvGraphicFramePr>
        <p:xfrm>
          <a:off x="9231863" y="3053750"/>
          <a:ext cx="2231266" cy="559932"/>
        </p:xfrm>
        <a:graphic>
          <a:graphicData uri="http://schemas.openxmlformats.org/drawingml/2006/table">
            <a:tbl>
              <a:tblPr>
                <a:tableStyleId>{5C22544A-7EE6-4342-B048-85BDC9FD1C3A}</a:tableStyleId>
              </a:tblPr>
              <a:tblGrid>
                <a:gridCol w="1115633"/>
                <a:gridCol w="1115633"/>
              </a:tblGrid>
              <a:tr h="279966">
                <a:tc>
                  <a:txBody>
                    <a:bodyPr/>
                    <a:lstStyle/>
                    <a:p>
                      <a:r>
                        <a:rPr lang="en-US" sz="1200" b="1" dirty="0" smtClean="0">
                          <a:solidFill>
                            <a:schemeClr val="tx1"/>
                          </a:solidFill>
                        </a:rPr>
                        <a:t>Color</a:t>
                      </a:r>
                      <a:r>
                        <a:rPr lang="en-US" sz="1200" b="1" baseline="0" dirty="0" smtClean="0">
                          <a:solidFill>
                            <a:schemeClr val="tx1"/>
                          </a:solidFill>
                        </a:rPr>
                        <a:t>: </a:t>
                      </a:r>
                      <a:r>
                        <a:rPr lang="en-US" sz="1200" b="0" baseline="0" dirty="0" smtClean="0">
                          <a:solidFill>
                            <a:schemeClr val="tx1"/>
                          </a:solidFill>
                        </a:rPr>
                        <a:t>Orange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Size:</a:t>
                      </a:r>
                      <a:r>
                        <a:rPr lang="en-US" sz="1200" b="1" baseline="0" dirty="0" smtClean="0">
                          <a:solidFill>
                            <a:schemeClr val="tx1"/>
                          </a:solidFill>
                        </a:rPr>
                        <a:t> </a:t>
                      </a:r>
                      <a:r>
                        <a:rPr lang="en-US" sz="1200" b="0" baseline="0" dirty="0" smtClean="0">
                          <a:solidFill>
                            <a:schemeClr val="tx1"/>
                          </a:solidFill>
                        </a:rPr>
                        <a:t>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66">
                <a:tc>
                  <a:txBody>
                    <a:bodyPr/>
                    <a:lstStyle/>
                    <a:p>
                      <a:r>
                        <a:rPr lang="en-US" sz="1200" b="1" dirty="0" smtClean="0">
                          <a:solidFill>
                            <a:schemeClr val="tx1"/>
                          </a:solidFill>
                        </a:rPr>
                        <a:t>Shape:</a:t>
                      </a:r>
                      <a:r>
                        <a:rPr lang="en-US" sz="1200" dirty="0" smtClean="0">
                          <a:solidFill>
                            <a:schemeClr val="tx1"/>
                          </a:solidFill>
                        </a:rPr>
                        <a:t> Bowl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smtClean="0">
                          <a:solidFill>
                            <a:schemeClr val="tx1"/>
                          </a:solidFill>
                        </a:rPr>
                        <a:t>Mat:</a:t>
                      </a:r>
                      <a:r>
                        <a:rPr lang="en-US" sz="1200" b="1" baseline="0" dirty="0" smtClean="0">
                          <a:solidFill>
                            <a:schemeClr val="tx1"/>
                          </a:solidFill>
                        </a:rPr>
                        <a:t> </a:t>
                      </a:r>
                      <a:r>
                        <a:rPr lang="en-US" sz="1200" baseline="0" dirty="0" smtClean="0">
                          <a:solidFill>
                            <a:schemeClr val="tx1"/>
                          </a:solidFill>
                        </a:rPr>
                        <a:t>Metal</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2" name="Group 1"/>
          <p:cNvGrpSpPr/>
          <p:nvPr/>
        </p:nvGrpSpPr>
        <p:grpSpPr>
          <a:xfrm>
            <a:off x="642785" y="913686"/>
            <a:ext cx="3393568" cy="2853972"/>
            <a:chOff x="642785" y="913686"/>
            <a:chExt cx="3393568" cy="2853972"/>
          </a:xfrm>
        </p:grpSpPr>
        <p:pic>
          <p:nvPicPr>
            <p:cNvPr id="118" name="Picture 1" descr="page6image3868960">
              <a:extLst>
                <a:ext uri="{FF2B5EF4-FFF2-40B4-BE49-F238E27FC236}">
                  <a16:creationId xmlns="" xmlns:a16="http://schemas.microsoft.com/office/drawing/2014/main" id="{1BBF2E56-58B8-9C41-ACE5-6E86DA0A4A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85" y="913686"/>
              <a:ext cx="3393568" cy="2853972"/>
            </a:xfrm>
            <a:prstGeom prst="roundRect">
              <a:avLst>
                <a:gd name="adj" fmla="val 3665"/>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 xmlns:a16="http://schemas.microsoft.com/office/drawing/2014/main" id="{EC6D7633-B8A7-3548-A589-5BC01B29B6F6}"/>
                </a:ext>
              </a:extLst>
            </p:cNvPr>
            <p:cNvSpPr/>
            <p:nvPr/>
          </p:nvSpPr>
          <p:spPr>
            <a:xfrm>
              <a:off x="3064869" y="1657409"/>
              <a:ext cx="621524" cy="4980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 xmlns:a16="http://schemas.microsoft.com/office/drawing/2014/main" id="{80A37AE7-DBA0-B140-B928-DBE6D39675E6}"/>
                </a:ext>
              </a:extLst>
            </p:cNvPr>
            <p:cNvSpPr/>
            <p:nvPr/>
          </p:nvSpPr>
          <p:spPr>
            <a:xfrm>
              <a:off x="2241701" y="1326348"/>
              <a:ext cx="790546" cy="7039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 xmlns:a16="http://schemas.microsoft.com/office/drawing/2014/main" id="{B0CB6FBE-B24A-B649-8B75-AA94611EADFC}"/>
                </a:ext>
              </a:extLst>
            </p:cNvPr>
            <p:cNvSpPr/>
            <p:nvPr/>
          </p:nvSpPr>
          <p:spPr>
            <a:xfrm>
              <a:off x="715933" y="1792444"/>
              <a:ext cx="411684" cy="48948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 xmlns:a16="http://schemas.microsoft.com/office/drawing/2014/main" id="{9BA4D25B-6AE7-DE46-8F2E-88EE700F622F}"/>
                </a:ext>
              </a:extLst>
            </p:cNvPr>
            <p:cNvSpPr/>
            <p:nvPr/>
          </p:nvSpPr>
          <p:spPr>
            <a:xfrm>
              <a:off x="1496005" y="1077312"/>
              <a:ext cx="352633" cy="58009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 xmlns:a16="http://schemas.microsoft.com/office/drawing/2014/main" id="{36017455-0401-DE4D-A321-3FC0EB053147}"/>
                </a:ext>
              </a:extLst>
            </p:cNvPr>
            <p:cNvSpPr/>
            <p:nvPr/>
          </p:nvSpPr>
          <p:spPr>
            <a:xfrm>
              <a:off x="1373898" y="1009979"/>
              <a:ext cx="246381" cy="3163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 xmlns:a16="http://schemas.microsoft.com/office/drawing/2014/main" id="{E608E644-5176-0F42-A125-2EA3B2ADCC3C}"/>
                </a:ext>
              </a:extLst>
            </p:cNvPr>
            <p:cNvSpPr txBox="1"/>
            <p:nvPr/>
          </p:nvSpPr>
          <p:spPr>
            <a:xfrm>
              <a:off x="3166637" y="1651162"/>
              <a:ext cx="474282" cy="510564"/>
            </a:xfrm>
            <a:prstGeom prst="rect">
              <a:avLst/>
            </a:prstGeom>
            <a:noFill/>
          </p:spPr>
          <p:txBody>
            <a:bodyPr wrap="square" rtlCol="0">
              <a:spAutoFit/>
            </a:bodyPr>
            <a:lstStyle/>
            <a:p>
              <a:r>
                <a:rPr lang="en-US" dirty="0"/>
                <a:t>2</a:t>
              </a:r>
            </a:p>
          </p:txBody>
        </p:sp>
        <p:sp>
          <p:nvSpPr>
            <p:cNvPr id="125" name="Rectangle 124">
              <a:extLst>
                <a:ext uri="{FF2B5EF4-FFF2-40B4-BE49-F238E27FC236}">
                  <a16:creationId xmlns="" xmlns:a16="http://schemas.microsoft.com/office/drawing/2014/main" id="{34C1CFFC-E2C6-E04A-B588-27A0932F9F7E}"/>
                </a:ext>
              </a:extLst>
            </p:cNvPr>
            <p:cNvSpPr/>
            <p:nvPr/>
          </p:nvSpPr>
          <p:spPr>
            <a:xfrm>
              <a:off x="1076564" y="2452107"/>
              <a:ext cx="793822" cy="9961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26" name="TextBox 125">
              <a:extLst>
                <a:ext uri="{FF2B5EF4-FFF2-40B4-BE49-F238E27FC236}">
                  <a16:creationId xmlns="" xmlns:a16="http://schemas.microsoft.com/office/drawing/2014/main" id="{91799B29-97E7-3948-9143-4C8A0476660D}"/>
                </a:ext>
              </a:extLst>
            </p:cNvPr>
            <p:cNvSpPr txBox="1"/>
            <p:nvPr/>
          </p:nvSpPr>
          <p:spPr>
            <a:xfrm>
              <a:off x="729720" y="1824046"/>
              <a:ext cx="474282" cy="468016"/>
            </a:xfrm>
            <a:prstGeom prst="rect">
              <a:avLst/>
            </a:prstGeom>
            <a:noFill/>
            <a:ln w="57150">
              <a:noFill/>
            </a:ln>
          </p:spPr>
          <p:txBody>
            <a:bodyPr wrap="square" rtlCol="0">
              <a:spAutoFit/>
            </a:bodyPr>
            <a:lstStyle/>
            <a:p>
              <a:r>
                <a:rPr lang="en-US" sz="1600" dirty="0"/>
                <a:t>4</a:t>
              </a:r>
            </a:p>
          </p:txBody>
        </p:sp>
        <p:sp>
          <p:nvSpPr>
            <p:cNvPr id="127" name="TextBox 126">
              <a:extLst>
                <a:ext uri="{FF2B5EF4-FFF2-40B4-BE49-F238E27FC236}">
                  <a16:creationId xmlns="" xmlns:a16="http://schemas.microsoft.com/office/drawing/2014/main" id="{988E100A-3111-3F4F-BCB0-95B551B01295}"/>
                </a:ext>
              </a:extLst>
            </p:cNvPr>
            <p:cNvSpPr txBox="1"/>
            <p:nvPr/>
          </p:nvSpPr>
          <p:spPr>
            <a:xfrm>
              <a:off x="1144442" y="1020305"/>
              <a:ext cx="474282" cy="425470"/>
            </a:xfrm>
            <a:prstGeom prst="rect">
              <a:avLst/>
            </a:prstGeom>
            <a:noFill/>
          </p:spPr>
          <p:txBody>
            <a:bodyPr wrap="square" rtlCol="0">
              <a:spAutoFit/>
            </a:bodyPr>
            <a:lstStyle/>
            <a:p>
              <a:r>
                <a:rPr lang="en-US" sz="1400" dirty="0"/>
                <a:t>6</a:t>
              </a:r>
            </a:p>
          </p:txBody>
        </p:sp>
        <p:sp>
          <p:nvSpPr>
            <p:cNvPr id="141" name="TextBox 140">
              <a:extLst>
                <a:ext uri="{FF2B5EF4-FFF2-40B4-BE49-F238E27FC236}">
                  <a16:creationId xmlns="" xmlns:a16="http://schemas.microsoft.com/office/drawing/2014/main" id="{2AFBB19A-6F9C-2747-9AB0-AC28FC71D7D7}"/>
                </a:ext>
              </a:extLst>
            </p:cNvPr>
            <p:cNvSpPr txBox="1"/>
            <p:nvPr/>
          </p:nvSpPr>
          <p:spPr>
            <a:xfrm>
              <a:off x="1542342" y="1243473"/>
              <a:ext cx="474282" cy="338554"/>
            </a:xfrm>
            <a:prstGeom prst="rect">
              <a:avLst/>
            </a:prstGeom>
            <a:noFill/>
          </p:spPr>
          <p:txBody>
            <a:bodyPr wrap="square" rtlCol="0">
              <a:spAutoFit/>
            </a:bodyPr>
            <a:lstStyle/>
            <a:p>
              <a:r>
                <a:rPr lang="en-US" sz="1600" dirty="0"/>
                <a:t>5</a:t>
              </a:r>
            </a:p>
          </p:txBody>
        </p:sp>
        <p:sp>
          <p:nvSpPr>
            <p:cNvPr id="142" name="TextBox 141">
              <a:extLst>
                <a:ext uri="{FF2B5EF4-FFF2-40B4-BE49-F238E27FC236}">
                  <a16:creationId xmlns="" xmlns:a16="http://schemas.microsoft.com/office/drawing/2014/main" id="{943C9B07-0389-F742-AC0F-1A234CEF68CA}"/>
                </a:ext>
              </a:extLst>
            </p:cNvPr>
            <p:cNvSpPr txBox="1"/>
            <p:nvPr/>
          </p:nvSpPr>
          <p:spPr>
            <a:xfrm>
              <a:off x="2485627" y="1482961"/>
              <a:ext cx="474282" cy="369332"/>
            </a:xfrm>
            <a:prstGeom prst="rect">
              <a:avLst/>
            </a:prstGeom>
            <a:noFill/>
          </p:spPr>
          <p:txBody>
            <a:bodyPr wrap="square" rtlCol="0">
              <a:spAutoFit/>
            </a:bodyPr>
            <a:lstStyle/>
            <a:p>
              <a:r>
                <a:rPr lang="en-US" dirty="0"/>
                <a:t>3</a:t>
              </a:r>
            </a:p>
          </p:txBody>
        </p:sp>
      </p:grpSp>
      <p:sp>
        <p:nvSpPr>
          <p:cNvPr id="61" name="TextBox 60">
            <a:extLst>
              <a:ext uri="{FF2B5EF4-FFF2-40B4-BE49-F238E27FC236}">
                <a16:creationId xmlns="" xmlns:a16="http://schemas.microsoft.com/office/drawing/2014/main" id="{F51FCE96-7A3D-7940-9D40-02DB2AC24175}"/>
              </a:ext>
            </a:extLst>
          </p:cNvPr>
          <p:cNvSpPr txBox="1"/>
          <p:nvPr/>
        </p:nvSpPr>
        <p:spPr>
          <a:xfrm>
            <a:off x="1828800" y="4981478"/>
            <a:ext cx="6871803" cy="400110"/>
          </a:xfrm>
          <a:prstGeom prst="rect">
            <a:avLst/>
          </a:prstGeom>
          <a:noFill/>
        </p:spPr>
        <p:txBody>
          <a:bodyPr wrap="square" rtlCol="0">
            <a:spAutoFit/>
          </a:bodyPr>
          <a:lstStyle>
            <a:defPPr>
              <a:defRPr lang="en-US"/>
            </a:defPPr>
            <a:lvl1pPr>
              <a:defRPr sz="2000">
                <a:ln>
                  <a:solidFill>
                    <a:srgbClr val="EFB900"/>
                  </a:solidFill>
                </a:ln>
                <a:latin typeface="Roboto" charset="0"/>
                <a:ea typeface="Roboto" charset="0"/>
                <a:cs typeface="Roboto" charset="0"/>
              </a:defRPr>
            </a:lvl1pPr>
          </a:lstStyle>
          <a:p>
            <a:r>
              <a:rPr lang="en-US" dirty="0">
                <a:ln>
                  <a:noFill/>
                </a:ln>
                <a:solidFill>
                  <a:schemeClr val="tx1">
                    <a:lumMod val="75000"/>
                  </a:schemeClr>
                </a:solidFill>
              </a:rPr>
              <a:t>Q: What is the shape of </a:t>
            </a:r>
            <a:r>
              <a:rPr lang="en-US" dirty="0" smtClean="0">
                <a:ln>
                  <a:noFill/>
                </a:ln>
                <a:solidFill>
                  <a:schemeClr val="tx1">
                    <a:lumMod val="75000"/>
                  </a:schemeClr>
                </a:solidFill>
              </a:rPr>
              <a:t>the object </a:t>
            </a:r>
            <a:r>
              <a:rPr lang="en-US" dirty="0">
                <a:ln>
                  <a:noFill/>
                </a:ln>
                <a:solidFill>
                  <a:schemeClr val="tx1">
                    <a:lumMod val="75000"/>
                  </a:schemeClr>
                </a:solidFill>
              </a:rPr>
              <a:t>left </a:t>
            </a:r>
            <a:r>
              <a:rPr lang="en-US" smtClean="0">
                <a:ln>
                  <a:noFill/>
                </a:ln>
                <a:solidFill>
                  <a:schemeClr val="tx1">
                    <a:lumMod val="75000"/>
                  </a:schemeClr>
                </a:solidFill>
              </a:rPr>
              <a:t>of the green </a:t>
            </a:r>
            <a:r>
              <a:rPr lang="en-US" dirty="0">
                <a:ln>
                  <a:noFill/>
                </a:ln>
                <a:solidFill>
                  <a:schemeClr val="tx1">
                    <a:lumMod val="75000"/>
                  </a:schemeClr>
                </a:solidFill>
              </a:rPr>
              <a:t>object?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 xmlns:a16="http://schemas.microsoft.com/office/drawing/2014/main" id="{B53909CC-4438-404E-BA14-07AA0D1C7A4D}"/>
                  </a:ext>
                </a:extLst>
              </p:cNvPr>
              <p:cNvSpPr txBox="1"/>
              <p:nvPr/>
            </p:nvSpPr>
            <p:spPr>
              <a:xfrm>
                <a:off x="9144000" y="4972895"/>
                <a:ext cx="1878782" cy="400110"/>
              </a:xfrm>
              <a:prstGeom prst="rect">
                <a:avLst/>
              </a:prstGeom>
              <a:noFill/>
            </p:spPr>
            <p:txBody>
              <a:bodyPr wrap="square" rtlCol="0">
                <a:spAutoFit/>
              </a:bodyPr>
              <a:lstStyle>
                <a:defPPr>
                  <a:defRPr lang="en-US"/>
                </a:defPPr>
                <a:lvl1pPr>
                  <a:defRPr sz="2000">
                    <a:ln>
                      <a:solidFill>
                        <a:srgbClr val="EFB900"/>
                      </a:solidFill>
                    </a:ln>
                    <a:latin typeface="Roboto" charset="0"/>
                    <a:ea typeface="Roboto" charset="0"/>
                    <a:cs typeface="Roboto" charset="0"/>
                  </a:defRPr>
                </a:lvl1pPr>
              </a:lstStyle>
              <a:p>
                <a:r>
                  <a:rPr lang="en-US" dirty="0" smtClean="0">
                    <a:ln>
                      <a:noFill/>
                    </a:ln>
                    <a:solidFill>
                      <a:srgbClr val="9B9B9B"/>
                    </a:solidFill>
                  </a:rPr>
                  <a:t>A: </a:t>
                </a:r>
                <a14:m>
                  <m:oMath xmlns:m="http://schemas.openxmlformats.org/officeDocument/2006/math">
                    <m:d>
                      <m:dPr>
                        <m:begChr m:val="⟨"/>
                        <m:endChr m:val=""/>
                        <m:ctrlPr>
                          <a:rPr lang="en-US" i="1" smtClean="0">
                            <a:ln>
                              <a:noFill/>
                            </a:ln>
                            <a:solidFill>
                              <a:srgbClr val="9B9B9B"/>
                            </a:solidFill>
                            <a:latin typeface="Cambria Math" charset="0"/>
                          </a:rPr>
                        </m:ctrlPr>
                      </m:dPr>
                      <m:e>
                        <m:r>
                          <a:rPr lang="en-US" i="1">
                            <a:ln>
                              <a:noFill/>
                            </a:ln>
                            <a:solidFill>
                              <a:srgbClr val="9B9B9B"/>
                            </a:solidFill>
                            <a:latin typeface="Cambria Math" charset="0"/>
                          </a:rPr>
                          <m:t> </m:t>
                        </m:r>
                      </m:e>
                    </m:d>
                  </m:oMath>
                </a14:m>
                <a:r>
                  <a:rPr lang="en-US" dirty="0">
                    <a:ln>
                      <a:noFill/>
                    </a:ln>
                    <a:solidFill>
                      <a:srgbClr val="9B9B9B"/>
                    </a:solidFill>
                  </a:rPr>
                  <a:t> Invalid </a:t>
                </a:r>
                <a14:m>
                  <m:oMath xmlns:m="http://schemas.openxmlformats.org/officeDocument/2006/math">
                    <m:d>
                      <m:dPr>
                        <m:begChr m:val=""/>
                        <m:endChr m:val="⟩"/>
                        <m:ctrlPr>
                          <a:rPr lang="en-US" i="1" smtClean="0">
                            <a:ln>
                              <a:noFill/>
                            </a:ln>
                            <a:solidFill>
                              <a:srgbClr val="9B9B9B"/>
                            </a:solidFill>
                            <a:latin typeface="Cambria Math" charset="0"/>
                          </a:rPr>
                        </m:ctrlPr>
                      </m:dPr>
                      <m:e>
                        <m:r>
                          <a:rPr lang="en-US" i="1">
                            <a:ln>
                              <a:noFill/>
                            </a:ln>
                            <a:solidFill>
                              <a:srgbClr val="9B9B9B"/>
                            </a:solidFill>
                            <a:latin typeface="Cambria Math" charset="0"/>
                          </a:rPr>
                          <m:t> </m:t>
                        </m:r>
                      </m:e>
                    </m:d>
                  </m:oMath>
                </a14:m>
                <a:endParaRPr lang="en-US" dirty="0">
                  <a:ln>
                    <a:noFill/>
                  </a:ln>
                  <a:solidFill>
                    <a:srgbClr val="9B9B9B"/>
                  </a:solidFill>
                </a:endParaRPr>
              </a:p>
            </p:txBody>
          </p:sp>
        </mc:Choice>
        <mc:Fallback xmlns="">
          <p:sp>
            <p:nvSpPr>
              <p:cNvPr id="62" name="TextBox 61">
                <a:extLst>
                  <a:ext uri="{FF2B5EF4-FFF2-40B4-BE49-F238E27FC236}">
                    <a16:creationId xmlns:a16="http://schemas.microsoft.com/office/drawing/2014/main" xmlns="" id="{B53909CC-4438-404E-BA14-07AA0D1C7A4D}"/>
                  </a:ext>
                </a:extLst>
              </p:cNvPr>
              <p:cNvSpPr txBox="1">
                <a:spLocks noRot="1" noChangeAspect="1" noMove="1" noResize="1" noEditPoints="1" noAdjustHandles="1" noChangeArrowheads="1" noChangeShapeType="1" noTextEdit="1"/>
              </p:cNvSpPr>
              <p:nvPr/>
            </p:nvSpPr>
            <p:spPr>
              <a:xfrm>
                <a:off x="9144000" y="4972895"/>
                <a:ext cx="1878782" cy="400110"/>
              </a:xfrm>
              <a:prstGeom prst="rect">
                <a:avLst/>
              </a:prstGeom>
              <a:blipFill rotWithShape="0">
                <a:blip r:embed="rId5"/>
                <a:stretch>
                  <a:fillRect l="-4221" t="-123077" r="-15584" b="-187692"/>
                </a:stretch>
              </a:blipFill>
            </p:spPr>
            <p:txBody>
              <a:bodyPr/>
              <a:lstStyle/>
              <a:p>
                <a:r>
                  <a:rPr lang="en-US">
                    <a:noFill/>
                  </a:rPr>
                  <a:t> </a:t>
                </a:r>
              </a:p>
            </p:txBody>
          </p:sp>
        </mc:Fallback>
      </mc:AlternateContent>
      <p:sp>
        <p:nvSpPr>
          <p:cNvPr id="63" name="TextBox 62">
            <a:extLst>
              <a:ext uri="{FF2B5EF4-FFF2-40B4-BE49-F238E27FC236}">
                <a16:creationId xmlns="" xmlns:a16="http://schemas.microsoft.com/office/drawing/2014/main" id="{09611AC3-0A3D-0143-BB2C-7C3E843E87C3}"/>
              </a:ext>
            </a:extLst>
          </p:cNvPr>
          <p:cNvSpPr txBox="1"/>
          <p:nvPr/>
        </p:nvSpPr>
        <p:spPr>
          <a:xfrm>
            <a:off x="1828800" y="5522722"/>
            <a:ext cx="5583267" cy="400110"/>
          </a:xfrm>
          <a:prstGeom prst="rect">
            <a:avLst/>
          </a:prstGeom>
          <a:noFill/>
        </p:spPr>
        <p:txBody>
          <a:bodyPr wrap="square" rtlCol="0">
            <a:spAutoFit/>
          </a:bodyPr>
          <a:lstStyle>
            <a:defPPr>
              <a:defRPr lang="en-US"/>
            </a:defPPr>
            <a:lvl1pPr>
              <a:defRPr sz="2000">
                <a:ln>
                  <a:solidFill>
                    <a:srgbClr val="73D94E"/>
                  </a:solidFill>
                </a:ln>
                <a:latin typeface="Roboto" charset="0"/>
                <a:ea typeface="Roboto" charset="0"/>
                <a:cs typeface="Roboto" charset="0"/>
              </a:defRPr>
            </a:lvl1pPr>
          </a:lstStyle>
          <a:p>
            <a:r>
              <a:rPr lang="en-US" dirty="0">
                <a:ln>
                  <a:noFill/>
                </a:ln>
                <a:solidFill>
                  <a:srgbClr val="00B0F0"/>
                </a:solidFill>
              </a:rPr>
              <a:t>Q: What is </a:t>
            </a:r>
            <a:r>
              <a:rPr lang="en-US" dirty="0" smtClean="0">
                <a:ln>
                  <a:noFill/>
                </a:ln>
                <a:solidFill>
                  <a:srgbClr val="00B0F0"/>
                </a:solidFill>
              </a:rPr>
              <a:t>color is the small cube?</a:t>
            </a:r>
            <a:endParaRPr lang="en-US" dirty="0">
              <a:ln>
                <a:noFill/>
              </a:ln>
              <a:solidFill>
                <a:srgbClr val="00B0F0"/>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 xmlns:a16="http://schemas.microsoft.com/office/drawing/2014/main" id="{1DEB3BAA-2525-5A45-A8A8-757FBCF2B3C1}"/>
                  </a:ext>
                </a:extLst>
              </p:cNvPr>
              <p:cNvSpPr txBox="1"/>
              <p:nvPr/>
            </p:nvSpPr>
            <p:spPr>
              <a:xfrm>
                <a:off x="9144000" y="5514138"/>
                <a:ext cx="2177535" cy="400110"/>
              </a:xfrm>
              <a:prstGeom prst="rect">
                <a:avLst/>
              </a:prstGeom>
              <a:noFill/>
            </p:spPr>
            <p:txBody>
              <a:bodyPr wrap="square" rtlCol="0">
                <a:spAutoFit/>
              </a:bodyPr>
              <a:lstStyle>
                <a:defPPr>
                  <a:defRPr lang="en-US"/>
                </a:defPPr>
                <a:lvl1pPr>
                  <a:defRPr sz="2000">
                    <a:ln>
                      <a:noFill/>
                    </a:ln>
                    <a:solidFill>
                      <a:srgbClr val="00B0F0"/>
                    </a:solidFill>
                    <a:latin typeface="Roboto" charset="0"/>
                    <a:ea typeface="Roboto" charset="0"/>
                    <a:cs typeface="Roboto" charset="0"/>
                  </a:defRPr>
                </a:lvl1pPr>
              </a:lstStyle>
              <a:p>
                <a:r>
                  <a:rPr lang="en-US" dirty="0" smtClean="0"/>
                  <a:t>A: </a:t>
                </a:r>
                <a14:m>
                  <m:oMath xmlns:m="http://schemas.openxmlformats.org/officeDocument/2006/math">
                    <m:d>
                      <m:dPr>
                        <m:begChr m:val="⟨"/>
                        <m:endChr m:val=""/>
                        <m:ctrlPr>
                          <a:rPr lang="en-US" i="1" smtClean="0">
                            <a:latin typeface="Cambria Math" charset="0"/>
                          </a:rPr>
                        </m:ctrlPr>
                      </m:dPr>
                      <m:e>
                        <m:r>
                          <a:rPr lang="en-US" b="0" i="1" smtClean="0">
                            <a:latin typeface="Cambria Math" charset="0"/>
                          </a:rPr>
                          <m:t> </m:t>
                        </m:r>
                      </m:e>
                    </m:d>
                  </m:oMath>
                </a14:m>
                <a:r>
                  <a:rPr lang="en-US" dirty="0" smtClean="0"/>
                  <a:t>Ambiguous</a:t>
                </a:r>
                <a14:m>
                  <m:oMath xmlns:m="http://schemas.openxmlformats.org/officeDocument/2006/math">
                    <m:d>
                      <m:dPr>
                        <m:begChr m:val=""/>
                        <m:endChr m:val="⟩"/>
                        <m:ctrlPr>
                          <a:rPr lang="en-US" i="1" smtClean="0">
                            <a:latin typeface="Cambria Math" charset="0"/>
                          </a:rPr>
                        </m:ctrlPr>
                      </m:dPr>
                      <m:e>
                        <m:r>
                          <a:rPr lang="en-US" b="0" i="1" smtClean="0">
                            <a:latin typeface="Cambria Math" charset="0"/>
                          </a:rPr>
                          <m:t> </m:t>
                        </m:r>
                      </m:e>
                    </m:d>
                  </m:oMath>
                </a14:m>
                <a:endParaRPr lang="en-US" dirty="0"/>
              </a:p>
            </p:txBody>
          </p:sp>
        </mc:Choice>
        <mc:Fallback xmlns="">
          <p:sp>
            <p:nvSpPr>
              <p:cNvPr id="64" name="TextBox 63">
                <a:extLst>
                  <a:ext uri="{FF2B5EF4-FFF2-40B4-BE49-F238E27FC236}">
                    <a16:creationId xmlns:a16="http://schemas.microsoft.com/office/drawing/2014/main" xmlns="" id="{1DEB3BAA-2525-5A45-A8A8-757FBCF2B3C1}"/>
                  </a:ext>
                </a:extLst>
              </p:cNvPr>
              <p:cNvSpPr txBox="1">
                <a:spLocks noRot="1" noChangeAspect="1" noMove="1" noResize="1" noEditPoints="1" noAdjustHandles="1" noChangeArrowheads="1" noChangeShapeType="1" noTextEdit="1"/>
              </p:cNvSpPr>
              <p:nvPr/>
            </p:nvSpPr>
            <p:spPr>
              <a:xfrm>
                <a:off x="9144000" y="5514138"/>
                <a:ext cx="2177535" cy="400110"/>
              </a:xfrm>
              <a:prstGeom prst="rect">
                <a:avLst/>
              </a:prstGeom>
              <a:blipFill rotWithShape="0">
                <a:blip r:embed="rId6"/>
                <a:stretch>
                  <a:fillRect l="-3641" t="-123077" r="-20168" b="-187692"/>
                </a:stretch>
              </a:blipFill>
            </p:spPr>
            <p:txBody>
              <a:bodyPr/>
              <a:lstStyle/>
              <a:p>
                <a:r>
                  <a:rPr lang="en-US">
                    <a:noFill/>
                  </a:rPr>
                  <a:t> </a:t>
                </a:r>
              </a:p>
            </p:txBody>
          </p:sp>
        </mc:Fallback>
      </mc:AlternateContent>
      <p:sp>
        <p:nvSpPr>
          <p:cNvPr id="65" name="TextBox 64">
            <a:extLst>
              <a:ext uri="{FF2B5EF4-FFF2-40B4-BE49-F238E27FC236}">
                <a16:creationId xmlns="" xmlns:a16="http://schemas.microsoft.com/office/drawing/2014/main" id="{C75DBF22-7E7E-4E49-91DB-4D5E7752E5D5}"/>
              </a:ext>
            </a:extLst>
          </p:cNvPr>
          <p:cNvSpPr txBox="1"/>
          <p:nvPr/>
        </p:nvSpPr>
        <p:spPr>
          <a:xfrm>
            <a:off x="1828800" y="4366289"/>
            <a:ext cx="5409373" cy="400110"/>
          </a:xfrm>
          <a:prstGeom prst="rect">
            <a:avLst/>
          </a:prstGeom>
          <a:noFill/>
        </p:spPr>
        <p:txBody>
          <a:bodyPr wrap="square" rtlCol="0">
            <a:spAutoFit/>
          </a:bodyPr>
          <a:lstStyle/>
          <a:p>
            <a:r>
              <a:rPr lang="en-US" sz="2000" dirty="0">
                <a:solidFill>
                  <a:schemeClr val="tx1">
                    <a:lumMod val="75000"/>
                  </a:schemeClr>
                </a:solidFill>
                <a:latin typeface="Roboto" charset="0"/>
                <a:ea typeface="Roboto" charset="0"/>
                <a:cs typeface="Roboto" charset="0"/>
              </a:rPr>
              <a:t>Q: What is the color of the front most object?</a:t>
            </a:r>
          </a:p>
        </p:txBody>
      </p:sp>
      <p:sp>
        <p:nvSpPr>
          <p:cNvPr id="66" name="TextBox 65">
            <a:extLst>
              <a:ext uri="{FF2B5EF4-FFF2-40B4-BE49-F238E27FC236}">
                <a16:creationId xmlns="" xmlns:a16="http://schemas.microsoft.com/office/drawing/2014/main" id="{920035C1-533B-0E43-B2B3-765D88C4C0B7}"/>
              </a:ext>
            </a:extLst>
          </p:cNvPr>
          <p:cNvSpPr txBox="1"/>
          <p:nvPr/>
        </p:nvSpPr>
        <p:spPr>
          <a:xfrm>
            <a:off x="9144000" y="4366289"/>
            <a:ext cx="1291483" cy="400110"/>
          </a:xfrm>
          <a:prstGeom prst="rect">
            <a:avLst/>
          </a:prstGeom>
          <a:noFill/>
        </p:spPr>
        <p:txBody>
          <a:bodyPr wrap="square" rtlCol="0">
            <a:spAutoFit/>
          </a:bodyPr>
          <a:lstStyle/>
          <a:p>
            <a:r>
              <a:rPr lang="en-US" sz="2000" dirty="0">
                <a:solidFill>
                  <a:schemeClr val="tx1">
                    <a:lumMod val="75000"/>
                  </a:schemeClr>
                </a:solidFill>
              </a:rPr>
              <a:t>A: Red</a:t>
            </a:r>
          </a:p>
        </p:txBody>
      </p:sp>
      <p:sp>
        <p:nvSpPr>
          <p:cNvPr id="4" name="Slide Number Placeholder 3"/>
          <p:cNvSpPr>
            <a:spLocks noGrp="1"/>
          </p:cNvSpPr>
          <p:nvPr>
            <p:ph type="sldNum" sz="quarter" idx="12"/>
          </p:nvPr>
        </p:nvSpPr>
        <p:spPr/>
        <p:txBody>
          <a:bodyPr/>
          <a:lstStyle/>
          <a:p>
            <a:fld id="{1153A584-974B-7244-90B3-977968778D8E}" type="slidenum">
              <a:rPr lang="en-US" smtClean="0"/>
              <a:t>37</a:t>
            </a:fld>
            <a:endParaRPr lang="en-US"/>
          </a:p>
        </p:txBody>
      </p:sp>
    </p:spTree>
    <p:extLst>
      <p:ext uri="{BB962C8B-B14F-4D97-AF65-F5344CB8AC3E}">
        <p14:creationId xmlns:p14="http://schemas.microsoft.com/office/powerpoint/2010/main" val="25149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 xmlns:a16="http://schemas.microsoft.com/office/drawing/2014/main" id="{3A4E4BFC-13D7-8141-80A6-3810D638AD81}"/>
              </a:ext>
            </a:extLst>
          </p:cNvPr>
          <p:cNvSpPr/>
          <p:nvPr/>
        </p:nvSpPr>
        <p:spPr>
          <a:xfrm>
            <a:off x="9783287" y="3673197"/>
            <a:ext cx="1263654" cy="8344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t>
            </a:r>
            <a:r>
              <a:rPr lang="en-US" sz="2400" dirty="0">
                <a:solidFill>
                  <a:schemeClr val="tx1"/>
                </a:solidFill>
              </a:rPr>
              <a:t>racle</a:t>
            </a:r>
            <a:r>
              <a:rPr lang="en-US" altLang="zh-CN" sz="2400" b="1" dirty="0">
                <a:solidFill>
                  <a:schemeClr val="tx1"/>
                </a:solidFill>
              </a:rPr>
              <a:t>/</a:t>
            </a:r>
            <a:r>
              <a:rPr lang="en-US" sz="2400" dirty="0">
                <a:solidFill>
                  <a:schemeClr val="tx1"/>
                </a:solidFill>
              </a:rPr>
              <a:t>Human</a:t>
            </a:r>
          </a:p>
        </p:txBody>
      </p:sp>
      <p:cxnSp>
        <p:nvCxnSpPr>
          <p:cNvPr id="4" name="Curved Connector 3">
            <a:extLst>
              <a:ext uri="{FF2B5EF4-FFF2-40B4-BE49-F238E27FC236}">
                <a16:creationId xmlns="" xmlns:a16="http://schemas.microsoft.com/office/drawing/2014/main" id="{61BB05F6-5957-3249-92D6-CAC9D74A9ECD}"/>
              </a:ext>
            </a:extLst>
          </p:cNvPr>
          <p:cNvCxnSpPr>
            <a:cxnSpLocks/>
            <a:stCxn id="17" idx="3"/>
            <a:endCxn id="18" idx="0"/>
          </p:cNvCxnSpPr>
          <p:nvPr/>
        </p:nvCxnSpPr>
        <p:spPr>
          <a:xfrm>
            <a:off x="7496433" y="3019480"/>
            <a:ext cx="2918681" cy="6537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0885380B-F27A-7C45-B723-63A61D9E92CE}"/>
              </a:ext>
            </a:extLst>
          </p:cNvPr>
          <p:cNvSpPr txBox="1"/>
          <p:nvPr/>
        </p:nvSpPr>
        <p:spPr>
          <a:xfrm>
            <a:off x="9864421" y="1401070"/>
            <a:ext cx="1101385" cy="523220"/>
          </a:xfrm>
          <a:prstGeom prst="rect">
            <a:avLst/>
          </a:prstGeom>
          <a:noFill/>
        </p:spPr>
        <p:txBody>
          <a:bodyPr wrap="square" rtlCol="0">
            <a:spAutoFit/>
          </a:bodyPr>
          <a:lstStyle/>
          <a:p>
            <a:r>
              <a:rPr lang="en-US" sz="2800" dirty="0"/>
              <a:t>Image</a:t>
            </a:r>
          </a:p>
        </p:txBody>
      </p:sp>
      <p:cxnSp>
        <p:nvCxnSpPr>
          <p:cNvPr id="30" name="Straight Arrow Connector 29">
            <a:extLst>
              <a:ext uri="{FF2B5EF4-FFF2-40B4-BE49-F238E27FC236}">
                <a16:creationId xmlns="" xmlns:a16="http://schemas.microsoft.com/office/drawing/2014/main" id="{FB49BF0B-742E-034B-B1E7-AAA3D138F172}"/>
              </a:ext>
            </a:extLst>
          </p:cNvPr>
          <p:cNvCxnSpPr>
            <a:stCxn id="29" idx="2"/>
          </p:cNvCxnSpPr>
          <p:nvPr/>
        </p:nvCxnSpPr>
        <p:spPr>
          <a:xfrm>
            <a:off x="10415114" y="1924290"/>
            <a:ext cx="0" cy="1748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D33EC32-CE52-B549-A035-0E2373499F79}"/>
              </a:ext>
            </a:extLst>
          </p:cNvPr>
          <p:cNvCxnSpPr>
            <a:stCxn id="27" idx="3"/>
            <a:endCxn id="29" idx="1"/>
          </p:cNvCxnSpPr>
          <p:nvPr/>
        </p:nvCxnSpPr>
        <p:spPr>
          <a:xfrm>
            <a:off x="3160454" y="1662680"/>
            <a:ext cx="67039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30D52B77-93D8-E245-8BFC-5D162F77AE1F}"/>
              </a:ext>
            </a:extLst>
          </p:cNvPr>
          <p:cNvSpPr txBox="1"/>
          <p:nvPr/>
        </p:nvSpPr>
        <p:spPr>
          <a:xfrm>
            <a:off x="5807676" y="1302747"/>
            <a:ext cx="1594022" cy="369332"/>
          </a:xfrm>
          <a:prstGeom prst="rect">
            <a:avLst/>
          </a:prstGeom>
          <a:noFill/>
        </p:spPr>
        <p:txBody>
          <a:bodyPr wrap="square" rtlCol="0">
            <a:spAutoFit/>
          </a:bodyPr>
          <a:lstStyle/>
          <a:p>
            <a:r>
              <a:rPr lang="en-US" dirty="0"/>
              <a:t>Same</a:t>
            </a:r>
            <a:r>
              <a:rPr lang="zh-CN" altLang="en-US" dirty="0"/>
              <a:t> </a:t>
            </a:r>
            <a:r>
              <a:rPr lang="en-US" altLang="zh-CN" dirty="0"/>
              <a:t>Content</a:t>
            </a:r>
            <a:endParaRPr lang="en-US" dirty="0"/>
          </a:p>
        </p:txBody>
      </p:sp>
      <p:cxnSp>
        <p:nvCxnSpPr>
          <p:cNvPr id="5" name="Curved Connector 4">
            <a:extLst>
              <a:ext uri="{FF2B5EF4-FFF2-40B4-BE49-F238E27FC236}">
                <a16:creationId xmlns="" xmlns:a16="http://schemas.microsoft.com/office/drawing/2014/main" id="{B2910EE9-6C29-584F-9668-BF9DF395E41E}"/>
              </a:ext>
            </a:extLst>
          </p:cNvPr>
          <p:cNvCxnSpPr>
            <a:stCxn id="18" idx="2"/>
          </p:cNvCxnSpPr>
          <p:nvPr/>
        </p:nvCxnSpPr>
        <p:spPr>
          <a:xfrm rot="5400000">
            <a:off x="8621860" y="3382174"/>
            <a:ext cx="667829" cy="2918681"/>
          </a:xfrm>
          <a:prstGeom prst="curvedConnector2">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 xmlns:a16="http://schemas.microsoft.com/office/drawing/2014/main" id="{D39BA9CC-3CB8-CF46-9168-96F355DAE6FE}"/>
              </a:ext>
            </a:extLst>
          </p:cNvPr>
          <p:cNvSpPr/>
          <p:nvPr/>
        </p:nvSpPr>
        <p:spPr>
          <a:xfrm>
            <a:off x="1733798" y="2332852"/>
            <a:ext cx="6115792" cy="3515096"/>
          </a:xfrm>
          <a:prstGeom prst="roundRect">
            <a:avLst>
              <a:gd name="adj" fmla="val 78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5BEEC05E-9E25-424D-A084-28C2DFA0AE1A}"/>
              </a:ext>
            </a:extLst>
          </p:cNvPr>
          <p:cNvSpPr txBox="1"/>
          <p:nvPr/>
        </p:nvSpPr>
        <p:spPr>
          <a:xfrm>
            <a:off x="4201297" y="5300243"/>
            <a:ext cx="1235677" cy="584775"/>
          </a:xfrm>
          <a:prstGeom prst="rect">
            <a:avLst/>
          </a:prstGeom>
          <a:noFill/>
        </p:spPr>
        <p:txBody>
          <a:bodyPr wrap="square" rtlCol="0">
            <a:spAutoFit/>
          </a:bodyPr>
          <a:lstStyle/>
          <a:p>
            <a:r>
              <a:rPr lang="en-US" sz="3200" dirty="0"/>
              <a:t>Agent</a:t>
            </a:r>
          </a:p>
        </p:txBody>
      </p:sp>
      <p:sp>
        <p:nvSpPr>
          <p:cNvPr id="19" name="Rounded Rectangle 18">
            <a:extLst>
              <a:ext uri="{FF2B5EF4-FFF2-40B4-BE49-F238E27FC236}">
                <a16:creationId xmlns="" xmlns:a16="http://schemas.microsoft.com/office/drawing/2014/main" id="{42BF9520-B587-154D-AD5F-7F86AB1B82C0}"/>
              </a:ext>
            </a:extLst>
          </p:cNvPr>
          <p:cNvSpPr/>
          <p:nvPr/>
        </p:nvSpPr>
        <p:spPr>
          <a:xfrm>
            <a:off x="1977935" y="3673196"/>
            <a:ext cx="1263654"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a:t>
            </a:r>
            <a:r>
              <a:rPr lang="zh-CN" altLang="en-US" sz="2400" dirty="0">
                <a:solidFill>
                  <a:schemeClr val="tx1"/>
                </a:solidFill>
              </a:rPr>
              <a:t> </a:t>
            </a:r>
            <a:r>
              <a:rPr lang="en-US" altLang="zh-CN" sz="2400" dirty="0">
                <a:solidFill>
                  <a:schemeClr val="tx1"/>
                </a:solidFill>
              </a:rPr>
              <a:t>System</a:t>
            </a:r>
            <a:endParaRPr lang="en-US" sz="2400" dirty="0">
              <a:solidFill>
                <a:schemeClr val="tx1"/>
              </a:solidFill>
            </a:endParaRPr>
          </a:p>
        </p:txBody>
      </p:sp>
      <p:sp>
        <p:nvSpPr>
          <p:cNvPr id="22" name="Rounded Rectangle 21">
            <a:extLst>
              <a:ext uri="{FF2B5EF4-FFF2-40B4-BE49-F238E27FC236}">
                <a16:creationId xmlns="" xmlns:a16="http://schemas.microsoft.com/office/drawing/2014/main" id="{AFAE847A-1AC4-AD49-996C-681AD2A33CEF}"/>
              </a:ext>
            </a:extLst>
          </p:cNvPr>
          <p:cNvSpPr/>
          <p:nvPr/>
        </p:nvSpPr>
        <p:spPr>
          <a:xfrm>
            <a:off x="4090084" y="3673196"/>
            <a:ext cx="1462216"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t>
            </a:r>
            <a:r>
              <a:rPr lang="en-US" sz="2400" dirty="0">
                <a:solidFill>
                  <a:schemeClr val="tx1"/>
                </a:solidFill>
              </a:rPr>
              <a:t>isual Memory</a:t>
            </a:r>
          </a:p>
        </p:txBody>
      </p:sp>
      <p:cxnSp>
        <p:nvCxnSpPr>
          <p:cNvPr id="25" name="Straight Arrow Connector 24">
            <a:extLst>
              <a:ext uri="{FF2B5EF4-FFF2-40B4-BE49-F238E27FC236}">
                <a16:creationId xmlns="" xmlns:a16="http://schemas.microsoft.com/office/drawing/2014/main" id="{C9283D84-154C-4C4E-966E-7D55972F98E0}"/>
              </a:ext>
            </a:extLst>
          </p:cNvPr>
          <p:cNvCxnSpPr/>
          <p:nvPr/>
        </p:nvCxnSpPr>
        <p:spPr>
          <a:xfrm>
            <a:off x="3241589" y="3899429"/>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 xmlns:a16="http://schemas.microsoft.com/office/drawing/2014/main" id="{D93EBAAD-1AEB-AE44-90B6-5DE11AAE6F49}"/>
              </a:ext>
            </a:extLst>
          </p:cNvPr>
          <p:cNvCxnSpPr>
            <a:cxnSpLocks/>
          </p:cNvCxnSpPr>
          <p:nvPr/>
        </p:nvCxnSpPr>
        <p:spPr>
          <a:xfrm rot="5400000" flipH="1" flipV="1">
            <a:off x="4987576" y="2840739"/>
            <a:ext cx="653716" cy="98648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E2307CD9-8E3B-3744-9A18-F2C5360E4A64}"/>
              </a:ext>
            </a:extLst>
          </p:cNvPr>
          <p:cNvSpPr/>
          <p:nvPr/>
        </p:nvSpPr>
        <p:spPr>
          <a:xfrm>
            <a:off x="5807676" y="2602278"/>
            <a:ext cx="1688757" cy="83440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r>
              <a:rPr lang="en-US" sz="2400" dirty="0">
                <a:solidFill>
                  <a:schemeClr val="tx1"/>
                </a:solidFill>
              </a:rPr>
              <a:t>uestion Generator</a:t>
            </a:r>
          </a:p>
        </p:txBody>
      </p:sp>
      <p:sp>
        <p:nvSpPr>
          <p:cNvPr id="27" name="TextBox 26">
            <a:extLst>
              <a:ext uri="{FF2B5EF4-FFF2-40B4-BE49-F238E27FC236}">
                <a16:creationId xmlns="" xmlns:a16="http://schemas.microsoft.com/office/drawing/2014/main" id="{0965A881-415C-E84E-B262-241471C178BC}"/>
              </a:ext>
            </a:extLst>
          </p:cNvPr>
          <p:cNvSpPr txBox="1"/>
          <p:nvPr/>
        </p:nvSpPr>
        <p:spPr>
          <a:xfrm>
            <a:off x="2059069" y="1401070"/>
            <a:ext cx="1101385" cy="523220"/>
          </a:xfrm>
          <a:prstGeom prst="rect">
            <a:avLst/>
          </a:prstGeom>
          <a:noFill/>
        </p:spPr>
        <p:txBody>
          <a:bodyPr wrap="square" rtlCol="0">
            <a:spAutoFit/>
          </a:bodyPr>
          <a:lstStyle/>
          <a:p>
            <a:r>
              <a:rPr lang="en-US" sz="2800" dirty="0"/>
              <a:t>Image</a:t>
            </a:r>
          </a:p>
        </p:txBody>
      </p:sp>
      <p:cxnSp>
        <p:nvCxnSpPr>
          <p:cNvPr id="28" name="Straight Arrow Connector 27">
            <a:extLst>
              <a:ext uri="{FF2B5EF4-FFF2-40B4-BE49-F238E27FC236}">
                <a16:creationId xmlns="" xmlns:a16="http://schemas.microsoft.com/office/drawing/2014/main" id="{50A59739-72F3-E346-A255-4CA6E1FBC980}"/>
              </a:ext>
            </a:extLst>
          </p:cNvPr>
          <p:cNvCxnSpPr>
            <a:stCxn id="27" idx="2"/>
          </p:cNvCxnSpPr>
          <p:nvPr/>
        </p:nvCxnSpPr>
        <p:spPr>
          <a:xfrm>
            <a:off x="2609762" y="1924290"/>
            <a:ext cx="0" cy="1748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795CA07E-765E-0D4B-88B0-D966E7B8AE5E}"/>
              </a:ext>
            </a:extLst>
          </p:cNvPr>
          <p:cNvCxnSpPr/>
          <p:nvPr/>
        </p:nvCxnSpPr>
        <p:spPr>
          <a:xfrm flipH="1">
            <a:off x="3241589" y="4282491"/>
            <a:ext cx="848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 xmlns:a16="http://schemas.microsoft.com/office/drawing/2014/main" id="{87D389BA-96E0-F84F-A647-834FF1C8D49F}"/>
              </a:ext>
            </a:extLst>
          </p:cNvPr>
          <p:cNvCxnSpPr/>
          <p:nvPr/>
        </p:nvCxnSpPr>
        <p:spPr>
          <a:xfrm rot="10800000">
            <a:off x="4821192" y="4507599"/>
            <a:ext cx="986484" cy="66783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153A584-974B-7244-90B3-977968778D8E}" type="slidenum">
              <a:rPr lang="en-US" smtClean="0"/>
              <a:t>38</a:t>
            </a:fld>
            <a:endParaRPr lang="en-US"/>
          </a:p>
        </p:txBody>
      </p:sp>
      <p:sp>
        <p:nvSpPr>
          <p:cNvPr id="33"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smtClean="0">
                <a:latin typeface="Roboto" charset="0"/>
                <a:ea typeface="Roboto" charset="0"/>
                <a:cs typeface="Roboto" charset="0"/>
              </a:rPr>
              <a:t>Agent Architecture</a:t>
            </a:r>
            <a:endParaRPr lang="en-US" sz="2800" dirty="0">
              <a:latin typeface="Roboto" charset="0"/>
              <a:ea typeface="Roboto" charset="0"/>
              <a:cs typeface="Roboto" charset="0"/>
            </a:endParaRPr>
          </a:p>
        </p:txBody>
      </p:sp>
      <p:cxnSp>
        <p:nvCxnSpPr>
          <p:cNvPr id="7" name="Straight Connector 6"/>
          <p:cNvCxnSpPr/>
          <p:nvPr/>
        </p:nvCxnSpPr>
        <p:spPr>
          <a:xfrm>
            <a:off x="5801620" y="5175429"/>
            <a:ext cx="18163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423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 fill="hold"/>
                                        <p:tgtEl>
                                          <p:spTgt spid="17"/>
                                        </p:tgtEl>
                                        <p:attrNameLst>
                                          <p:attrName>stroke.color</p:attrName>
                                        </p:attrNameLst>
                                      </p:cBhvr>
                                      <p:to>
                                        <a:schemeClr val="accent2"/>
                                      </p:to>
                                    </p:animClr>
                                    <p:set>
                                      <p:cBhvr>
                                        <p:cTn id="7" dur="10" fill="hold"/>
                                        <p:tgtEl>
                                          <p:spTgt spid="17"/>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 fill="hold"/>
                                        <p:tgtEl>
                                          <p:spTgt spid="19"/>
                                        </p:tgtEl>
                                        <p:attrNameLst>
                                          <p:attrName>stroke.color</p:attrName>
                                        </p:attrNameLst>
                                      </p:cBhvr>
                                      <p:to>
                                        <a:schemeClr val="accent2"/>
                                      </p:to>
                                    </p:animClr>
                                    <p:set>
                                      <p:cBhvr>
                                        <p:cTn id="10" dur="10" fill="hold"/>
                                        <p:tgtEl>
                                          <p:spTgt spid="19"/>
                                        </p:tgtEl>
                                        <p:attrNameLst>
                                          <p:attrName>stroke.on</p:attrName>
                                        </p:attrNameLst>
                                      </p:cBhvr>
                                      <p:to>
                                        <p:strVal val="true"/>
                                      </p:to>
                                    </p:set>
                                  </p:childTnLst>
                                </p:cTn>
                              </p:par>
                              <p:par>
                                <p:cTn id="11" presetID="3" presetClass="emph" presetSubtype="2" fill="hold" grpId="0" nodeType="withEffect">
                                  <p:stCondLst>
                                    <p:cond delay="0"/>
                                  </p:stCondLst>
                                  <p:childTnLst>
                                    <p:animClr clrSpc="rgb" dir="cw">
                                      <p:cBhvr override="childStyle">
                                        <p:cTn id="12" dur="10" fill="hold"/>
                                        <p:tgtEl>
                                          <p:spTgt spid="17"/>
                                        </p:tgtEl>
                                        <p:attrNameLst>
                                          <p:attrName>style.color</p:attrName>
                                        </p:attrNameLst>
                                      </p:cBhvr>
                                      <p:to>
                                        <a:schemeClr val="accent2"/>
                                      </p:to>
                                    </p:animClr>
                                  </p:childTnLst>
                                </p:cTn>
                              </p:par>
                              <p:par>
                                <p:cTn id="13" presetID="3" presetClass="emph" presetSubtype="2" fill="hold" grpId="0" nodeType="withEffect">
                                  <p:stCondLst>
                                    <p:cond delay="0"/>
                                  </p:stCondLst>
                                  <p:childTnLst>
                                    <p:animClr clrSpc="rgb" dir="cw">
                                      <p:cBhvr override="childStyle">
                                        <p:cTn id="14" dur="10" fill="hold"/>
                                        <p:tgtEl>
                                          <p:spTgt spid="1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C56E44C-2C30-1640-A31E-EB6C151CBCC2}"/>
              </a:ext>
            </a:extLst>
          </p:cNvPr>
          <p:cNvSpPr txBox="1"/>
          <p:nvPr/>
        </p:nvSpPr>
        <p:spPr>
          <a:xfrm>
            <a:off x="887259" y="5458231"/>
            <a:ext cx="10417483" cy="461665"/>
          </a:xfrm>
          <a:prstGeom prst="rect">
            <a:avLst/>
          </a:prstGeom>
          <a:noFill/>
        </p:spPr>
        <p:txBody>
          <a:bodyPr wrap="square" rtlCol="0">
            <a:spAutoFit/>
          </a:bodyPr>
          <a:lstStyle/>
          <a:p>
            <a:pPr algn="ctr"/>
            <a:r>
              <a:rPr lang="en-US" sz="2400" dirty="0" smtClean="0">
                <a:latin typeface="Roboto" charset="0"/>
                <a:ea typeface="Roboto" charset="0"/>
                <a:cs typeface="Roboto" charset="0"/>
              </a:rPr>
              <a:t>Update visual system after each dialog with stochastic gradient descent </a:t>
            </a:r>
            <a:endParaRPr lang="en-US" sz="2400" dirty="0">
              <a:latin typeface="Roboto" charset="0"/>
              <a:ea typeface="Roboto" charset="0"/>
              <a:cs typeface="Roboto" charset="0"/>
            </a:endParaRPr>
          </a:p>
        </p:txBody>
      </p:sp>
      <p:sp>
        <p:nvSpPr>
          <p:cNvPr id="18"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Training Objectives: Visual System</a:t>
            </a:r>
            <a:endParaRPr lang="en-US" sz="2800"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39</a:t>
            </a:fld>
            <a:endParaRPr lang="en-US"/>
          </a:p>
        </p:txBody>
      </p:sp>
      <p:sp>
        <p:nvSpPr>
          <p:cNvPr id="2" name="Rectangle 1"/>
          <p:cNvSpPr/>
          <p:nvPr/>
        </p:nvSpPr>
        <p:spPr>
          <a:xfrm>
            <a:off x="1098657" y="1024313"/>
            <a:ext cx="9994687" cy="830997"/>
          </a:xfrm>
          <a:prstGeom prst="rect">
            <a:avLst/>
          </a:prstGeom>
        </p:spPr>
        <p:txBody>
          <a:bodyPr wrap="square">
            <a:spAutoFit/>
          </a:bodyPr>
          <a:lstStyle/>
          <a:p>
            <a:pPr algn="ctr"/>
            <a:r>
              <a:rPr lang="en-US" sz="2400" dirty="0" smtClean="0">
                <a:latin typeface="Roboto" charset="0"/>
                <a:ea typeface="Roboto" charset="0"/>
                <a:cs typeface="Roboto" charset="0"/>
              </a:rPr>
              <a:t>Cross-Entropy loss between the graph memory and the visual predictions over all images, objects, and attributes</a:t>
            </a:r>
            <a:endParaRPr lang="en-US" sz="2400" dirty="0">
              <a:latin typeface="Roboto" charset="0"/>
              <a:ea typeface="Roboto" charset="0"/>
              <a:cs typeface="Roboto"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592B484B-EC84-8B4E-BD96-D0D46AF8A3A7}"/>
                  </a:ext>
                </a:extLst>
              </p:cNvPr>
              <p:cNvSpPr txBox="1"/>
              <p:nvPr/>
            </p:nvSpPr>
            <p:spPr>
              <a:xfrm>
                <a:off x="1004047" y="2533594"/>
                <a:ext cx="9323294" cy="1448795"/>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sz="3200" i="1" smtClean="0">
                              <a:latin typeface="Cambria Math" charset="0"/>
                            </a:rPr>
                          </m:ctrlPr>
                        </m:sSubSupPr>
                        <m:e>
                          <m:r>
                            <a:rPr lang="en-US" sz="320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rPr>
                            <m:t>𝑣</m:t>
                          </m:r>
                        </m:sub>
                        <m:sup>
                          <m:r>
                            <a:rPr lang="en-US" sz="3200" b="0" i="1" smtClean="0">
                              <a:latin typeface="Cambria Math" panose="02040503050406030204" pitchFamily="18" charset="0"/>
                            </a:rPr>
                            <m:t>∗</m:t>
                          </m:r>
                        </m:sup>
                      </m:sSubSup>
                      <m:r>
                        <a:rPr lang="en-US" sz="3200" b="0" i="1" smtClean="0">
                          <a:latin typeface="Cambria Math" panose="02040503050406030204" pitchFamily="18" charset="0"/>
                        </a:rPr>
                        <m:t>=</m:t>
                      </m:r>
                      <m:func>
                        <m:funcPr>
                          <m:ctrlPr>
                            <a:rPr lang="en-US" sz="3200" b="0" i="1" smtClean="0">
                              <a:latin typeface="Cambria Math" charset="0"/>
                            </a:rPr>
                          </m:ctrlPr>
                        </m:funcPr>
                        <m:fName>
                          <m:r>
                            <m:rPr>
                              <m:sty m:val="p"/>
                            </m:rPr>
                            <a:rPr lang="en-US" sz="3200" b="0" i="0" smtClean="0">
                              <a:latin typeface="Cambria Math" panose="02040503050406030204" pitchFamily="18" charset="0"/>
                            </a:rPr>
                            <m:t>arg</m:t>
                          </m:r>
                        </m:fName>
                        <m:e>
                          <m:func>
                            <m:funcPr>
                              <m:ctrlPr>
                                <a:rPr lang="en-US" sz="3200" b="0" i="1" smtClean="0">
                                  <a:latin typeface="Cambria Math" charset="0"/>
                                </a:rPr>
                              </m:ctrlPr>
                            </m:funcPr>
                            <m:fName>
                              <m:r>
                                <m:rPr>
                                  <m:sty m:val="p"/>
                                </m:rPr>
                                <a:rPr lang="en-US" sz="3200" b="0" i="0" smtClean="0">
                                  <a:latin typeface="Cambria Math" panose="02040503050406030204" pitchFamily="18" charset="0"/>
                                </a:rPr>
                                <m:t>min</m:t>
                              </m:r>
                              <m:r>
                                <a:rPr lang="en-US" sz="3200" b="0" i="0" smtClean="0">
                                  <a:latin typeface="Cambria Math" charset="0"/>
                                </a:rPr>
                                <m:t>  </m:t>
                              </m:r>
                            </m:fName>
                            <m:e>
                              <m:r>
                                <a:rPr lang="en-US" sz="3200" b="0" i="1" smtClean="0">
                                  <a:latin typeface="Cambria Math" charset="0"/>
                                </a:rPr>
                                <m:t>−</m:t>
                              </m:r>
                              <m:nary>
                                <m:naryPr>
                                  <m:chr m:val="∑"/>
                                  <m:supHide m:val="on"/>
                                  <m:ctrlPr>
                                    <a:rPr lang="en-US" sz="3200" b="0" i="1" smtClean="0">
                                      <a:latin typeface="Cambria Math" charset="0"/>
                                    </a:rPr>
                                  </m:ctrlPr>
                                </m:naryPr>
                                <m:sub>
                                  <m:sSub>
                                    <m:sSubPr>
                                      <m:ctrlPr>
                                        <a:rPr lang="en-US" sz="3200" b="0" i="1" smtClean="0">
                                          <a:latin typeface="Cambria Math" charset="0"/>
                                        </a:rPr>
                                      </m:ctrlPr>
                                    </m:sSubPr>
                                    <m:e>
                                      <m:r>
                                        <a:rPr lang="en-US" sz="3200" b="0" i="1" smtClean="0">
                                          <a:latin typeface="Cambria Math" panose="02040503050406030204" pitchFamily="18" charset="0"/>
                                        </a:rPr>
                                        <m:t>𝐼</m:t>
                                      </m:r>
                                    </m:e>
                                    <m:sub>
                                      <m:r>
                                        <a:rPr lang="en-US" sz="3200" b="0" i="1" smtClean="0">
                                          <a:latin typeface="Cambria Math" panose="02040503050406030204" pitchFamily="18" charset="0"/>
                                        </a:rPr>
                                        <m:t>𝑖</m:t>
                                      </m:r>
                                    </m:sub>
                                  </m:sSub>
                                  <m:r>
                                    <m:rPr>
                                      <m:brk m:alnAt="7"/>
                                    </m:rP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𝐼</m:t>
                                  </m:r>
                                </m:sub>
                                <m:sup/>
                                <m:e>
                                  <m:r>
                                    <a:rPr lang="en-US" sz="3200" b="0" i="1" smtClean="0">
                                      <a:latin typeface="Cambria Math" charset="0"/>
                                      <a:ea typeface="Cambria Math" panose="02040503050406030204" pitchFamily="18" charset="0"/>
                                    </a:rPr>
                                    <m:t>   </m:t>
                                  </m:r>
                                  <m:nary>
                                    <m:naryPr>
                                      <m:chr m:val="∑"/>
                                      <m:ctrlPr>
                                        <a:rPr lang="en-US" sz="3200" b="0" i="1" smtClean="0">
                                          <a:latin typeface="Cambria Math" charset="0"/>
                                        </a:rPr>
                                      </m:ctrlPr>
                                    </m:naryPr>
                                    <m:sub>
                                      <m:r>
                                        <m:rPr>
                                          <m:brk m:alnAt="23"/>
                                        </m:rPr>
                                        <a:rPr lang="en-US" sz="3200" b="0" i="1" smtClean="0">
                                          <a:latin typeface="Cambria Math" panose="02040503050406030204" pitchFamily="18" charset="0"/>
                                        </a:rPr>
                                        <m:t>𝑘</m:t>
                                      </m:r>
                                      <m:r>
                                        <a:rPr lang="en-US" sz="3200" b="0" i="1" smtClean="0">
                                          <a:latin typeface="Cambria Math" panose="02040503050406030204" pitchFamily="18" charset="0"/>
                                        </a:rPr>
                                        <m:t>=1</m:t>
                                      </m:r>
                                      <m:r>
                                        <a:rPr lang="en-US" sz="3200" b="0" i="1" smtClean="0">
                                          <a:latin typeface="Cambria Math" charset="0"/>
                                        </a:rPr>
                                        <m:t> </m:t>
                                      </m:r>
                                    </m:sub>
                                    <m:sup>
                                      <m:sSub>
                                        <m:sSubPr>
                                          <m:ctrlPr>
                                            <a:rPr lang="en-US" sz="3200" b="0" i="1" smtClean="0">
                                              <a:latin typeface="Cambria Math" charset="0"/>
                                            </a:rPr>
                                          </m:ctrlPr>
                                        </m:sSubPr>
                                        <m:e>
                                          <m:r>
                                            <a:rPr lang="en-US" sz="3200" b="0" i="1" smtClean="0">
                                              <a:latin typeface="Cambria Math" panose="02040503050406030204" pitchFamily="18" charset="0"/>
                                            </a:rPr>
                                            <m:t>𝐾</m:t>
                                          </m:r>
                                        </m:e>
                                        <m:sub>
                                          <m:r>
                                            <a:rPr lang="en-US" sz="3200" b="0" i="1" smtClean="0">
                                              <a:latin typeface="Cambria Math" panose="02040503050406030204" pitchFamily="18" charset="0"/>
                                            </a:rPr>
                                            <m:t>𝑖</m:t>
                                          </m:r>
                                        </m:sub>
                                      </m:sSub>
                                    </m:sup>
                                    <m:e>
                                      <m:func>
                                        <m:funcPr>
                                          <m:ctrlPr>
                                            <a:rPr lang="en-US" sz="3200" b="0" i="1" smtClean="0">
                                              <a:latin typeface="Cambria Math" charset="0"/>
                                            </a:rPr>
                                          </m:ctrlPr>
                                        </m:funcPr>
                                        <m:fName>
                                          <m:r>
                                            <a:rPr lang="en-US" sz="3200" b="0" i="0" smtClean="0">
                                              <a:latin typeface="Cambria Math" charset="0"/>
                                            </a:rPr>
                                            <m:t> </m:t>
                                          </m:r>
                                          <m:r>
                                            <m:rPr>
                                              <m:sty m:val="p"/>
                                            </m:rPr>
                                            <a:rPr lang="en-US" sz="3200" b="0" i="0" smtClean="0">
                                              <a:latin typeface="Cambria Math" charset="0"/>
                                            </a:rPr>
                                            <m:t>log</m:t>
                                          </m:r>
                                        </m:fName>
                                        <m:e>
                                          <m:d>
                                            <m:dPr>
                                              <m:ctrlPr>
                                                <a:rPr lang="en-US" sz="3200" b="0" i="1" smtClean="0">
                                                  <a:latin typeface="Cambria Math" charset="0"/>
                                                </a:rPr>
                                              </m:ctrlPr>
                                            </m:dPr>
                                            <m:e>
                                              <m:m>
                                                <m:mPr>
                                                  <m:mcs>
                                                    <m:mc>
                                                      <m:mcPr>
                                                        <m:count m:val="1"/>
                                                        <m:mcJc m:val="center"/>
                                                      </m:mcPr>
                                                    </m:mc>
                                                  </m:mcs>
                                                  <m:ctrlPr>
                                                    <a:rPr lang="mr-IN" sz="3200" b="0" i="1" smtClean="0">
                                                      <a:latin typeface="Cambria Math" charset="0"/>
                                                    </a:rPr>
                                                  </m:ctrlPr>
                                                </m:mPr>
                                                <m:mr>
                                                  <m:e/>
                                                </m:mr>
                                                <m:mr>
                                                  <m:e/>
                                                </m:mr>
                                              </m:m>
                                              <m:r>
                                                <a:rPr lang="en-US" sz="3200" b="0" i="1" smtClean="0">
                                                  <a:latin typeface="Cambria Math" charset="0"/>
                                                </a:rPr>
                                                <m:t>                              </m:t>
                                              </m:r>
                                            </m:e>
                                          </m:d>
                                          <m:r>
                                            <a:rPr lang="en-US" sz="3200" b="0" i="1" smtClean="0">
                                              <a:latin typeface="Cambria Math" charset="0"/>
                                            </a:rPr>
                                            <m:t> </m:t>
                                          </m:r>
                                        </m:e>
                                      </m:func>
                                    </m:e>
                                  </m:nary>
                                </m:e>
                              </m:nary>
                            </m:e>
                          </m:func>
                        </m:e>
                      </m:func>
                    </m:oMath>
                  </m:oMathPara>
                </a14:m>
                <a:endParaRPr lang="en-US" sz="3200" dirty="0"/>
              </a:p>
            </p:txBody>
          </p:sp>
        </mc:Choice>
        <mc:Fallback xmlns="">
          <p:sp>
            <p:nvSpPr>
              <p:cNvPr id="6" name="TextBox 5">
                <a:extLst>
                  <a:ext uri="{FF2B5EF4-FFF2-40B4-BE49-F238E27FC236}">
                    <a16:creationId xmlns:a16="http://schemas.microsoft.com/office/drawing/2014/main" xmlns="" xmlns:a14="http://schemas.microsoft.com/office/drawing/2010/main" id="{592B484B-EC84-8B4E-BD96-D0D46AF8A3A7}"/>
                  </a:ext>
                </a:extLst>
              </p:cNvPr>
              <p:cNvSpPr txBox="1">
                <a:spLocks noRot="1" noChangeAspect="1" noMove="1" noResize="1" noEditPoints="1" noAdjustHandles="1" noChangeArrowheads="1" noChangeShapeType="1" noTextEdit="1"/>
              </p:cNvSpPr>
              <p:nvPr/>
            </p:nvSpPr>
            <p:spPr>
              <a:xfrm>
                <a:off x="1004047" y="2533594"/>
                <a:ext cx="9323294" cy="1448795"/>
              </a:xfrm>
              <a:prstGeom prst="rect">
                <a:avLst/>
              </a:prstGeom>
              <a:blipFill rotWithShape="0">
                <a:blip r:embed="rId3"/>
                <a:stretch>
                  <a:fillRect/>
                </a:stretch>
              </a:blipFill>
            </p:spPr>
            <p:txBody>
              <a:bodyPr/>
              <a:lstStyle/>
              <a:p>
                <a:r>
                  <a:rPr lang="en-US">
                    <a:noFill/>
                  </a:rPr>
                  <a:t> </a:t>
                </a:r>
              </a:p>
            </p:txBody>
          </p:sp>
        </mc:Fallback>
      </mc:AlternateContent>
      <p:grpSp>
        <p:nvGrpSpPr>
          <p:cNvPr id="5" name="Group 4"/>
          <p:cNvGrpSpPr/>
          <p:nvPr/>
        </p:nvGrpSpPr>
        <p:grpSpPr>
          <a:xfrm>
            <a:off x="4042737" y="4055928"/>
            <a:ext cx="863715" cy="726289"/>
            <a:chOff x="4907360" y="4328568"/>
            <a:chExt cx="862037" cy="724878"/>
          </a:xfrm>
        </p:grpSpPr>
        <p:pic>
          <p:nvPicPr>
            <p:cNvPr id="13" name="Picture 12"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907360" y="4328568"/>
              <a:ext cx="762840" cy="615193"/>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pic>
          <p:nvPicPr>
            <p:cNvPr id="15"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940408" y="436712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 name="Picture 19"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973456" y="440585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1" name="Picture 20"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006504" y="4438210"/>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207476" y="4165921"/>
            <a:ext cx="463098" cy="481035"/>
            <a:chOff x="5827137" y="4368159"/>
            <a:chExt cx="463098" cy="481035"/>
          </a:xfrm>
        </p:grpSpPr>
        <p:pic>
          <p:nvPicPr>
            <p:cNvPr id="27" name="Picture 26" descr="page6image3868960">
              <a:extLst>
                <a:ext uri="{FF2B5EF4-FFF2-40B4-BE49-F238E27FC236}">
                  <a16:creationId xmlns="" xmlns:a16="http://schemas.microsoft.com/office/drawing/2014/main" id="{A50C2D8F-52AF-044A-8F00-0E8603D30A0A}"/>
                </a:ext>
              </a:extLst>
            </p:cNvPr>
            <p:cNvPicPr>
              <a:picLocks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827137" y="4368159"/>
              <a:ext cx="384048" cy="384048"/>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6" name="Picture 25" descr="page6image3868960">
              <a:extLst>
                <a:ext uri="{FF2B5EF4-FFF2-40B4-BE49-F238E27FC236}">
                  <a16:creationId xmlns="" xmlns:a16="http://schemas.microsoft.com/office/drawing/2014/main" id="{A50C2D8F-52AF-044A-8F00-0E8603D30A0A}"/>
                </a:ext>
              </a:extLst>
            </p:cNvPr>
            <p:cNvPicPr>
              <a:picLocks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5901765" y="4465146"/>
              <a:ext cx="388470" cy="384048"/>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9954989" y="2270313"/>
            <a:ext cx="806055" cy="1954305"/>
            <a:chOff x="7207624" y="2420471"/>
            <a:chExt cx="806055" cy="1954305"/>
          </a:xfrm>
        </p:grpSpPr>
        <p:graphicFrame>
          <p:nvGraphicFramePr>
            <p:cNvPr id="33" name="Chart 32">
              <a:extLst>
                <a:ext uri="{FF2B5EF4-FFF2-40B4-BE49-F238E27FC236}">
                  <a16:creationId xmlns="" xmlns:a16="http://schemas.microsoft.com/office/drawing/2014/main" id="{76B04FB2-B999-8D44-9D1C-6ED265A2B501}"/>
                </a:ext>
              </a:extLst>
            </p:cNvPr>
            <p:cNvGraphicFramePr/>
            <p:nvPr>
              <p:extLst>
                <p:ext uri="{D42A27DB-BD31-4B8C-83A1-F6EECF244321}">
                  <p14:modId xmlns:p14="http://schemas.microsoft.com/office/powerpoint/2010/main" val="1199547608"/>
                </p:ext>
              </p:extLst>
            </p:nvPr>
          </p:nvGraphicFramePr>
          <p:xfrm>
            <a:off x="7416347" y="2529699"/>
            <a:ext cx="545998" cy="581832"/>
          </p:xfrm>
          <a:graphic>
            <a:graphicData uri="http://schemas.openxmlformats.org/drawingml/2006/chart">
              <c:chart xmlns:c="http://schemas.openxmlformats.org/drawingml/2006/chart" xmlns:r="http://schemas.openxmlformats.org/officeDocument/2006/relationships" r:id="rId8"/>
            </a:graphicData>
          </a:graphic>
        </p:graphicFrame>
        <p:sp>
          <p:nvSpPr>
            <p:cNvPr id="7" name="Double Bracket 6"/>
            <p:cNvSpPr/>
            <p:nvPr/>
          </p:nvSpPr>
          <p:spPr>
            <a:xfrm>
              <a:off x="7207624" y="2420471"/>
              <a:ext cx="806055" cy="1954305"/>
            </a:xfrm>
            <a:prstGeom prst="bracketPair">
              <a:avLst>
                <a:gd name="adj" fmla="val 931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4" name="Chart 33">
              <a:extLst>
                <a:ext uri="{FF2B5EF4-FFF2-40B4-BE49-F238E27FC236}">
                  <a16:creationId xmlns="" xmlns:a16="http://schemas.microsoft.com/office/drawing/2014/main" id="{AE851C3A-6756-8645-81E1-3A948900C1DF}"/>
                </a:ext>
              </a:extLst>
            </p:cNvPr>
            <p:cNvGraphicFramePr/>
            <p:nvPr>
              <p:extLst>
                <p:ext uri="{D42A27DB-BD31-4B8C-83A1-F6EECF244321}">
                  <p14:modId xmlns:p14="http://schemas.microsoft.com/office/powerpoint/2010/main" val="324801348"/>
                </p:ext>
              </p:extLst>
            </p:nvPr>
          </p:nvGraphicFramePr>
          <p:xfrm>
            <a:off x="7419748" y="3147442"/>
            <a:ext cx="545805" cy="490270"/>
          </p:xfrm>
          <a:graphic>
            <a:graphicData uri="http://schemas.openxmlformats.org/drawingml/2006/chart">
              <c:chart xmlns:c="http://schemas.openxmlformats.org/drawingml/2006/chart" xmlns:r="http://schemas.openxmlformats.org/officeDocument/2006/relationships" r:id="rId9"/>
            </a:graphicData>
          </a:graphic>
        </p:graphicFrame>
        <p:grpSp>
          <p:nvGrpSpPr>
            <p:cNvPr id="9" name="Group 8"/>
            <p:cNvGrpSpPr/>
            <p:nvPr/>
          </p:nvGrpSpPr>
          <p:grpSpPr>
            <a:xfrm>
              <a:off x="7587859" y="3696159"/>
              <a:ext cx="45720" cy="438655"/>
              <a:chOff x="7640351" y="3696159"/>
              <a:chExt cx="45720" cy="438655"/>
            </a:xfrm>
          </p:grpSpPr>
          <p:sp>
            <p:nvSpPr>
              <p:cNvPr id="8" name="Oval 7"/>
              <p:cNvSpPr/>
              <p:nvPr/>
            </p:nvSpPr>
            <p:spPr>
              <a:xfrm>
                <a:off x="7640351" y="3696159"/>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40351" y="3892627"/>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640351" y="408909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6747413" y="2960171"/>
            <a:ext cx="2884244" cy="568867"/>
            <a:chOff x="8648995" y="2996029"/>
            <a:chExt cx="2884244" cy="568867"/>
          </a:xfrm>
        </p:grpSpPr>
        <p:sp>
          <p:nvSpPr>
            <p:cNvPr id="36" name="Double Bracket 35"/>
            <p:cNvSpPr/>
            <p:nvPr/>
          </p:nvSpPr>
          <p:spPr>
            <a:xfrm>
              <a:off x="8648995" y="2996029"/>
              <a:ext cx="2884244" cy="568867"/>
            </a:xfrm>
            <a:prstGeom prst="bracketPair">
              <a:avLst>
                <a:gd name="adj" fmla="val 931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p:cNvGrpSpPr/>
            <p:nvPr/>
          </p:nvGrpSpPr>
          <p:grpSpPr>
            <a:xfrm rot="16200000">
              <a:off x="11111932" y="3066634"/>
              <a:ext cx="45720" cy="438653"/>
              <a:chOff x="10204127" y="3226116"/>
              <a:chExt cx="45720" cy="438653"/>
            </a:xfrm>
          </p:grpSpPr>
          <p:sp>
            <p:nvSpPr>
              <p:cNvPr id="39" name="Oval 38"/>
              <p:cNvSpPr>
                <a:spLocks noChangeAspect="1"/>
              </p:cNvSpPr>
              <p:nvPr/>
            </p:nvSpPr>
            <p:spPr>
              <a:xfrm>
                <a:off x="10204127" y="3226116"/>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10204127" y="342258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10204127" y="3619049"/>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2" name="Chart 41">
              <a:extLst>
                <a:ext uri="{FF2B5EF4-FFF2-40B4-BE49-F238E27FC236}">
                  <a16:creationId xmlns="" xmlns:a16="http://schemas.microsoft.com/office/drawing/2014/main" id="{B08658CD-348F-0248-A90B-FCB6D7799F1F}"/>
                </a:ext>
              </a:extLst>
            </p:cNvPr>
            <p:cNvGraphicFramePr/>
            <p:nvPr>
              <p:extLst>
                <p:ext uri="{D42A27DB-BD31-4B8C-83A1-F6EECF244321}">
                  <p14:modId xmlns:p14="http://schemas.microsoft.com/office/powerpoint/2010/main" val="1015173849"/>
                </p:ext>
              </p:extLst>
            </p:nvPr>
          </p:nvGraphicFramePr>
          <p:xfrm>
            <a:off x="8773559" y="3055022"/>
            <a:ext cx="894351" cy="29263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3" name="Chart 42">
              <a:extLst>
                <a:ext uri="{FF2B5EF4-FFF2-40B4-BE49-F238E27FC236}">
                  <a16:creationId xmlns="" xmlns:a16="http://schemas.microsoft.com/office/drawing/2014/main" id="{39066FF0-262E-3F42-8174-33FB1DCB451F}"/>
                </a:ext>
              </a:extLst>
            </p:cNvPr>
            <p:cNvGraphicFramePr/>
            <p:nvPr>
              <p:extLst>
                <p:ext uri="{D42A27DB-BD31-4B8C-83A1-F6EECF244321}">
                  <p14:modId xmlns:p14="http://schemas.microsoft.com/office/powerpoint/2010/main" val="1376049656"/>
                </p:ext>
              </p:extLst>
            </p:nvPr>
          </p:nvGraphicFramePr>
          <p:xfrm>
            <a:off x="9846537" y="3084520"/>
            <a:ext cx="890290" cy="256259"/>
          </p:xfrm>
          <a:graphic>
            <a:graphicData uri="http://schemas.openxmlformats.org/drawingml/2006/chart">
              <c:chart xmlns:c="http://schemas.openxmlformats.org/drawingml/2006/chart" xmlns:r="http://schemas.openxmlformats.org/officeDocument/2006/relationships" r:id="rId11"/>
            </a:graphicData>
          </a:graphic>
        </p:graphicFrame>
      </p:grpSp>
      <p:sp>
        <p:nvSpPr>
          <p:cNvPr id="32" name="TextBox 31">
            <a:extLst>
              <a:ext uri="{FF2B5EF4-FFF2-40B4-BE49-F238E27FC236}">
                <a16:creationId xmlns="" xmlns:a16="http://schemas.microsoft.com/office/drawing/2014/main" id="{20F75C0F-0F27-E84E-81BC-A3C36BB8CB7F}"/>
              </a:ext>
            </a:extLst>
          </p:cNvPr>
          <p:cNvSpPr txBox="1"/>
          <p:nvPr/>
        </p:nvSpPr>
        <p:spPr>
          <a:xfrm>
            <a:off x="6780882" y="3561484"/>
            <a:ext cx="2972715" cy="369332"/>
          </a:xfrm>
          <a:prstGeom prst="rect">
            <a:avLst/>
          </a:prstGeom>
          <a:noFill/>
        </p:spPr>
        <p:txBody>
          <a:bodyPr wrap="square" rtlCol="0">
            <a:spAutoFit/>
          </a:bodyPr>
          <a:lstStyle/>
          <a:p>
            <a:pPr algn="ctr"/>
            <a:r>
              <a:rPr lang="en-US" dirty="0">
                <a:latin typeface="Roboto" charset="0"/>
                <a:ea typeface="Roboto" charset="0"/>
                <a:cs typeface="Roboto" charset="0"/>
              </a:rPr>
              <a:t>Visual </a:t>
            </a:r>
            <a:r>
              <a:rPr lang="en-US" smtClean="0">
                <a:latin typeface="Roboto" charset="0"/>
                <a:ea typeface="Roboto" charset="0"/>
                <a:cs typeface="Roboto" charset="0"/>
              </a:rPr>
              <a:t>attribute predictions</a:t>
            </a:r>
            <a:endParaRPr lang="en-US" b="1" i="1" dirty="0">
              <a:latin typeface="Roboto" charset="0"/>
              <a:ea typeface="Roboto" charset="0"/>
              <a:cs typeface="Roboto" charset="0"/>
            </a:endParaRPr>
          </a:p>
        </p:txBody>
      </p:sp>
      <p:sp>
        <p:nvSpPr>
          <p:cNvPr id="44" name="TextBox 43">
            <a:extLst>
              <a:ext uri="{FF2B5EF4-FFF2-40B4-BE49-F238E27FC236}">
                <a16:creationId xmlns="" xmlns:a16="http://schemas.microsoft.com/office/drawing/2014/main" id="{20F75C0F-0F27-E84E-81BC-A3C36BB8CB7F}"/>
              </a:ext>
            </a:extLst>
          </p:cNvPr>
          <p:cNvSpPr txBox="1"/>
          <p:nvPr/>
        </p:nvSpPr>
        <p:spPr>
          <a:xfrm>
            <a:off x="8869661" y="4287624"/>
            <a:ext cx="2972715" cy="369332"/>
          </a:xfrm>
          <a:prstGeom prst="rect">
            <a:avLst/>
          </a:prstGeom>
          <a:noFill/>
        </p:spPr>
        <p:txBody>
          <a:bodyPr wrap="square" rtlCol="0">
            <a:spAutoFit/>
          </a:bodyPr>
          <a:lstStyle/>
          <a:p>
            <a:pPr algn="ctr"/>
            <a:r>
              <a:rPr lang="en-US" smtClean="0">
                <a:latin typeface="Roboto" charset="0"/>
                <a:ea typeface="Roboto" charset="0"/>
                <a:cs typeface="Roboto" charset="0"/>
              </a:rPr>
              <a:t>Graph memory</a:t>
            </a:r>
            <a:endParaRPr lang="en-US" b="1" i="1" dirty="0">
              <a:latin typeface="Roboto" charset="0"/>
              <a:ea typeface="Roboto" charset="0"/>
              <a:cs typeface="Roboto" charset="0"/>
            </a:endParaRPr>
          </a:p>
        </p:txBody>
      </p:sp>
    </p:spTree>
    <p:extLst>
      <p:ext uri="{BB962C8B-B14F-4D97-AF65-F5344CB8AC3E}">
        <p14:creationId xmlns:p14="http://schemas.microsoft.com/office/powerpoint/2010/main" val="21083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 xmlns:a16="http://schemas.microsoft.com/office/drawing/2014/main" id="{09C5C0B1-619A-CC4C-B889-2AEFF3C50069}"/>
              </a:ext>
            </a:extLst>
          </p:cNvPr>
          <p:cNvPicPr>
            <a:picLocks noChangeAspect="1"/>
          </p:cNvPicPr>
          <p:nvPr/>
        </p:nvPicPr>
        <p:blipFill>
          <a:blip r:embed="rId3"/>
          <a:stretch>
            <a:fillRect/>
          </a:stretch>
        </p:blipFill>
        <p:spPr>
          <a:xfrm>
            <a:off x="2622565" y="1186490"/>
            <a:ext cx="7860625" cy="5246112"/>
          </a:xfrm>
          <a:prstGeom prst="roundRect">
            <a:avLst>
              <a:gd name="adj" fmla="val 3110"/>
            </a:avLst>
          </a:prstGeom>
          <a:effectLst/>
        </p:spPr>
      </p:pic>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en-US" altLang="zh-CN" sz="4000" dirty="0" smtClean="0">
                <a:latin typeface="Roboto" charset="0"/>
                <a:ea typeface="Roboto" charset="0"/>
                <a:cs typeface="Roboto" charset="0"/>
              </a:rPr>
              <a:t>You finally get your new robot home and </a:t>
            </a:r>
            <a:r>
              <a:rPr lang="mr-IN" altLang="zh-CN" sz="4000" dirty="0" smtClean="0">
                <a:latin typeface="Roboto" charset="0"/>
                <a:ea typeface="Roboto" charset="0"/>
                <a:cs typeface="Roboto" charset="0"/>
              </a:rPr>
              <a:t>…</a:t>
            </a:r>
            <a:endParaRPr lang="en-US" sz="4000" dirty="0">
              <a:latin typeface="Roboto" charset="0"/>
              <a:ea typeface="Roboto" charset="0"/>
              <a:cs typeface="Roboto" charset="0"/>
            </a:endParaRPr>
          </a:p>
        </p:txBody>
      </p:sp>
      <p:grpSp>
        <p:nvGrpSpPr>
          <p:cNvPr id="3" name="Group 2"/>
          <p:cNvGrpSpPr/>
          <p:nvPr/>
        </p:nvGrpSpPr>
        <p:grpSpPr>
          <a:xfrm>
            <a:off x="437695" y="2657519"/>
            <a:ext cx="2523220" cy="3583857"/>
            <a:chOff x="437695" y="2657519"/>
            <a:chExt cx="2523220" cy="3583857"/>
          </a:xfrm>
        </p:grpSpPr>
        <p:grpSp>
          <p:nvGrpSpPr>
            <p:cNvPr id="8" name="Group 7">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9" name="Rectangle 8">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n 17">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50" name="Rectangle 49">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55" name="Rounded Rectangle 54">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hord 55">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20" name="Can 19">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41" name="Rectangle 40">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hord 43">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ord 46">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26" name="Triangle 25">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31" name="Group 30">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35" name="Rounded Rectangle 34">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24" name="Oval 23">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sp>
        <p:nvSpPr>
          <p:cNvPr id="5" name="Slide Number Placeholder 4"/>
          <p:cNvSpPr>
            <a:spLocks noGrp="1"/>
          </p:cNvSpPr>
          <p:nvPr>
            <p:ph type="sldNum" sz="quarter" idx="12"/>
          </p:nvPr>
        </p:nvSpPr>
        <p:spPr/>
        <p:txBody>
          <a:bodyPr/>
          <a:lstStyle/>
          <a:p>
            <a:fld id="{1153A584-974B-7244-90B3-977968778D8E}" type="slidenum">
              <a:rPr lang="en-US" smtClean="0"/>
              <a:t>4</a:t>
            </a:fld>
            <a:endParaRPr lang="en-US"/>
          </a:p>
        </p:txBody>
      </p:sp>
    </p:spTree>
    <p:extLst>
      <p:ext uri="{BB962C8B-B14F-4D97-AF65-F5344CB8AC3E}">
        <p14:creationId xmlns:p14="http://schemas.microsoft.com/office/powerpoint/2010/main" val="1180509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 xmlns:a16="http://schemas.microsoft.com/office/drawing/2014/main" id="{99C73382-9D2F-164A-A476-F3AC98DA638C}"/>
              </a:ext>
            </a:extLst>
          </p:cNvPr>
          <p:cNvCxnSpPr>
            <a:cxnSpLocks/>
          </p:cNvCxnSpPr>
          <p:nvPr/>
        </p:nvCxnSpPr>
        <p:spPr>
          <a:xfrm flipV="1">
            <a:off x="4822142" y="3818140"/>
            <a:ext cx="301440" cy="419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7FBB1915-11A8-324B-979F-D7E1672F2463}"/>
              </a:ext>
            </a:extLst>
          </p:cNvPr>
          <p:cNvSpPr txBox="1"/>
          <p:nvPr/>
        </p:nvSpPr>
        <p:spPr>
          <a:xfrm>
            <a:off x="1245869" y="5622279"/>
            <a:ext cx="9700263" cy="461665"/>
          </a:xfrm>
          <a:prstGeom prst="rect">
            <a:avLst/>
          </a:prstGeom>
          <a:noFill/>
        </p:spPr>
        <p:txBody>
          <a:bodyPr wrap="square" rtlCol="0">
            <a:spAutoFit/>
          </a:bodyPr>
          <a:lstStyle/>
          <a:p>
            <a:pPr algn="ctr"/>
            <a:r>
              <a:rPr lang="en-US" sz="2400" dirty="0">
                <a:latin typeface="Roboto" charset="0"/>
                <a:ea typeface="Roboto" charset="0"/>
                <a:cs typeface="Roboto" charset="0"/>
              </a:rPr>
              <a:t>Use A2C </a:t>
            </a:r>
            <a:r>
              <a:rPr lang="en-US" sz="2400" dirty="0" smtClean="0">
                <a:latin typeface="Roboto" charset="0"/>
                <a:ea typeface="Roboto" charset="0"/>
                <a:cs typeface="Roboto" charset="0"/>
              </a:rPr>
              <a:t>and update policy after each episode based on all rounds</a:t>
            </a:r>
            <a:endParaRPr lang="en-US" sz="2400" dirty="0">
              <a:latin typeface="Roboto" charset="0"/>
              <a:ea typeface="Roboto" charset="0"/>
              <a:cs typeface="Roboto" charset="0"/>
            </a:endParaRPr>
          </a:p>
        </p:txBody>
      </p:sp>
      <p:sp>
        <p:nvSpPr>
          <p:cNvPr id="19"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Training Objectives: Questioner Policy</a:t>
            </a:r>
            <a:endParaRPr lang="en-US" sz="2800" dirty="0">
              <a:latin typeface="Roboto" charset="0"/>
              <a:ea typeface="Roboto" charset="0"/>
              <a:cs typeface="Roboto" charset="0"/>
            </a:endParaRPr>
          </a:p>
        </p:txBody>
      </p:sp>
      <p:sp>
        <p:nvSpPr>
          <p:cNvPr id="20" name="Rectangle 19"/>
          <p:cNvSpPr/>
          <p:nvPr/>
        </p:nvSpPr>
        <p:spPr>
          <a:xfrm>
            <a:off x="1816918" y="3012589"/>
            <a:ext cx="4080988" cy="13312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C0C71CE9-0D81-7C47-B0F2-6C4D261CDE54}"/>
                  </a:ext>
                </a:extLst>
              </p:cNvPr>
              <p:cNvSpPr txBox="1"/>
              <p:nvPr/>
            </p:nvSpPr>
            <p:spPr>
              <a:xfrm>
                <a:off x="2611841" y="3088204"/>
                <a:ext cx="6968318"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charset="0"/>
                            </a:rPr>
                          </m:ctrlPr>
                        </m:sSubSupPr>
                        <m:e>
                          <m:r>
                            <a:rPr lang="en-US" sz="2400" i="1" smtClean="0">
                              <a:latin typeface="Cambria Math" panose="02040503050406030204" pitchFamily="18" charset="0"/>
                              <a:ea typeface="Cambria Math" panose="02040503050406030204" pitchFamily="18" charset="0"/>
                            </a:rPr>
                            <m:t>𝜃</m:t>
                          </m:r>
                        </m:e>
                        <m:sub>
                          <m:r>
                            <a:rPr lang="en-US" sz="2400" i="1" smtClean="0">
                              <a:latin typeface="Cambria Math" panose="02040503050406030204" pitchFamily="18" charset="0"/>
                              <a:ea typeface="Cambria Math" panose="02040503050406030204" pitchFamily="18" charset="0"/>
                            </a:rPr>
                            <m:t>𝜋</m:t>
                          </m:r>
                        </m:sub>
                        <m:sup>
                          <m:r>
                            <a:rPr lang="en-US" sz="2400" b="0" i="1" smtClean="0">
                              <a:latin typeface="Cambria Math" panose="02040503050406030204" pitchFamily="18" charset="0"/>
                            </a:rPr>
                            <m:t>∗</m:t>
                          </m:r>
                        </m:sup>
                      </m:sSubSup>
                      <m:func>
                        <m:funcPr>
                          <m:ctrlPr>
                            <a:rPr lang="en-US" sz="2400" b="0" i="1" smtClean="0">
                              <a:latin typeface="Cambria Math" charset="0"/>
                            </a:rPr>
                          </m:ctrlPr>
                        </m:funcPr>
                        <m:fName>
                          <m:r>
                            <a:rPr lang="en-US" sz="2400" b="0" i="1" smtClean="0">
                              <a:latin typeface="Cambria Math" charset="0"/>
                            </a:rPr>
                            <m:t>=</m:t>
                          </m:r>
                        </m:fName>
                        <m:e>
                          <m:func>
                            <m:funcPr>
                              <m:ctrlPr>
                                <a:rPr lang="en-US" sz="2400" b="0" i="1" smtClean="0">
                                  <a:latin typeface="Cambria Math" charset="0"/>
                                </a:rPr>
                              </m:ctrlPr>
                            </m:funcPr>
                            <m:fName>
                              <m:r>
                                <m:rPr>
                                  <m:sty m:val="p"/>
                                </m:rPr>
                                <a:rPr lang="en-US" sz="2400" b="0" i="0" smtClean="0">
                                  <a:latin typeface="Cambria Math" panose="02040503050406030204" pitchFamily="18" charset="0"/>
                                </a:rPr>
                                <m:t>arg</m:t>
                              </m:r>
                            </m:fName>
                            <m:e>
                              <m:func>
                                <m:funcPr>
                                  <m:ctrlPr>
                                    <a:rPr lang="en-US" sz="2400" b="0" i="1" smtClean="0">
                                      <a:latin typeface="Cambria Math" charset="0"/>
                                    </a:rPr>
                                  </m:ctrlPr>
                                </m:funcPr>
                                <m:fName>
                                  <m:r>
                                    <m:rPr>
                                      <m:sty m:val="p"/>
                                    </m:rPr>
                                    <a:rPr lang="en-US" sz="2400" b="0" i="0" smtClean="0">
                                      <a:latin typeface="Cambria Math" panose="02040503050406030204" pitchFamily="18" charset="0"/>
                                    </a:rPr>
                                    <m:t>max</m:t>
                                  </m:r>
                                </m:fName>
                                <m:e>
                                  <m:sSub>
                                    <m:sSubPr>
                                      <m:ctrlPr>
                                        <a:rPr lang="en-US" sz="2400" i="1">
                                          <a:latin typeface="Cambria Math" charset="0"/>
                                        </a:rPr>
                                      </m:ctrlPr>
                                    </m:sSubPr>
                                    <m:e>
                                      <m:r>
                                        <a:rPr lang="en-US" sz="2400" i="1">
                                          <a:latin typeface="Cambria Math" panose="02040503050406030204" pitchFamily="18" charset="0"/>
                                        </a:rPr>
                                        <m:t>𝐸</m:t>
                                      </m:r>
                                    </m:e>
                                    <m:sub>
                                      <m:r>
                                        <a:rPr lang="en-US" sz="2400" b="0" i="1" smtClean="0">
                                          <a:latin typeface="Cambria Math" charset="0"/>
                                        </a:rPr>
                                        <m:t>𝑉</m:t>
                                      </m:r>
                                    </m:sub>
                                  </m:sSub>
                                  <m:sSub>
                                    <m:sSubPr>
                                      <m:ctrlPr>
                                        <a:rPr lang="en-US" sz="2400" b="0" i="1" smtClean="0">
                                          <a:latin typeface="Cambria Math"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𝐼</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ℰ</m:t>
                                      </m:r>
                                    </m:sub>
                                  </m:sSub>
                                </m:e>
                              </m:func>
                            </m:e>
                          </m:func>
                        </m:e>
                      </m:func>
                      <m:sSub>
                        <m:sSubPr>
                          <m:ctrlPr>
                            <a:rPr lang="en-US" sz="2400" b="0" i="1" smtClean="0">
                              <a:latin typeface="Cambria Math" charset="0"/>
                            </a:rPr>
                          </m:ctrlPr>
                        </m:sSubPr>
                        <m:e>
                          <m:r>
                            <a:rPr lang="en-US" sz="2400" b="0" i="1" smtClean="0">
                              <a:latin typeface="Cambria Math" panose="02040503050406030204" pitchFamily="18" charset="0"/>
                            </a:rPr>
                            <m:t>𝐸</m:t>
                          </m:r>
                        </m:e>
                        <m:sub>
                          <m:sSub>
                            <m:sSubPr>
                              <m:ctrlPr>
                                <a:rPr lang="en-US" sz="2400" b="0" i="1" smtClean="0">
                                  <a:latin typeface="Cambria Math" charset="0"/>
                                </a:rPr>
                              </m:ctrlPr>
                            </m:sSubPr>
                            <m:e>
                              <m:r>
                                <a:rPr lang="en-US" sz="2400" b="0" i="1" smtClean="0">
                                  <a:latin typeface="Cambria Math" panose="02040503050406030204" pitchFamily="18" charset="0"/>
                                  <a:ea typeface="Cambria Math" panose="02040503050406030204" pitchFamily="18" charset="0"/>
                                </a:rPr>
                                <m:t>𝜋</m:t>
                              </m:r>
                            </m:e>
                            <m:sub>
                              <m:r>
                                <a:rPr lang="en-US" sz="2400" b="0" i="1" smtClean="0">
                                  <a:latin typeface="Cambria Math" panose="02040503050406030204" pitchFamily="18" charset="0"/>
                                </a:rPr>
                                <m:t>𝑞</m:t>
                              </m:r>
                            </m:sub>
                          </m:sSub>
                        </m:sub>
                      </m:sSub>
                      <m:d>
                        <m:dPr>
                          <m:begChr m:val="["/>
                          <m:endChr m:val="]"/>
                          <m:ctrlPr>
                            <a:rPr lang="mr-IN" sz="2400" b="0" i="1" smtClean="0">
                              <a:latin typeface="Cambria Math" charset="0"/>
                            </a:rPr>
                          </m:ctrlPr>
                        </m:dPr>
                        <m:e>
                          <m:nary>
                            <m:naryPr>
                              <m:chr m:val="∑"/>
                              <m:ctrlPr>
                                <a:rPr lang="en-US" sz="2400" i="1">
                                  <a:latin typeface="Cambria Math"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nary>
                                <m:naryPr>
                                  <m:chr m:val="∑"/>
                                  <m:ctrlPr>
                                    <a:rPr lang="en-US" sz="2400" i="1">
                                      <a:latin typeface="Cambria Math" charset="0"/>
                                    </a:rPr>
                                  </m:ctrlPr>
                                </m:naryPr>
                                <m:sub>
                                  <m:r>
                                    <m:rPr>
                                      <m:brk m:alnAt="23"/>
                                    </m:rPr>
                                    <a:rPr lang="en-US" sz="2400" i="1">
                                      <a:latin typeface="Cambria Math" panose="02040503050406030204" pitchFamily="18" charset="0"/>
                                    </a:rPr>
                                    <m:t>𝑡</m:t>
                                  </m:r>
                                  <m:r>
                                    <a:rPr lang="en-US" sz="2400" i="1">
                                      <a:latin typeface="Cambria Math" panose="02040503050406030204" pitchFamily="18" charset="0"/>
                                    </a:rPr>
                                    <m:t>=1</m:t>
                                  </m:r>
                                </m:sub>
                                <m:sup>
                                  <m:r>
                                    <a:rPr lang="en-US" sz="2400" i="1">
                                      <a:latin typeface="Cambria Math" panose="02040503050406030204" pitchFamily="18" charset="0"/>
                                    </a:rPr>
                                    <m:t>𝑇</m:t>
                                  </m:r>
                                </m:sup>
                                <m:e>
                                  <m:sSubSup>
                                    <m:sSubSupPr>
                                      <m:ctrlPr>
                                        <a:rPr lang="en-US" sz="2400" i="1">
                                          <a:latin typeface="Cambria Math" charset="0"/>
                                        </a:rPr>
                                      </m:ctrlPr>
                                    </m:sSubSupPr>
                                    <m:e>
                                      <m:r>
                                        <a:rPr lang="en-US" sz="2400" i="1">
                                          <a:latin typeface="Cambria Math" panose="02040503050406030204" pitchFamily="18" charset="0"/>
                                        </a:rPr>
                                        <m:t>𝑟</m:t>
                                      </m:r>
                                    </m:e>
                                    <m:sub>
                                      <m:r>
                                        <a:rPr lang="en-US" sz="2400" i="1">
                                          <a:latin typeface="Cambria Math" panose="02040503050406030204" pitchFamily="18" charset="0"/>
                                        </a:rPr>
                                        <m:t>𝑖</m:t>
                                      </m:r>
                                    </m:sub>
                                    <m:sup>
                                      <m:r>
                                        <a:rPr lang="en-US" sz="2400" i="1">
                                          <a:latin typeface="Cambria Math" panose="02040503050406030204" pitchFamily="18" charset="0"/>
                                        </a:rPr>
                                        <m:t>𝑡</m:t>
                                      </m:r>
                                    </m:sup>
                                  </m:sSubSup>
                                  <m:r>
                                    <a:rPr lang="en-US" sz="2400" i="1">
                                      <a:latin typeface="Cambria Math" panose="02040503050406030204" pitchFamily="18" charset="0"/>
                                    </a:rPr>
                                    <m:t>(</m:t>
                                  </m:r>
                                  <m:sSubSup>
                                    <m:sSubSupPr>
                                      <m:ctrlPr>
                                        <a:rPr lang="en-US" sz="2400" i="1">
                                          <a:latin typeface="Cambria Math" charset="0"/>
                                        </a:rPr>
                                      </m:ctrlPr>
                                    </m:sSubSupPr>
                                    <m:e>
                                      <m:r>
                                        <a:rPr lang="en-US" sz="2400" i="1">
                                          <a:latin typeface="Cambria Math" panose="02040503050406030204" pitchFamily="18" charset="0"/>
                                        </a:rPr>
                                        <m:t>𝑞</m:t>
                                      </m:r>
                                    </m:e>
                                    <m:sub>
                                      <m:r>
                                        <a:rPr lang="en-US" sz="2400" i="1">
                                          <a:latin typeface="Cambria Math" panose="02040503050406030204" pitchFamily="18" charset="0"/>
                                        </a:rPr>
                                        <m:t>𝑖</m:t>
                                      </m:r>
                                    </m:sub>
                                    <m:sup>
                                      <m:r>
                                        <a:rPr lang="en-US" sz="2400" i="1">
                                          <a:latin typeface="Cambria Math" panose="02040503050406030204" pitchFamily="18" charset="0"/>
                                        </a:rPr>
                                        <m:t>𝑡</m:t>
                                      </m:r>
                                    </m:sup>
                                  </m:sSubSup>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𝜋</m:t>
                                      </m:r>
                                    </m:e>
                                    <m:sub>
                                      <m:r>
                                        <a:rPr lang="en-US" sz="2400" i="1">
                                          <a:latin typeface="Cambria Math" panose="02040503050406030204" pitchFamily="18" charset="0"/>
                                        </a:rPr>
                                        <m:t>𝑞</m:t>
                                      </m:r>
                                    </m:sub>
                                  </m:sSub>
                                  <m:r>
                                    <a:rPr lang="en-US" sz="2400" i="1">
                                      <a:latin typeface="Cambria Math" panose="02040503050406030204" pitchFamily="18" charset="0"/>
                                    </a:rPr>
                                    <m:t>(</m:t>
                                  </m:r>
                                  <m:sSubSup>
                                    <m:sSubSupPr>
                                      <m:ctrlPr>
                                        <a:rPr lang="en-US" sz="2400" i="1">
                                          <a:latin typeface="Cambria Math" charset="0"/>
                                          <a:ea typeface="Cambria Math" panose="02040503050406030204" pitchFamily="18" charset="0"/>
                                        </a:rPr>
                                      </m:ctrlPr>
                                    </m:sSubSupPr>
                                    <m:e>
                                      <m:r>
                                        <a:rPr lang="en-US" sz="2400" i="1">
                                          <a:latin typeface="Cambria Math" charset="0"/>
                                          <a:ea typeface="Cambria Math" panose="02040503050406030204" pitchFamily="18" charset="0"/>
                                        </a:rPr>
                                        <m:t>h</m:t>
                                      </m:r>
                                    </m:e>
                                    <m:sub>
                                      <m:r>
                                        <a:rPr lang="en-US" sz="2400" i="1">
                                          <a:latin typeface="Cambria Math" panose="02040503050406030204" pitchFamily="18" charset="0"/>
                                          <a:ea typeface="Cambria Math" panose="02040503050406030204" pitchFamily="18" charset="0"/>
                                        </a:rPr>
                                        <m:t>𝑖</m:t>
                                      </m:r>
                                    </m:sub>
                                    <m:sup>
                                      <m:r>
                                        <a:rPr lang="en-US" sz="2400" i="1">
                                          <a:latin typeface="Cambria Math" panose="02040503050406030204" pitchFamily="18" charset="0"/>
                                          <a:ea typeface="Cambria Math" panose="02040503050406030204" pitchFamily="18" charset="0"/>
                                        </a:rPr>
                                        <m:t>𝑡</m:t>
                                      </m:r>
                                    </m:sup>
                                  </m:sSubSup>
                                  <m:r>
                                    <a:rPr lang="en-US" sz="2400" i="1">
                                      <a:latin typeface="Cambria Math" panose="02040503050406030204" pitchFamily="18" charset="0"/>
                                      <a:ea typeface="Cambria Math" panose="02040503050406030204" pitchFamily="18" charset="0"/>
                                    </a:rPr>
                                    <m:t>;</m:t>
                                  </m:r>
                                  <m:sSub>
                                    <m:sSubPr>
                                      <m:ctrlPr>
                                        <a:rPr lang="en-US" sz="2400" i="1">
                                          <a:latin typeface="Cambria Math"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𝜋</m:t>
                                      </m:r>
                                    </m:sub>
                                  </m:sSub>
                                  <m:r>
                                    <a:rPr lang="en-US" sz="2400" i="1">
                                      <a:latin typeface="Cambria Math" panose="02040503050406030204" pitchFamily="18" charset="0"/>
                                    </a:rPr>
                                    <m:t>)</m:t>
                                  </m:r>
                                </m:e>
                              </m:nary>
                            </m:e>
                          </m:nary>
                        </m:e>
                      </m:d>
                    </m:oMath>
                  </m:oMathPara>
                </a14:m>
                <a:endParaRPr lang="en-US" sz="2400" dirty="0"/>
              </a:p>
            </p:txBody>
          </p:sp>
        </mc:Choice>
        <mc:Fallback xmlns="">
          <p:sp>
            <p:nvSpPr>
              <p:cNvPr id="24" name="TextBox 23">
                <a:extLst>
                  <a:ext uri="{FF2B5EF4-FFF2-40B4-BE49-F238E27FC236}">
                    <a16:creationId xmlns:a16="http://schemas.microsoft.com/office/drawing/2014/main" xmlns="" xmlns:a14="http://schemas.microsoft.com/office/drawing/2010/main" id="{C0C71CE9-0D81-7C47-B0F2-6C4D261CDE54}"/>
                  </a:ext>
                </a:extLst>
              </p:cNvPr>
              <p:cNvSpPr txBox="1">
                <a:spLocks noRot="1" noChangeAspect="1" noMove="1" noResize="1" noEditPoints="1" noAdjustHandles="1" noChangeArrowheads="1" noChangeShapeType="1" noTextEdit="1"/>
              </p:cNvSpPr>
              <p:nvPr/>
            </p:nvSpPr>
            <p:spPr>
              <a:xfrm>
                <a:off x="2611841" y="3088204"/>
                <a:ext cx="6968318" cy="1038489"/>
              </a:xfrm>
              <a:prstGeom prst="rect">
                <a:avLst/>
              </a:prstGeom>
              <a:blipFill rotWithShape="0">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153A584-974B-7244-90B3-977968778D8E}" type="slidenum">
              <a:rPr lang="en-US" smtClean="0"/>
              <a:t>40</a:t>
            </a:fld>
            <a:endParaRPr lang="en-US"/>
          </a:p>
        </p:txBody>
      </p:sp>
      <p:sp>
        <p:nvSpPr>
          <p:cNvPr id="25" name="Rectangle 24"/>
          <p:cNvSpPr/>
          <p:nvPr/>
        </p:nvSpPr>
        <p:spPr>
          <a:xfrm>
            <a:off x="2125169" y="806556"/>
            <a:ext cx="7941663" cy="830997"/>
          </a:xfrm>
          <a:prstGeom prst="rect">
            <a:avLst/>
          </a:prstGeom>
        </p:spPr>
        <p:txBody>
          <a:bodyPr wrap="square">
            <a:spAutoFit/>
          </a:bodyPr>
          <a:lstStyle/>
          <a:p>
            <a:pPr algn="ctr"/>
            <a:r>
              <a:rPr lang="en-US" sz="2400" dirty="0" smtClean="0">
                <a:latin typeface="Roboto" charset="0"/>
                <a:ea typeface="Roboto" charset="0"/>
                <a:cs typeface="Roboto" charset="0"/>
              </a:rPr>
              <a:t>Train the questioner to maximize expected reward over images and dialog rounds in an episode</a:t>
            </a:r>
            <a:endParaRPr lang="en-US" sz="2400" dirty="0">
              <a:latin typeface="Roboto" charset="0"/>
              <a:ea typeface="Roboto" charset="0"/>
              <a:cs typeface="Roboto" charset="0"/>
            </a:endParaRPr>
          </a:p>
        </p:txBody>
      </p:sp>
      <p:grpSp>
        <p:nvGrpSpPr>
          <p:cNvPr id="3" name="Group 2"/>
          <p:cNvGrpSpPr/>
          <p:nvPr/>
        </p:nvGrpSpPr>
        <p:grpSpPr>
          <a:xfrm>
            <a:off x="6078760" y="1863433"/>
            <a:ext cx="3320544" cy="1176073"/>
            <a:chOff x="5861135" y="4122497"/>
            <a:chExt cx="3320544" cy="1176073"/>
          </a:xfrm>
        </p:grpSpPr>
        <p:sp>
          <p:nvSpPr>
            <p:cNvPr id="33" name="TextBox 32">
              <a:extLst>
                <a:ext uri="{FF2B5EF4-FFF2-40B4-BE49-F238E27FC236}">
                  <a16:creationId xmlns="" xmlns:a16="http://schemas.microsoft.com/office/drawing/2014/main" id="{585AF5D5-802C-B944-8458-5C8ED511325C}"/>
                </a:ext>
              </a:extLst>
            </p:cNvPr>
            <p:cNvSpPr txBox="1"/>
            <p:nvPr/>
          </p:nvSpPr>
          <p:spPr>
            <a:xfrm>
              <a:off x="5861135" y="4122497"/>
              <a:ext cx="3320544" cy="707886"/>
            </a:xfrm>
            <a:prstGeom prst="rect">
              <a:avLst/>
            </a:prstGeom>
            <a:noFill/>
          </p:spPr>
          <p:txBody>
            <a:bodyPr wrap="square" rtlCol="0">
              <a:spAutoFit/>
            </a:bodyPr>
            <a:lstStyle/>
            <a:p>
              <a:pPr algn="ctr"/>
              <a:r>
                <a:rPr lang="en-US" sz="2000" dirty="0" smtClean="0">
                  <a:latin typeface="Roboto" charset="0"/>
                  <a:ea typeface="Roboto" charset="0"/>
                  <a:cs typeface="Roboto" charset="0"/>
                </a:rPr>
                <a:t>Sum of reward over all images and dialog rounds</a:t>
              </a:r>
              <a:endParaRPr lang="en-US" sz="2000" dirty="0">
                <a:latin typeface="Roboto" charset="0"/>
                <a:ea typeface="Roboto" charset="0"/>
                <a:cs typeface="Roboto" charset="0"/>
              </a:endParaRPr>
            </a:p>
          </p:txBody>
        </p:sp>
        <p:sp>
          <p:nvSpPr>
            <p:cNvPr id="2" name="Right Brace 1"/>
            <p:cNvSpPr/>
            <p:nvPr/>
          </p:nvSpPr>
          <p:spPr>
            <a:xfrm rot="16200000">
              <a:off x="7258203" y="3486914"/>
              <a:ext cx="468186" cy="3155125"/>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p:cNvGrpSpPr/>
          <p:nvPr/>
        </p:nvGrpSpPr>
        <p:grpSpPr>
          <a:xfrm>
            <a:off x="3005525" y="3910233"/>
            <a:ext cx="4236113" cy="1257595"/>
            <a:chOff x="7877733" y="3793370"/>
            <a:chExt cx="4236113" cy="1257595"/>
          </a:xfrm>
        </p:grpSpPr>
        <p:sp>
          <p:nvSpPr>
            <p:cNvPr id="39" name="TextBox 38">
              <a:extLst>
                <a:ext uri="{FF2B5EF4-FFF2-40B4-BE49-F238E27FC236}">
                  <a16:creationId xmlns="" xmlns:a16="http://schemas.microsoft.com/office/drawing/2014/main" id="{585AF5D5-802C-B944-8458-5C8ED511325C}"/>
                </a:ext>
              </a:extLst>
            </p:cNvPr>
            <p:cNvSpPr txBox="1"/>
            <p:nvPr/>
          </p:nvSpPr>
          <p:spPr>
            <a:xfrm>
              <a:off x="7877733" y="4343079"/>
              <a:ext cx="4236113" cy="707886"/>
            </a:xfrm>
            <a:prstGeom prst="rect">
              <a:avLst/>
            </a:prstGeom>
            <a:noFill/>
          </p:spPr>
          <p:txBody>
            <a:bodyPr wrap="square" rtlCol="0">
              <a:spAutoFit/>
            </a:bodyPr>
            <a:lstStyle/>
            <a:p>
              <a:pPr algn="ctr"/>
              <a:r>
                <a:rPr lang="en-US" sz="2000" dirty="0" smtClean="0">
                  <a:latin typeface="Roboto" charset="0"/>
                  <a:ea typeface="Roboto" charset="0"/>
                  <a:cs typeface="Roboto" charset="0"/>
                </a:rPr>
                <a:t>Expectation over visual systems, episodes, and questions</a:t>
              </a:r>
              <a:endParaRPr lang="en-US" sz="2000" dirty="0">
                <a:latin typeface="Roboto" charset="0"/>
                <a:ea typeface="Roboto" charset="0"/>
                <a:cs typeface="Roboto" charset="0"/>
              </a:endParaRPr>
            </a:p>
          </p:txBody>
        </p:sp>
        <p:sp>
          <p:nvSpPr>
            <p:cNvPr id="41" name="Right Brace 40"/>
            <p:cNvSpPr/>
            <p:nvPr/>
          </p:nvSpPr>
          <p:spPr>
            <a:xfrm rot="5400000">
              <a:off x="9947792" y="3394055"/>
              <a:ext cx="440834" cy="123946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3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CD4428AB-1503-F549-B42F-025E69C450AF}"/>
                  </a:ext>
                </a:extLst>
              </p:cNvPr>
              <p:cNvSpPr txBox="1"/>
              <p:nvPr/>
            </p:nvSpPr>
            <p:spPr>
              <a:xfrm>
                <a:off x="3343035" y="2564307"/>
                <a:ext cx="5145704" cy="515847"/>
              </a:xfrm>
              <a:prstGeom prst="rect">
                <a:avLst/>
              </a:prstGeom>
              <a:noFill/>
            </p:spPr>
            <p:txBody>
              <a:bodyPr wrap="none" lIns="0" tIns="0" rIns="0" bIns="0" rtlCol="0">
                <a:spAutoFit/>
              </a:bodyPr>
              <a:lstStyle/>
              <a:p>
                <a14:m>
                  <m:oMath xmlns:m="http://schemas.openxmlformats.org/officeDocument/2006/math">
                    <m:sSubSup>
                      <m:sSubSupPr>
                        <m:ctrlPr>
                          <a:rPr lang="en-US" sz="3200" i="1" smtClean="0">
                            <a:latin typeface="Cambria Math" charset="0"/>
                          </a:rPr>
                        </m:ctrlPr>
                      </m:sSubSupPr>
                      <m:e>
                        <m:r>
                          <a:rPr lang="en-US" sz="3200" b="0" i="1" smtClean="0">
                            <a:latin typeface="Cambria Math" panose="02040503050406030204" pitchFamily="18" charset="0"/>
                          </a:rPr>
                          <m:t>𝑟</m:t>
                        </m:r>
                      </m:e>
                      <m:sub>
                        <m:r>
                          <a:rPr lang="en-US" sz="3200" b="0" i="1" smtClean="0">
                            <a:latin typeface="Cambria Math" panose="02040503050406030204" pitchFamily="18" charset="0"/>
                          </a:rPr>
                          <m:t>𝑖</m:t>
                        </m:r>
                      </m:sub>
                      <m:sup>
                        <m:r>
                          <a:rPr lang="en-US" sz="3200" b="0" i="1" smtClean="0">
                            <a:latin typeface="Cambria Math" panose="02040503050406030204" pitchFamily="18" charset="0"/>
                          </a:rPr>
                          <m:t>𝑡</m:t>
                        </m:r>
                      </m:sup>
                    </m:sSubSup>
                    <m:r>
                      <a:rPr lang="en-US" sz="3200" b="0" i="1" smtClean="0">
                        <a:latin typeface="Cambria Math" panose="02040503050406030204" pitchFamily="18" charset="0"/>
                      </a:rPr>
                      <m:t>=</m:t>
                    </m:r>
                    <m:r>
                      <a:rPr lang="en-US" sz="3200" b="0" i="1" smtClean="0">
                        <a:latin typeface="Cambria Math" panose="02040503050406030204" pitchFamily="18" charset="0"/>
                      </a:rPr>
                      <m:t>𝑆</m:t>
                    </m:r>
                    <m:r>
                      <a:rPr lang="en-US" sz="3200" b="0" i="1" smtClean="0">
                        <a:latin typeface="Cambria Math" panose="02040503050406030204" pitchFamily="18" charset="0"/>
                      </a:rPr>
                      <m:t>(</m:t>
                    </m:r>
                    <m:sSubSup>
                      <m:sSubSupPr>
                        <m:ctrlPr>
                          <a:rPr lang="en-US" sz="3200" i="1">
                            <a:latin typeface="Cambria Math" charset="0"/>
                          </a:rPr>
                        </m:ctrlPr>
                      </m:sSubSupPr>
                      <m:e>
                        <m:r>
                          <a:rPr lang="en-US" sz="3200" i="1">
                            <a:latin typeface="Cambria Math" panose="02040503050406030204" pitchFamily="18" charset="0"/>
                          </a:rPr>
                          <m:t>𝐺</m:t>
                        </m:r>
                      </m:e>
                      <m:sub>
                        <m:r>
                          <a:rPr lang="en-US" sz="3200" i="1">
                            <a:latin typeface="Cambria Math" panose="02040503050406030204" pitchFamily="18" charset="0"/>
                          </a:rPr>
                          <m:t>𝑖</m:t>
                        </m:r>
                      </m:sub>
                      <m:sup>
                        <m:r>
                          <a:rPr lang="en-US" sz="3200" b="0" i="1" smtClean="0">
                            <a:latin typeface="Cambria Math" charset="0"/>
                          </a:rPr>
                          <m:t>𝑡</m:t>
                        </m:r>
                      </m:sup>
                    </m:sSubSup>
                  </m:oMath>
                </a14:m>
                <a:r>
                  <a:rPr lang="en-US" sz="3200" dirty="0"/>
                  <a:t>, </a:t>
                </a:r>
                <a14:m>
                  <m:oMath xmlns:m="http://schemas.openxmlformats.org/officeDocument/2006/math">
                    <m:sSubSup>
                      <m:sSubSupPr>
                        <m:ctrlPr>
                          <a:rPr lang="en-US" sz="3200" i="1">
                            <a:latin typeface="Cambria Math" charset="0"/>
                          </a:rPr>
                        </m:ctrlPr>
                      </m:sSubSupPr>
                      <m:e>
                        <m:r>
                          <a:rPr lang="en-US" sz="3200" i="1">
                            <a:latin typeface="Cambria Math" panose="02040503050406030204" pitchFamily="18" charset="0"/>
                          </a:rPr>
                          <m:t>𝐺</m:t>
                        </m:r>
                      </m:e>
                      <m:sub>
                        <m:r>
                          <a:rPr lang="en-US" sz="3200" i="1">
                            <a:latin typeface="Cambria Math" panose="02040503050406030204" pitchFamily="18" charset="0"/>
                          </a:rPr>
                          <m:t>𝑖</m:t>
                        </m:r>
                      </m:sub>
                      <m:sup>
                        <m:r>
                          <a:rPr lang="en-US" sz="3200" b="0" i="1" smtClean="0">
                            <a:latin typeface="Cambria Math" charset="0"/>
                          </a:rPr>
                          <m:t>∗</m:t>
                        </m:r>
                      </m:sup>
                    </m:sSubSup>
                    <m:r>
                      <a:rPr lang="en-US" sz="3200" b="0" i="1" smtClean="0">
                        <a:latin typeface="Cambria Math" panose="02040503050406030204" pitchFamily="18" charset="0"/>
                      </a:rPr>
                      <m:t>)−</m:t>
                    </m:r>
                    <m:r>
                      <a:rPr lang="en-US" sz="3200" i="1">
                        <a:latin typeface="Cambria Math" panose="02040503050406030204" pitchFamily="18" charset="0"/>
                      </a:rPr>
                      <m:t>𝑆</m:t>
                    </m:r>
                    <m:r>
                      <a:rPr lang="en-US" sz="3200" i="1">
                        <a:latin typeface="Cambria Math" panose="02040503050406030204" pitchFamily="18" charset="0"/>
                      </a:rPr>
                      <m:t>(</m:t>
                    </m:r>
                    <m:sSubSup>
                      <m:sSubSupPr>
                        <m:ctrlPr>
                          <a:rPr lang="en-US" sz="3200" i="1">
                            <a:latin typeface="Cambria Math" charset="0"/>
                          </a:rPr>
                        </m:ctrlPr>
                      </m:sSubSupPr>
                      <m:e>
                        <m:r>
                          <a:rPr lang="en-US" sz="3200" i="1">
                            <a:latin typeface="Cambria Math" panose="02040503050406030204" pitchFamily="18" charset="0"/>
                          </a:rPr>
                          <m:t>𝐺</m:t>
                        </m:r>
                      </m:e>
                      <m:sub>
                        <m:r>
                          <a:rPr lang="en-US" sz="3200" b="0" i="1" smtClean="0">
                            <a:latin typeface="Cambria Math" charset="0"/>
                          </a:rPr>
                          <m:t>𝑖</m:t>
                        </m:r>
                      </m:sub>
                      <m:sup>
                        <m:r>
                          <a:rPr lang="en-US" sz="3200" b="0" i="1" smtClean="0">
                            <a:latin typeface="Cambria Math" charset="0"/>
                          </a:rPr>
                          <m:t>𝑡</m:t>
                        </m:r>
                        <m:r>
                          <a:rPr lang="en-US" sz="3200" b="0" i="1" smtClean="0">
                            <a:latin typeface="Cambria Math" charset="0"/>
                          </a:rPr>
                          <m:t>−1</m:t>
                        </m:r>
                      </m:sup>
                    </m:sSubSup>
                    <m:r>
                      <m:rPr>
                        <m:nor/>
                      </m:rPr>
                      <a:rPr lang="en-US" sz="3200" dirty="0"/>
                      <m:t>, </m:t>
                    </m:r>
                    <m:sSubSup>
                      <m:sSubSupPr>
                        <m:ctrlPr>
                          <a:rPr lang="en-US" sz="3200" i="1">
                            <a:latin typeface="Cambria Math" charset="0"/>
                          </a:rPr>
                        </m:ctrlPr>
                      </m:sSubSupPr>
                      <m:e>
                        <m:r>
                          <a:rPr lang="en-US" sz="3200" i="1">
                            <a:latin typeface="Cambria Math" panose="02040503050406030204" pitchFamily="18" charset="0"/>
                          </a:rPr>
                          <m:t>𝐺</m:t>
                        </m:r>
                      </m:e>
                      <m:sub>
                        <m:r>
                          <a:rPr lang="en-US" sz="3200" i="1">
                            <a:latin typeface="Cambria Math" panose="02040503050406030204" pitchFamily="18" charset="0"/>
                          </a:rPr>
                          <m:t>𝑖</m:t>
                        </m:r>
                      </m:sub>
                      <m:sup>
                        <m:r>
                          <a:rPr lang="en-US" sz="3200" b="0" i="1" smtClean="0">
                            <a:latin typeface="Cambria Math" charset="0"/>
                          </a:rPr>
                          <m:t>∗</m:t>
                        </m:r>
                      </m:sup>
                    </m:sSubSup>
                    <m:r>
                      <a:rPr lang="en-US" sz="3200" i="1">
                        <a:latin typeface="Cambria Math" panose="02040503050406030204" pitchFamily="18" charset="0"/>
                      </a:rPr>
                      <m:t>)</m:t>
                    </m:r>
                  </m:oMath>
                </a14:m>
                <a:endParaRPr lang="en-US" sz="3200" dirty="0"/>
              </a:p>
            </p:txBody>
          </p:sp>
        </mc:Choice>
        <mc:Fallback xmlns="">
          <p:sp>
            <p:nvSpPr>
              <p:cNvPr id="6" name="TextBox 5">
                <a:extLst>
                  <a:ext uri="{FF2B5EF4-FFF2-40B4-BE49-F238E27FC236}">
                    <a16:creationId xmlns:a16="http://schemas.microsoft.com/office/drawing/2014/main" xmlns="" xmlns:a14="http://schemas.microsoft.com/office/drawing/2010/main" id="{CD4428AB-1503-F549-B42F-025E69C450AF}"/>
                  </a:ext>
                </a:extLst>
              </p:cNvPr>
              <p:cNvSpPr txBox="1">
                <a:spLocks noRot="1" noChangeAspect="1" noMove="1" noResize="1" noEditPoints="1" noAdjustHandles="1" noChangeArrowheads="1" noChangeShapeType="1" noTextEdit="1"/>
              </p:cNvSpPr>
              <p:nvPr/>
            </p:nvSpPr>
            <p:spPr>
              <a:xfrm>
                <a:off x="3343035" y="2564307"/>
                <a:ext cx="5145704" cy="515847"/>
              </a:xfrm>
              <a:prstGeom prst="rect">
                <a:avLst/>
              </a:prstGeom>
              <a:blipFill rotWithShape="0">
                <a:blip r:embed="rId3"/>
                <a:stretch>
                  <a:fillRect t="-19048" b="-48810"/>
                </a:stretch>
              </a:blipFill>
            </p:spPr>
            <p:txBody>
              <a:bodyPr/>
              <a:lstStyle/>
              <a:p>
                <a:r>
                  <a:rPr lang="en-US">
                    <a:noFill/>
                  </a:rPr>
                  <a:t> </a:t>
                </a:r>
              </a:p>
            </p:txBody>
          </p:sp>
        </mc:Fallback>
      </mc:AlternateContent>
      <p:sp>
        <p:nvSpPr>
          <p:cNvPr id="7" name="TextBox 6">
            <a:extLst>
              <a:ext uri="{FF2B5EF4-FFF2-40B4-BE49-F238E27FC236}">
                <a16:creationId xmlns="" xmlns:a16="http://schemas.microsoft.com/office/drawing/2014/main" id="{B1722A69-0B41-7843-8A15-8EF9C76B1B80}"/>
              </a:ext>
            </a:extLst>
          </p:cNvPr>
          <p:cNvSpPr txBox="1"/>
          <p:nvPr/>
        </p:nvSpPr>
        <p:spPr>
          <a:xfrm>
            <a:off x="2178244" y="1038238"/>
            <a:ext cx="7835513" cy="523220"/>
          </a:xfrm>
          <a:prstGeom prst="rect">
            <a:avLst/>
          </a:prstGeom>
          <a:noFill/>
        </p:spPr>
        <p:txBody>
          <a:bodyPr wrap="square" rtlCol="0">
            <a:spAutoFit/>
          </a:bodyPr>
          <a:lstStyle/>
          <a:p>
            <a:r>
              <a:rPr lang="en-US" sz="2800" dirty="0" smtClean="0">
                <a:latin typeface="Roboto" charset="0"/>
                <a:ea typeface="Roboto" charset="0"/>
                <a:cs typeface="Roboto" charset="0"/>
              </a:rPr>
              <a:t>Per round </a:t>
            </a:r>
            <a:r>
              <a:rPr lang="en-US" sz="2800" dirty="0">
                <a:latin typeface="Roboto" charset="0"/>
                <a:ea typeface="Roboto" charset="0"/>
                <a:cs typeface="Roboto" charset="0"/>
              </a:rPr>
              <a:t>c</a:t>
            </a:r>
            <a:r>
              <a:rPr lang="en-US" sz="2800" dirty="0" smtClean="0">
                <a:latin typeface="Roboto" charset="0"/>
                <a:ea typeface="Roboto" charset="0"/>
                <a:cs typeface="Roboto" charset="0"/>
              </a:rPr>
              <a:t>hange in graph </a:t>
            </a:r>
            <a:r>
              <a:rPr lang="en-US" sz="2800" smtClean="0">
                <a:latin typeface="Roboto" charset="0"/>
                <a:ea typeface="Roboto" charset="0"/>
                <a:cs typeface="Roboto" charset="0"/>
              </a:rPr>
              <a:t>memory accuracy</a:t>
            </a:r>
            <a:endParaRPr lang="en-US" sz="2800" dirty="0">
              <a:latin typeface="Roboto" charset="0"/>
              <a:ea typeface="Roboto" charset="0"/>
              <a:cs typeface="Roboto" charset="0"/>
            </a:endParaRPr>
          </a:p>
        </p:txBody>
      </p:sp>
      <p:grpSp>
        <p:nvGrpSpPr>
          <p:cNvPr id="30" name="Group 29"/>
          <p:cNvGrpSpPr/>
          <p:nvPr/>
        </p:nvGrpSpPr>
        <p:grpSpPr>
          <a:xfrm>
            <a:off x="4080599" y="3201830"/>
            <a:ext cx="1760219" cy="981778"/>
            <a:chOff x="4080599" y="3201830"/>
            <a:chExt cx="1760219" cy="981778"/>
          </a:xfrm>
        </p:grpSpPr>
        <p:sp>
          <p:nvSpPr>
            <p:cNvPr id="31" name="TextBox 30">
              <a:extLst>
                <a:ext uri="{FF2B5EF4-FFF2-40B4-BE49-F238E27FC236}">
                  <a16:creationId xmlns="" xmlns:a16="http://schemas.microsoft.com/office/drawing/2014/main" id="{9D434695-BC3F-BA47-B2CE-9540654438EC}"/>
                </a:ext>
              </a:extLst>
            </p:cNvPr>
            <p:cNvSpPr txBox="1"/>
            <p:nvPr/>
          </p:nvSpPr>
          <p:spPr>
            <a:xfrm>
              <a:off x="4080599" y="3537277"/>
              <a:ext cx="1760219" cy="646331"/>
            </a:xfrm>
            <a:prstGeom prst="rect">
              <a:avLst/>
            </a:prstGeom>
            <a:noFill/>
          </p:spPr>
          <p:txBody>
            <a:bodyPr wrap="square" rtlCol="0">
              <a:spAutoFit/>
            </a:bodyPr>
            <a:lstStyle/>
            <a:p>
              <a:r>
                <a:rPr lang="en-US" dirty="0"/>
                <a:t>Graph Memory</a:t>
              </a:r>
            </a:p>
            <a:p>
              <a:r>
                <a:rPr lang="en-US" dirty="0"/>
                <a:t>at dialog round </a:t>
              </a:r>
              <a:r>
                <a:rPr lang="en-US" b="1" i="1" dirty="0"/>
                <a:t>t</a:t>
              </a:r>
            </a:p>
          </p:txBody>
        </p:sp>
        <p:cxnSp>
          <p:nvCxnSpPr>
            <p:cNvPr id="27" name="Straight Arrow Connector 26">
              <a:extLst>
                <a:ext uri="{FF2B5EF4-FFF2-40B4-BE49-F238E27FC236}">
                  <a16:creationId xmlns="" xmlns:a16="http://schemas.microsoft.com/office/drawing/2014/main" id="{43C760F5-BCFC-B045-A313-90B1159251DA}"/>
                </a:ext>
              </a:extLst>
            </p:cNvPr>
            <p:cNvCxnSpPr>
              <a:cxnSpLocks/>
              <a:stCxn id="31" idx="0"/>
            </p:cNvCxnSpPr>
            <p:nvPr/>
          </p:nvCxnSpPr>
          <p:spPr>
            <a:xfrm flipH="1" flipV="1">
              <a:off x="4960088" y="3201830"/>
              <a:ext cx="621" cy="3354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Training Objectives: Questioner Policy Reward</a:t>
            </a:r>
            <a:endParaRPr lang="en-US" sz="2800" dirty="0">
              <a:latin typeface="Roboto" charset="0"/>
              <a:ea typeface="Roboto" charset="0"/>
              <a:cs typeface="Roboto" charset="0"/>
            </a:endParaRPr>
          </a:p>
        </p:txBody>
      </p:sp>
      <p:sp>
        <p:nvSpPr>
          <p:cNvPr id="3" name="Slide Number Placeholder 2"/>
          <p:cNvSpPr>
            <a:spLocks noGrp="1"/>
          </p:cNvSpPr>
          <p:nvPr>
            <p:ph type="sldNum" sz="quarter" idx="12"/>
          </p:nvPr>
        </p:nvSpPr>
        <p:spPr/>
        <p:txBody>
          <a:bodyPr/>
          <a:lstStyle/>
          <a:p>
            <a:fld id="{1153A584-974B-7244-90B3-977968778D8E}" type="slidenum">
              <a:rPr lang="en-US" smtClean="0"/>
              <a:t>41</a:t>
            </a:fld>
            <a:endParaRPr lang="en-US"/>
          </a:p>
        </p:txBody>
      </p:sp>
      <p:grpSp>
        <p:nvGrpSpPr>
          <p:cNvPr id="26" name="Group 25"/>
          <p:cNvGrpSpPr/>
          <p:nvPr/>
        </p:nvGrpSpPr>
        <p:grpSpPr>
          <a:xfrm>
            <a:off x="5674950" y="1901767"/>
            <a:ext cx="2667236" cy="715874"/>
            <a:chOff x="5674950" y="1548232"/>
            <a:chExt cx="2667236" cy="715874"/>
          </a:xfrm>
        </p:grpSpPr>
        <p:sp>
          <p:nvSpPr>
            <p:cNvPr id="35" name="TextBox 34">
              <a:extLst>
                <a:ext uri="{FF2B5EF4-FFF2-40B4-BE49-F238E27FC236}">
                  <a16:creationId xmlns="" xmlns:a16="http://schemas.microsoft.com/office/drawing/2014/main" id="{877E2588-24FE-2A4E-B97B-4FCB1B17AC98}"/>
                </a:ext>
              </a:extLst>
            </p:cNvPr>
            <p:cNvSpPr txBox="1"/>
            <p:nvPr/>
          </p:nvSpPr>
          <p:spPr>
            <a:xfrm>
              <a:off x="6315030" y="1548232"/>
              <a:ext cx="1478514" cy="369332"/>
            </a:xfrm>
            <a:prstGeom prst="rect">
              <a:avLst/>
            </a:prstGeom>
            <a:noFill/>
          </p:spPr>
          <p:txBody>
            <a:bodyPr wrap="square" rtlCol="0">
              <a:spAutoFit/>
            </a:bodyPr>
            <a:lstStyle/>
            <a:p>
              <a:r>
                <a:rPr lang="en-US" smtClean="0"/>
                <a:t>Oracle Graph</a:t>
              </a:r>
              <a:endParaRPr lang="en-US" dirty="0"/>
            </a:p>
          </p:txBody>
        </p:sp>
        <p:cxnSp>
          <p:nvCxnSpPr>
            <p:cNvPr id="24" name="Elbow Connector 23"/>
            <p:cNvCxnSpPr>
              <a:stCxn id="35" idx="1"/>
            </p:cNvCxnSpPr>
            <p:nvPr/>
          </p:nvCxnSpPr>
          <p:spPr>
            <a:xfrm rot="10800000" flipV="1">
              <a:off x="5674950" y="1732897"/>
              <a:ext cx="640080" cy="531209"/>
            </a:xfrm>
            <a:prstGeom prst="bentConnector3">
              <a:avLst>
                <a:gd name="adj1" fmla="val 9970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flipH="1" flipV="1">
              <a:off x="7702106" y="1731133"/>
              <a:ext cx="640080" cy="531209"/>
            </a:xfrm>
            <a:prstGeom prst="bentConnector3">
              <a:avLst>
                <a:gd name="adj1" fmla="val 9970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581967" y="3209947"/>
            <a:ext cx="2035721" cy="981778"/>
            <a:chOff x="6581967" y="3209947"/>
            <a:chExt cx="2035721" cy="981778"/>
          </a:xfrm>
        </p:grpSpPr>
        <p:sp>
          <p:nvSpPr>
            <p:cNvPr id="36" name="TextBox 35">
              <a:extLst>
                <a:ext uri="{FF2B5EF4-FFF2-40B4-BE49-F238E27FC236}">
                  <a16:creationId xmlns="" xmlns:a16="http://schemas.microsoft.com/office/drawing/2014/main" id="{9D434695-BC3F-BA47-B2CE-9540654438EC}"/>
                </a:ext>
              </a:extLst>
            </p:cNvPr>
            <p:cNvSpPr txBox="1"/>
            <p:nvPr/>
          </p:nvSpPr>
          <p:spPr>
            <a:xfrm>
              <a:off x="6581967" y="3545394"/>
              <a:ext cx="2035721" cy="646331"/>
            </a:xfrm>
            <a:prstGeom prst="rect">
              <a:avLst/>
            </a:prstGeom>
            <a:noFill/>
          </p:spPr>
          <p:txBody>
            <a:bodyPr wrap="square" rtlCol="0">
              <a:spAutoFit/>
            </a:bodyPr>
            <a:lstStyle/>
            <a:p>
              <a:r>
                <a:rPr lang="en-US" dirty="0"/>
                <a:t>Graph Memory</a:t>
              </a:r>
            </a:p>
            <a:p>
              <a:r>
                <a:rPr lang="en-US" dirty="0"/>
                <a:t>at dialog round </a:t>
              </a:r>
              <a:r>
                <a:rPr lang="en-US" b="1" i="1" dirty="0" smtClean="0"/>
                <a:t>t-1</a:t>
              </a:r>
              <a:endParaRPr lang="en-US" b="1" i="1" dirty="0"/>
            </a:p>
          </p:txBody>
        </p:sp>
        <p:cxnSp>
          <p:nvCxnSpPr>
            <p:cNvPr id="37" name="Straight Arrow Connector 36">
              <a:extLst>
                <a:ext uri="{FF2B5EF4-FFF2-40B4-BE49-F238E27FC236}">
                  <a16:creationId xmlns="" xmlns:a16="http://schemas.microsoft.com/office/drawing/2014/main" id="{43C760F5-BCFC-B045-A313-90B1159251DA}"/>
                </a:ext>
              </a:extLst>
            </p:cNvPr>
            <p:cNvCxnSpPr>
              <a:cxnSpLocks/>
            </p:cNvCxnSpPr>
            <p:nvPr/>
          </p:nvCxnSpPr>
          <p:spPr>
            <a:xfrm flipH="1" flipV="1">
              <a:off x="7461456" y="3209947"/>
              <a:ext cx="621" cy="3354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 xmlns:a16="http://schemas.microsoft.com/office/drawing/2014/main" id="{B1722A69-0B41-7843-8A15-8EF9C76B1B80}"/>
              </a:ext>
            </a:extLst>
          </p:cNvPr>
          <p:cNvSpPr txBox="1"/>
          <p:nvPr/>
        </p:nvSpPr>
        <p:spPr>
          <a:xfrm>
            <a:off x="1538827" y="4784088"/>
            <a:ext cx="10013756" cy="1384995"/>
          </a:xfrm>
          <a:prstGeom prst="rect">
            <a:avLst/>
          </a:prstGeom>
          <a:noFill/>
        </p:spPr>
        <p:txBody>
          <a:bodyPr wrap="square" rtlCol="0">
            <a:spAutoFit/>
          </a:bodyPr>
          <a:lstStyle/>
          <a:p>
            <a:r>
              <a:rPr lang="en-US" sz="2800" dirty="0" smtClean="0">
                <a:latin typeface="Roboto" charset="0"/>
                <a:ea typeface="Roboto" charset="0"/>
                <a:cs typeface="Roboto" charset="0"/>
              </a:rPr>
              <a:t>Can be improved by:</a:t>
            </a:r>
          </a:p>
          <a:p>
            <a:pPr marL="457200" indent="-457200">
              <a:buFontTx/>
              <a:buChar char="-"/>
            </a:pPr>
            <a:r>
              <a:rPr lang="en-US" sz="2800" dirty="0" smtClean="0">
                <a:latin typeface="Roboto" charset="0"/>
                <a:ea typeface="Roboto" charset="0"/>
                <a:cs typeface="Roboto" charset="0"/>
              </a:rPr>
              <a:t>Asking unambiguous, informative questions (top-down)</a:t>
            </a:r>
          </a:p>
          <a:p>
            <a:pPr marL="457200" indent="-457200">
              <a:buFontTx/>
              <a:buChar char="-"/>
            </a:pPr>
            <a:r>
              <a:rPr lang="en-US" sz="2800" dirty="0" smtClean="0">
                <a:latin typeface="Roboto" charset="0"/>
                <a:ea typeface="Roboto" charset="0"/>
                <a:cs typeface="Roboto" charset="0"/>
              </a:rPr>
              <a:t>Improving the visual system quickly  (bottom-up)</a:t>
            </a:r>
            <a:endParaRPr lang="en-US" sz="2800" dirty="0">
              <a:latin typeface="Roboto" charset="0"/>
              <a:ea typeface="Roboto" charset="0"/>
              <a:cs typeface="Roboto" charset="0"/>
            </a:endParaRPr>
          </a:p>
        </p:txBody>
      </p:sp>
    </p:spTree>
    <p:extLst>
      <p:ext uri="{BB962C8B-B14F-4D97-AF65-F5344CB8AC3E}">
        <p14:creationId xmlns:p14="http://schemas.microsoft.com/office/powerpoint/2010/main" val="41577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Environments</a:t>
            </a:r>
            <a:endParaRPr lang="en-US" sz="2800" dirty="0">
              <a:latin typeface="Roboto" charset="0"/>
              <a:ea typeface="Roboto" charset="0"/>
              <a:cs typeface="Roboto" charset="0"/>
            </a:endParaRPr>
          </a:p>
        </p:txBody>
      </p:sp>
      <p:grpSp>
        <p:nvGrpSpPr>
          <p:cNvPr id="13" name="Group 12"/>
          <p:cNvGrpSpPr/>
          <p:nvPr/>
        </p:nvGrpSpPr>
        <p:grpSpPr>
          <a:xfrm>
            <a:off x="1172638" y="1077591"/>
            <a:ext cx="4331692" cy="4793803"/>
            <a:chOff x="1208496" y="983462"/>
            <a:chExt cx="4331692" cy="4793803"/>
          </a:xfrm>
        </p:grpSpPr>
        <p:pic>
          <p:nvPicPr>
            <p:cNvPr id="5" name="Picture 4" descr="page6image1810112">
              <a:extLst>
                <a:ext uri="{FF2B5EF4-FFF2-40B4-BE49-F238E27FC236}">
                  <a16:creationId xmlns:a16="http://schemas.microsoft.com/office/drawing/2014/main" xmlns="" id="{1A383A67-4C1D-2548-9D2B-71C1DF1D40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6756" y="983462"/>
              <a:ext cx="3995172" cy="3221913"/>
            </a:xfrm>
            <a:prstGeom prst="roundRect">
              <a:avLst>
                <a:gd name="adj" fmla="val 5816"/>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04028D4-51D1-BB46-991C-B6543BEA8109}"/>
                </a:ext>
              </a:extLst>
            </p:cNvPr>
            <p:cNvSpPr txBox="1"/>
            <p:nvPr/>
          </p:nvSpPr>
          <p:spPr>
            <a:xfrm>
              <a:off x="1376756" y="4216805"/>
              <a:ext cx="3995172" cy="461665"/>
            </a:xfrm>
            <a:prstGeom prst="rect">
              <a:avLst/>
            </a:prstGeom>
            <a:noFill/>
          </p:spPr>
          <p:txBody>
            <a:bodyPr wrap="square" rtlCol="0">
              <a:spAutoFit/>
            </a:bodyPr>
            <a:lstStyle/>
            <a:p>
              <a:pPr algn="ctr"/>
              <a:r>
                <a:rPr lang="en-US" sz="2400" dirty="0">
                  <a:latin typeface="Roboto" charset="0"/>
                  <a:ea typeface="Roboto" charset="0"/>
                  <a:cs typeface="Roboto" charset="0"/>
                </a:rPr>
                <a:t>Synthesized Dataset</a:t>
              </a:r>
            </a:p>
          </p:txBody>
        </p:sp>
        <p:sp>
          <p:nvSpPr>
            <p:cNvPr id="9" name="TextBox 8">
              <a:extLst>
                <a:ext uri="{FF2B5EF4-FFF2-40B4-BE49-F238E27FC236}">
                  <a16:creationId xmlns:a16="http://schemas.microsoft.com/office/drawing/2014/main" xmlns="" id="{5BC9A9FC-F894-5649-BF41-AB847033A586}"/>
                </a:ext>
              </a:extLst>
            </p:cNvPr>
            <p:cNvSpPr txBox="1"/>
            <p:nvPr/>
          </p:nvSpPr>
          <p:spPr>
            <a:xfrm>
              <a:off x="1208496" y="4692352"/>
              <a:ext cx="4331692" cy="646331"/>
            </a:xfrm>
            <a:prstGeom prst="rect">
              <a:avLst/>
            </a:prstGeom>
            <a:noFill/>
          </p:spPr>
          <p:txBody>
            <a:bodyPr wrap="square" rtlCol="0">
              <a:spAutoFit/>
            </a:bodyPr>
            <a:lstStyle/>
            <a:p>
              <a:pPr algn="ctr"/>
              <a:r>
                <a:rPr lang="en-US" dirty="0" smtClean="0">
                  <a:latin typeface="Roboto" charset="0"/>
                  <a:ea typeface="Roboto" charset="0"/>
                  <a:cs typeface="Roboto" charset="0"/>
                </a:rPr>
                <a:t>Different </a:t>
              </a:r>
              <a:r>
                <a:rPr lang="en-US" dirty="0">
                  <a:latin typeface="Roboto" charset="0"/>
                  <a:ea typeface="Roboto" charset="0"/>
                  <a:cs typeface="Roboto" charset="0"/>
                </a:rPr>
                <a:t>shapes, colors, materials and </a:t>
              </a:r>
              <a:r>
                <a:rPr lang="en-US" dirty="0" smtClean="0">
                  <a:latin typeface="Roboto" charset="0"/>
                  <a:ea typeface="Roboto" charset="0"/>
                  <a:cs typeface="Roboto" charset="0"/>
                </a:rPr>
                <a:t>sizes. Extended from CLEVR dataset [1]</a:t>
              </a:r>
              <a:endParaRPr lang="en-US" dirty="0">
                <a:latin typeface="Roboto" charset="0"/>
                <a:ea typeface="Roboto" charset="0"/>
                <a:cs typeface="Roboto" charset="0"/>
              </a:endParaRPr>
            </a:p>
          </p:txBody>
        </p:sp>
        <p:sp>
          <p:nvSpPr>
            <p:cNvPr id="11" name="Rectangle 10">
              <a:extLst>
                <a:ext uri="{FF2B5EF4-FFF2-40B4-BE49-F238E27FC236}">
                  <a16:creationId xmlns:a16="http://schemas.microsoft.com/office/drawing/2014/main" xmlns="" id="{5BECFD72-B26B-BE4F-BCB7-DDD5FEF74ED4}"/>
                </a:ext>
              </a:extLst>
            </p:cNvPr>
            <p:cNvSpPr/>
            <p:nvPr/>
          </p:nvSpPr>
          <p:spPr>
            <a:xfrm>
              <a:off x="1376757" y="5469488"/>
              <a:ext cx="3995171" cy="307777"/>
            </a:xfrm>
            <a:prstGeom prst="rect">
              <a:avLst/>
            </a:prstGeom>
          </p:spPr>
          <p:txBody>
            <a:bodyPr wrap="square">
              <a:spAutoFit/>
            </a:bodyPr>
            <a:lstStyle/>
            <a:p>
              <a:pPr algn="ctr"/>
              <a:r>
                <a:rPr lang="en-US" sz="1400" dirty="0">
                  <a:latin typeface="Roboto" charset="0"/>
                  <a:ea typeface="Roboto" charset="0"/>
                  <a:cs typeface="Roboto" charset="0"/>
                </a:rPr>
                <a:t>[1] CLEVR. Johnson et al. </a:t>
              </a:r>
              <a:endParaRPr lang="en-US" sz="1400" b="0" i="0" dirty="0">
                <a:effectLst/>
                <a:latin typeface="Roboto" charset="0"/>
                <a:ea typeface="Roboto" charset="0"/>
                <a:cs typeface="Roboto" charset="0"/>
              </a:endParaRPr>
            </a:p>
          </p:txBody>
        </p:sp>
      </p:grpSp>
      <p:grpSp>
        <p:nvGrpSpPr>
          <p:cNvPr id="14" name="Group 13"/>
          <p:cNvGrpSpPr/>
          <p:nvPr/>
        </p:nvGrpSpPr>
        <p:grpSpPr>
          <a:xfrm>
            <a:off x="6155844" y="1077591"/>
            <a:ext cx="4604576" cy="4778414"/>
            <a:chOff x="6155844" y="983462"/>
            <a:chExt cx="4604576" cy="4778414"/>
          </a:xfrm>
        </p:grpSpPr>
        <p:pic>
          <p:nvPicPr>
            <p:cNvPr id="6" name="Picture 5" descr="page6image1806528">
              <a:extLst>
                <a:ext uri="{FF2B5EF4-FFF2-40B4-BE49-F238E27FC236}">
                  <a16:creationId xmlns:a16="http://schemas.microsoft.com/office/drawing/2014/main" xmlns="" id="{9662C1C3-B579-2541-9814-BF8C7FE5B4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88711" y="983462"/>
              <a:ext cx="4338843" cy="3221913"/>
            </a:xfrm>
            <a:prstGeom prst="roundRect">
              <a:avLst>
                <a:gd name="adj" fmla="val 5816"/>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2C4D7644-A3D4-5848-9D03-47C6B708BDD1}"/>
                </a:ext>
              </a:extLst>
            </p:cNvPr>
            <p:cNvSpPr txBox="1"/>
            <p:nvPr/>
          </p:nvSpPr>
          <p:spPr>
            <a:xfrm>
              <a:off x="6288711" y="4205375"/>
              <a:ext cx="4338843" cy="461665"/>
            </a:xfrm>
            <a:prstGeom prst="rect">
              <a:avLst/>
            </a:prstGeom>
            <a:noFill/>
          </p:spPr>
          <p:txBody>
            <a:bodyPr wrap="square" rtlCol="0">
              <a:spAutoFit/>
            </a:bodyPr>
            <a:lstStyle/>
            <a:p>
              <a:pPr algn="ctr"/>
              <a:r>
                <a:rPr lang="en-US" sz="2400" dirty="0">
                  <a:latin typeface="Roboto" charset="0"/>
                  <a:ea typeface="Roboto" charset="0"/>
                  <a:cs typeface="Roboto" charset="0"/>
                </a:rPr>
                <a:t>Realistic Dataset</a:t>
              </a:r>
            </a:p>
          </p:txBody>
        </p:sp>
        <p:sp>
          <p:nvSpPr>
            <p:cNvPr id="10" name="TextBox 9">
              <a:extLst>
                <a:ext uri="{FF2B5EF4-FFF2-40B4-BE49-F238E27FC236}">
                  <a16:creationId xmlns:a16="http://schemas.microsoft.com/office/drawing/2014/main" xmlns="" id="{2D461613-5DEF-7E45-9B45-1EB26C7FE979}"/>
                </a:ext>
              </a:extLst>
            </p:cNvPr>
            <p:cNvSpPr txBox="1"/>
            <p:nvPr/>
          </p:nvSpPr>
          <p:spPr>
            <a:xfrm>
              <a:off x="6155844" y="4692352"/>
              <a:ext cx="4604576" cy="646331"/>
            </a:xfrm>
            <a:prstGeom prst="rect">
              <a:avLst/>
            </a:prstGeom>
            <a:noFill/>
          </p:spPr>
          <p:txBody>
            <a:bodyPr wrap="square" rtlCol="0">
              <a:spAutoFit/>
            </a:bodyPr>
            <a:lstStyle/>
            <a:p>
              <a:pPr algn="ctr"/>
              <a:r>
                <a:rPr lang="en-US" dirty="0" smtClean="0">
                  <a:latin typeface="Roboto" charset="0"/>
                  <a:ea typeface="Roboto" charset="0"/>
                  <a:cs typeface="Roboto" charset="0"/>
                </a:rPr>
                <a:t>Various real indoor scenes. </a:t>
              </a:r>
              <a:br>
                <a:rPr lang="en-US" dirty="0" smtClean="0">
                  <a:latin typeface="Roboto" charset="0"/>
                  <a:ea typeface="Roboto" charset="0"/>
                  <a:cs typeface="Roboto" charset="0"/>
                </a:rPr>
              </a:br>
              <a:r>
                <a:rPr lang="en-US" dirty="0" smtClean="0">
                  <a:latin typeface="Roboto" charset="0"/>
                  <a:ea typeface="Roboto" charset="0"/>
                  <a:cs typeface="Roboto" charset="0"/>
                </a:rPr>
                <a:t>Annotated </a:t>
              </a:r>
              <a:r>
                <a:rPr lang="en-US" dirty="0">
                  <a:latin typeface="Roboto" charset="0"/>
                  <a:ea typeface="Roboto" charset="0"/>
                  <a:cs typeface="Roboto" charset="0"/>
                </a:rPr>
                <a:t>based on the ARID dataset [2] </a:t>
              </a:r>
            </a:p>
          </p:txBody>
        </p:sp>
        <p:sp>
          <p:nvSpPr>
            <p:cNvPr id="12" name="Rectangle 11">
              <a:extLst>
                <a:ext uri="{FF2B5EF4-FFF2-40B4-BE49-F238E27FC236}">
                  <a16:creationId xmlns:a16="http://schemas.microsoft.com/office/drawing/2014/main" xmlns="" id="{BAFCCC5B-3CC6-D041-AB99-65BC03459B0E}"/>
                </a:ext>
              </a:extLst>
            </p:cNvPr>
            <p:cNvSpPr/>
            <p:nvPr/>
          </p:nvSpPr>
          <p:spPr>
            <a:xfrm>
              <a:off x="6288711" y="5454099"/>
              <a:ext cx="4338844" cy="307777"/>
            </a:xfrm>
            <a:prstGeom prst="rect">
              <a:avLst/>
            </a:prstGeom>
          </p:spPr>
          <p:txBody>
            <a:bodyPr wrap="square">
              <a:spAutoFit/>
            </a:bodyPr>
            <a:lstStyle/>
            <a:p>
              <a:pPr algn="ctr"/>
              <a:r>
                <a:rPr lang="en-US" sz="1400" dirty="0">
                  <a:latin typeface="Roboto" charset="0"/>
                  <a:ea typeface="Roboto" charset="0"/>
                  <a:cs typeface="Roboto" charset="0"/>
                </a:rPr>
                <a:t>[2] Recognizing Objects </a:t>
              </a:r>
              <a:r>
                <a:rPr lang="en-US" sz="1400" dirty="0" smtClean="0">
                  <a:latin typeface="Roboto" charset="0"/>
                  <a:ea typeface="Roboto" charset="0"/>
                  <a:cs typeface="Roboto" charset="0"/>
                </a:rPr>
                <a:t>In-the-Wild</a:t>
              </a:r>
              <a:r>
                <a:rPr lang="en-US" sz="1400" dirty="0">
                  <a:latin typeface="Roboto" charset="0"/>
                  <a:ea typeface="Roboto" charset="0"/>
                  <a:cs typeface="Roboto" charset="0"/>
                </a:rPr>
                <a:t>. </a:t>
              </a:r>
              <a:r>
                <a:rPr lang="en-US" sz="1400" dirty="0" err="1">
                  <a:latin typeface="Roboto" charset="0"/>
                  <a:ea typeface="Roboto" charset="0"/>
                  <a:cs typeface="Roboto" charset="0"/>
                </a:rPr>
                <a:t>Loghmani</a:t>
              </a:r>
              <a:r>
                <a:rPr lang="en-US" sz="1400" dirty="0">
                  <a:latin typeface="Roboto" charset="0"/>
                  <a:ea typeface="Roboto" charset="0"/>
                  <a:cs typeface="Roboto" charset="0"/>
                </a:rPr>
                <a:t> et al.</a:t>
              </a:r>
            </a:p>
          </p:txBody>
        </p:sp>
      </p:grpSp>
      <p:sp>
        <p:nvSpPr>
          <p:cNvPr id="3" name="Slide Number Placeholder 2"/>
          <p:cNvSpPr>
            <a:spLocks noGrp="1"/>
          </p:cNvSpPr>
          <p:nvPr>
            <p:ph type="sldNum" sz="quarter" idx="12"/>
          </p:nvPr>
        </p:nvSpPr>
        <p:spPr/>
        <p:txBody>
          <a:bodyPr/>
          <a:lstStyle/>
          <a:p>
            <a:fld id="{1153A584-974B-7244-90B3-977968778D8E}" type="slidenum">
              <a:rPr lang="en-US" smtClean="0">
                <a:latin typeface="Roboto" charset="0"/>
                <a:ea typeface="Roboto" charset="0"/>
                <a:cs typeface="Roboto" charset="0"/>
              </a:rPr>
              <a:t>42</a:t>
            </a:fld>
            <a:endParaRPr lang="en-US">
              <a:latin typeface="Roboto" charset="0"/>
              <a:ea typeface="Roboto" charset="0"/>
              <a:cs typeface="Roboto" charset="0"/>
            </a:endParaRPr>
          </a:p>
        </p:txBody>
      </p:sp>
    </p:spTree>
    <p:extLst>
      <p:ext uri="{BB962C8B-B14F-4D97-AF65-F5344CB8AC3E}">
        <p14:creationId xmlns:p14="http://schemas.microsoft.com/office/powerpoint/2010/main" val="2338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1E08E708-F9B9-E74D-92CF-59318C9ACAFE}"/>
              </a:ext>
            </a:extLst>
          </p:cNvPr>
          <p:cNvGraphicFramePr>
            <a:graphicFrameLocks noGrp="1"/>
          </p:cNvGraphicFramePr>
          <p:nvPr>
            <p:extLst>
              <p:ext uri="{D42A27DB-BD31-4B8C-83A1-F6EECF244321}">
                <p14:modId xmlns:p14="http://schemas.microsoft.com/office/powerpoint/2010/main" val="1284454463"/>
              </p:ext>
            </p:extLst>
          </p:nvPr>
        </p:nvGraphicFramePr>
        <p:xfrm>
          <a:off x="1094930" y="2206946"/>
          <a:ext cx="10034724" cy="2566760"/>
        </p:xfrm>
        <a:graphic>
          <a:graphicData uri="http://schemas.openxmlformats.org/drawingml/2006/table">
            <a:tbl>
              <a:tblPr>
                <a:tableStyleId>{073A0DAA-6AF3-43AB-8588-CEC1D06C72B9}</a:tableStyleId>
              </a:tblPr>
              <a:tblGrid>
                <a:gridCol w="2473533">
                  <a:extLst>
                    <a:ext uri="{9D8B030D-6E8A-4147-A177-3AD203B41FA5}">
                      <a16:colId xmlns:a16="http://schemas.microsoft.com/office/drawing/2014/main" xmlns="" val="2694460787"/>
                    </a:ext>
                  </a:extLst>
                </a:gridCol>
                <a:gridCol w="1386153">
                  <a:extLst>
                    <a:ext uri="{9D8B030D-6E8A-4147-A177-3AD203B41FA5}">
                      <a16:colId xmlns:a16="http://schemas.microsoft.com/office/drawing/2014/main" xmlns="" val="71785142"/>
                    </a:ext>
                  </a:extLst>
                </a:gridCol>
                <a:gridCol w="313123"/>
                <a:gridCol w="2256712">
                  <a:extLst>
                    <a:ext uri="{9D8B030D-6E8A-4147-A177-3AD203B41FA5}">
                      <a16:colId xmlns:a16="http://schemas.microsoft.com/office/drawing/2014/main" xmlns="" val="3099728053"/>
                    </a:ext>
                  </a:extLst>
                </a:gridCol>
                <a:gridCol w="265420"/>
                <a:gridCol w="3339783">
                  <a:extLst>
                    <a:ext uri="{9D8B030D-6E8A-4147-A177-3AD203B41FA5}">
                      <a16:colId xmlns:a16="http://schemas.microsoft.com/office/drawing/2014/main" xmlns="" val="2642275219"/>
                    </a:ext>
                  </a:extLst>
                </a:gridCol>
              </a:tblGrid>
              <a:tr h="641690">
                <a:tc>
                  <a:txBody>
                    <a:bodyPr/>
                    <a:lstStyle/>
                    <a:p>
                      <a:pPr algn="l"/>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i="0" u="none" dirty="0">
                          <a:solidFill>
                            <a:schemeClr val="tx1"/>
                          </a:solidFill>
                        </a:rPr>
                        <a:t>Random</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i="0" u="none"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i="0" u="none" dirty="0">
                          <a:solidFill>
                            <a:schemeClr val="tx1"/>
                          </a:solidFill>
                        </a:rPr>
                        <a:t>Entropy</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i="0" u="none"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i="0" u="none" dirty="0">
                          <a:solidFill>
                            <a:schemeClr val="tx1"/>
                          </a:solidFill>
                        </a:rPr>
                        <a:t>Entropy + Context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44351714"/>
                  </a:ext>
                </a:extLst>
              </a:tr>
              <a:tr h="641690">
                <a:tc>
                  <a:txBody>
                    <a:bodyPr/>
                    <a:lstStyle/>
                    <a:p>
                      <a:pPr algn="l"/>
                      <a:r>
                        <a:rPr lang="en-US" sz="2400" b="1" dirty="0">
                          <a:solidFill>
                            <a:schemeClr val="tx1"/>
                          </a:solidFill>
                        </a:rPr>
                        <a:t>Target object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Uniform</a:t>
                      </a:r>
                      <a:endParaRPr lang="en-US" sz="24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Highest entropy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Highest Entropy </a:t>
                      </a:r>
                      <a:r>
                        <a:rPr lang="en-US" sz="2400" dirty="0">
                          <a:solidFill>
                            <a:schemeClr val="tx1"/>
                          </a:solidFill>
                        </a:rPr>
                        <a:t>+ Spatial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271884926"/>
                  </a:ext>
                </a:extLst>
              </a:tr>
              <a:tr h="641690">
                <a:tc>
                  <a:txBody>
                    <a:bodyPr/>
                    <a:lstStyle/>
                    <a:p>
                      <a:pPr algn="l"/>
                      <a:r>
                        <a:rPr lang="en-US" sz="2400" b="1" dirty="0">
                          <a:solidFill>
                            <a:schemeClr val="tx1"/>
                          </a:solidFill>
                        </a:rPr>
                        <a:t>Target attribute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Uniform</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Highest entropy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Highest Entropy</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494117955"/>
                  </a:ext>
                </a:extLst>
              </a:tr>
              <a:tr h="641690">
                <a:tc>
                  <a:txBody>
                    <a:bodyPr/>
                    <a:lstStyle/>
                    <a:p>
                      <a:pPr algn="l"/>
                      <a:r>
                        <a:rPr lang="en-US" sz="2400" b="1" dirty="0">
                          <a:solidFill>
                            <a:schemeClr val="tx1"/>
                          </a:solidFill>
                        </a:rPr>
                        <a:t>Reference object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Uniform</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Lowest entropy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Lowest Entropy </a:t>
                      </a:r>
                      <a:r>
                        <a:rPr lang="en-US" sz="2400" dirty="0">
                          <a:solidFill>
                            <a:schemeClr val="tx1"/>
                          </a:solidFill>
                        </a:rPr>
                        <a:t>+ Spatial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18378711"/>
                  </a:ext>
                </a:extLst>
              </a:tr>
            </a:tbl>
          </a:graphicData>
        </a:graphic>
      </p:graphicFrame>
      <p:sp>
        <p:nvSpPr>
          <p:cNvPr id="5" name="TextBox 4">
            <a:extLst>
              <a:ext uri="{FF2B5EF4-FFF2-40B4-BE49-F238E27FC236}">
                <a16:creationId xmlns:a16="http://schemas.microsoft.com/office/drawing/2014/main" xmlns="" id="{D91A1AB1-5D1B-2E45-B4EB-63B574C49880}"/>
              </a:ext>
            </a:extLst>
          </p:cNvPr>
          <p:cNvSpPr txBox="1"/>
          <p:nvPr/>
        </p:nvSpPr>
        <p:spPr>
          <a:xfrm>
            <a:off x="392758" y="1083514"/>
            <a:ext cx="5888772" cy="461665"/>
          </a:xfrm>
          <a:prstGeom prst="rect">
            <a:avLst/>
          </a:prstGeom>
          <a:noFill/>
        </p:spPr>
        <p:txBody>
          <a:bodyPr wrap="square" rtlCol="0">
            <a:spAutoFit/>
          </a:bodyPr>
          <a:lstStyle/>
          <a:p>
            <a:r>
              <a:rPr lang="en-US" sz="2400" dirty="0" smtClean="0">
                <a:latin typeface="Roboto" charset="0"/>
                <a:ea typeface="Roboto" charset="0"/>
                <a:cs typeface="Roboto" charset="0"/>
              </a:rPr>
              <a:t>Baseline Heuristic Questioners:</a:t>
            </a:r>
            <a:endParaRPr lang="en-US" sz="2400" dirty="0">
              <a:latin typeface="Roboto" charset="0"/>
              <a:ea typeface="Roboto" charset="0"/>
              <a:cs typeface="Roboto" charset="0"/>
            </a:endParaRPr>
          </a:p>
        </p:txBody>
      </p:sp>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Baselines</a:t>
            </a:r>
            <a:endParaRPr lang="en-US" sz="2800" dirty="0">
              <a:latin typeface="Roboto" charset="0"/>
              <a:ea typeface="Roboto" charset="0"/>
              <a:cs typeface="Roboto" charset="0"/>
            </a:endParaRPr>
          </a:p>
        </p:txBody>
      </p:sp>
      <p:sp>
        <p:nvSpPr>
          <p:cNvPr id="9" name="Rectangle 8"/>
          <p:cNvSpPr/>
          <p:nvPr/>
        </p:nvSpPr>
        <p:spPr>
          <a:xfrm>
            <a:off x="5205512" y="2051490"/>
            <a:ext cx="2435423" cy="2877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10" name="Rectangle 9"/>
          <p:cNvSpPr/>
          <p:nvPr/>
        </p:nvSpPr>
        <p:spPr>
          <a:xfrm>
            <a:off x="7661926" y="2206946"/>
            <a:ext cx="3676870" cy="2877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latin typeface="Roboto" charset="0"/>
                <a:ea typeface="Roboto" charset="0"/>
                <a:cs typeface="Roboto" charset="0"/>
              </a:rPr>
              <a:t>43</a:t>
            </a:fld>
            <a:endParaRPr lang="en-US">
              <a:latin typeface="Roboto" charset="0"/>
              <a:ea typeface="Roboto" charset="0"/>
              <a:cs typeface="Roboto" charset="0"/>
            </a:endParaRPr>
          </a:p>
        </p:txBody>
      </p:sp>
      <p:sp>
        <p:nvSpPr>
          <p:cNvPr id="11" name="Rectangle 10"/>
          <p:cNvSpPr/>
          <p:nvPr/>
        </p:nvSpPr>
        <p:spPr>
          <a:xfrm>
            <a:off x="3337144" y="2051490"/>
            <a:ext cx="2435423" cy="2877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Roboto" charset="0"/>
              <a:ea typeface="Roboto" charset="0"/>
              <a:cs typeface="Roboto" charset="0"/>
            </a:endParaRPr>
          </a:p>
        </p:txBody>
      </p:sp>
    </p:spTree>
    <p:extLst>
      <p:ext uri="{BB962C8B-B14F-4D97-AF65-F5344CB8AC3E}">
        <p14:creationId xmlns:p14="http://schemas.microsoft.com/office/powerpoint/2010/main" val="94617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1BC1641-7263-4F46-B78C-CC3D96A15C69}"/>
              </a:ext>
            </a:extLst>
          </p:cNvPr>
          <p:cNvSpPr/>
          <p:nvPr/>
        </p:nvSpPr>
        <p:spPr>
          <a:xfrm>
            <a:off x="922020" y="777682"/>
            <a:ext cx="9845040" cy="461665"/>
          </a:xfrm>
          <a:prstGeom prst="rect">
            <a:avLst/>
          </a:prstGeom>
        </p:spPr>
        <p:txBody>
          <a:bodyPr wrap="square">
            <a:spAutoFit/>
          </a:bodyPr>
          <a:lstStyle/>
          <a:p>
            <a:r>
              <a:rPr lang="en-US" sz="2400" b="1" dirty="0">
                <a:latin typeface="Roboto" charset="0"/>
                <a:ea typeface="Roboto" charset="0"/>
                <a:cs typeface="Roboto" charset="0"/>
              </a:rPr>
              <a:t>Graph </a:t>
            </a:r>
            <a:r>
              <a:rPr lang="en-US" sz="2400" b="1" dirty="0" smtClean="0">
                <a:latin typeface="Roboto" charset="0"/>
                <a:ea typeface="Roboto" charset="0"/>
                <a:cs typeface="Roboto" charset="0"/>
              </a:rPr>
              <a:t>Recovery </a:t>
            </a:r>
            <a:r>
              <a:rPr lang="en-US" sz="2400" b="1" dirty="0" err="1" smtClean="0">
                <a:latin typeface="Roboto" charset="0"/>
                <a:ea typeface="Roboto" charset="0"/>
                <a:cs typeface="Roboto" charset="0"/>
              </a:rPr>
              <a:t>R@k</a:t>
            </a:r>
            <a:r>
              <a:rPr lang="en-US" sz="2000" dirty="0" smtClean="0">
                <a:latin typeface="Roboto" charset="0"/>
                <a:ea typeface="Roboto" charset="0"/>
                <a:cs typeface="Roboto" charset="0"/>
              </a:rPr>
              <a:t>:  Average accuracy of graph memory at dialog round k </a:t>
            </a:r>
            <a:endParaRPr lang="en-US" dirty="0">
              <a:latin typeface="Roboto" charset="0"/>
              <a:ea typeface="Roboto" charset="0"/>
              <a:cs typeface="Roboto" charset="0"/>
            </a:endParaRPr>
          </a:p>
        </p:txBody>
      </p:sp>
      <p:sp>
        <p:nvSpPr>
          <p:cNvPr id="42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Metrics</a:t>
            </a:r>
            <a:endParaRPr lang="en-US" sz="2800" dirty="0">
              <a:latin typeface="Roboto" charset="0"/>
              <a:ea typeface="Roboto" charset="0"/>
              <a:cs typeface="Roboto" charset="0"/>
            </a:endParaRPr>
          </a:p>
        </p:txBody>
      </p:sp>
      <p:grpSp>
        <p:nvGrpSpPr>
          <p:cNvPr id="427" name="Group 426"/>
          <p:cNvGrpSpPr/>
          <p:nvPr/>
        </p:nvGrpSpPr>
        <p:grpSpPr>
          <a:xfrm>
            <a:off x="2338298" y="3975626"/>
            <a:ext cx="134592" cy="761162"/>
            <a:chOff x="3685536" y="5491516"/>
            <a:chExt cx="134592" cy="761162"/>
          </a:xfrm>
        </p:grpSpPr>
        <p:sp>
          <p:nvSpPr>
            <p:cNvPr id="428" name="Oval 427"/>
            <p:cNvSpPr/>
            <p:nvPr/>
          </p:nvSpPr>
          <p:spPr>
            <a:xfrm>
              <a:off x="3685536" y="5491516"/>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p:cNvSpPr/>
            <p:nvPr/>
          </p:nvSpPr>
          <p:spPr>
            <a:xfrm>
              <a:off x="3685536" y="5804801"/>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a:off x="3685536" y="6118086"/>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317354" y="2282396"/>
            <a:ext cx="9514586" cy="1488493"/>
            <a:chOff x="1317354" y="2282396"/>
            <a:chExt cx="9514586" cy="1488493"/>
          </a:xfrm>
        </p:grpSpPr>
        <p:grpSp>
          <p:nvGrpSpPr>
            <p:cNvPr id="20" name="Group 19"/>
            <p:cNvGrpSpPr/>
            <p:nvPr/>
          </p:nvGrpSpPr>
          <p:grpSpPr>
            <a:xfrm>
              <a:off x="1317354" y="2282396"/>
              <a:ext cx="9497031" cy="1488493"/>
              <a:chOff x="1317354" y="2240454"/>
              <a:chExt cx="9497031" cy="1488493"/>
            </a:xfrm>
          </p:grpSpPr>
          <p:grpSp>
            <p:nvGrpSpPr>
              <p:cNvPr id="18" name="Group 17"/>
              <p:cNvGrpSpPr/>
              <p:nvPr/>
            </p:nvGrpSpPr>
            <p:grpSpPr>
              <a:xfrm>
                <a:off x="1669078" y="2320547"/>
                <a:ext cx="9145307" cy="1408400"/>
                <a:chOff x="1669078" y="2320547"/>
                <a:chExt cx="9145307" cy="1408400"/>
              </a:xfrm>
            </p:grpSpPr>
            <p:grpSp>
              <p:nvGrpSpPr>
                <p:cNvPr id="9" name="Group 8"/>
                <p:cNvGrpSpPr/>
                <p:nvPr/>
              </p:nvGrpSpPr>
              <p:grpSpPr>
                <a:xfrm>
                  <a:off x="1669078" y="2320547"/>
                  <a:ext cx="9130614" cy="1093753"/>
                  <a:chOff x="1191838" y="2788292"/>
                  <a:chExt cx="9130614" cy="1093753"/>
                </a:xfrm>
              </p:grpSpPr>
              <p:grpSp>
                <p:nvGrpSpPr>
                  <p:cNvPr id="8" name="Group 7"/>
                  <p:cNvGrpSpPr/>
                  <p:nvPr/>
                </p:nvGrpSpPr>
                <p:grpSpPr>
                  <a:xfrm>
                    <a:off x="1191838" y="2788292"/>
                    <a:ext cx="9130614" cy="1093753"/>
                    <a:chOff x="1191838" y="2788292"/>
                    <a:chExt cx="9130614" cy="1093753"/>
                  </a:xfrm>
                </p:grpSpPr>
                <p:grpSp>
                  <p:nvGrpSpPr>
                    <p:cNvPr id="3" name="Group 2"/>
                    <p:cNvGrpSpPr/>
                    <p:nvPr/>
                  </p:nvGrpSpPr>
                  <p:grpSpPr>
                    <a:xfrm>
                      <a:off x="1191838" y="2788292"/>
                      <a:ext cx="1336332" cy="1093753"/>
                      <a:chOff x="1325540" y="3052988"/>
                      <a:chExt cx="1336332" cy="1093753"/>
                    </a:xfrm>
                  </p:grpSpPr>
                  <p:pic>
                    <p:nvPicPr>
                      <p:cNvPr id="177" name="Picture 176"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325540" y="3052988"/>
                        <a:ext cx="1061827" cy="856312"/>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pic>
                    <p:nvPicPr>
                      <p:cNvPr id="178"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11122" y="3133165"/>
                        <a:ext cx="1061900" cy="856371"/>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79" name="Picture 178"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503042" y="3206887"/>
                        <a:ext cx="1061900" cy="856371"/>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80" name="Picture 179"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599972" y="3290370"/>
                        <a:ext cx="1061900" cy="856371"/>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605283" y="3052668"/>
                      <a:ext cx="7717169" cy="528055"/>
                      <a:chOff x="2605283" y="2642436"/>
                      <a:chExt cx="7717169" cy="528055"/>
                    </a:xfrm>
                  </p:grpSpPr>
                  <p:sp>
                    <p:nvSpPr>
                      <p:cNvPr id="5" name="Rectangle 4"/>
                      <p:cNvSpPr/>
                      <p:nvPr/>
                    </p:nvSpPr>
                    <p:spPr>
                      <a:xfrm>
                        <a:off x="2605283" y="2642436"/>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2637274" y="2681778"/>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p:cNvSpPr/>
                      <p:nvPr/>
                    </p:nvSpPr>
                    <p:spPr>
                      <a:xfrm>
                        <a:off x="2682392" y="2735870"/>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p:cNvSpPr/>
                      <p:nvPr/>
                    </p:nvSpPr>
                    <p:spPr>
                      <a:xfrm>
                        <a:off x="2736846" y="2787253"/>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TextBox 28">
                    <a:extLst>
                      <a:ext uri="{FF2B5EF4-FFF2-40B4-BE49-F238E27FC236}">
                        <a16:creationId xmlns:a16="http://schemas.microsoft.com/office/drawing/2014/main" xmlns="" id="{C00A8DD6-F995-374A-97D1-097955F58D87}"/>
                      </a:ext>
                    </a:extLst>
                  </p:cNvPr>
                  <p:cNvSpPr txBox="1"/>
                  <p:nvPr/>
                </p:nvSpPr>
                <p:spPr>
                  <a:xfrm>
                    <a:off x="5898693" y="3200928"/>
                    <a:ext cx="914934" cy="369332"/>
                  </a:xfrm>
                  <a:prstGeom prst="rect">
                    <a:avLst/>
                  </a:prstGeom>
                  <a:noFill/>
                </p:spPr>
                <p:txBody>
                  <a:bodyPr wrap="square" rtlCol="0">
                    <a:spAutoFit/>
                  </a:bodyPr>
                  <a:lstStyle/>
                  <a:p>
                    <a:r>
                      <a:rPr lang="en-US" dirty="0" smtClean="0">
                        <a:solidFill>
                          <a:schemeClr val="bg1"/>
                        </a:solidFill>
                      </a:rPr>
                      <a:t>Rounds</a:t>
                    </a:r>
                    <a:endParaRPr lang="en-US" dirty="0">
                      <a:solidFill>
                        <a:schemeClr val="bg1"/>
                      </a:solidFill>
                    </a:endParaRPr>
                  </a:p>
                </p:txBody>
              </p:sp>
            </p:grpSp>
            <p:sp>
              <p:nvSpPr>
                <p:cNvPr id="15" name="Rectangle 14"/>
                <p:cNvSpPr/>
                <p:nvPr/>
              </p:nvSpPr>
              <p:spPr>
                <a:xfrm>
                  <a:off x="2023039" y="3359615"/>
                  <a:ext cx="1136593" cy="369332"/>
                </a:xfrm>
                <a:prstGeom prst="rect">
                  <a:avLst/>
                </a:prstGeom>
              </p:spPr>
              <p:txBody>
                <a:bodyPr wrap="none">
                  <a:spAutoFit/>
                </a:bodyPr>
                <a:lstStyle/>
                <a:p>
                  <a:r>
                    <a:rPr lang="en-US" dirty="0" smtClean="0"/>
                    <a:t>50 Images</a:t>
                  </a:r>
                  <a:endParaRPr lang="en-US" dirty="0"/>
                </a:p>
              </p:txBody>
            </p:sp>
            <p:sp>
              <p:nvSpPr>
                <p:cNvPr id="17" name="Rectangle 16"/>
                <p:cNvSpPr/>
                <p:nvPr/>
              </p:nvSpPr>
              <p:spPr>
                <a:xfrm>
                  <a:off x="3208867" y="2736981"/>
                  <a:ext cx="301686" cy="369332"/>
                </a:xfrm>
                <a:prstGeom prst="rect">
                  <a:avLst/>
                </a:prstGeom>
              </p:spPr>
              <p:txBody>
                <a:bodyPr wrap="none">
                  <a:spAutoFit/>
                </a:bodyPr>
                <a:lstStyle/>
                <a:p>
                  <a:r>
                    <a:rPr lang="en-US" dirty="0" smtClean="0">
                      <a:solidFill>
                        <a:schemeClr val="bg1"/>
                      </a:solidFill>
                    </a:rPr>
                    <a:t>0</a:t>
                  </a:r>
                  <a:endParaRPr lang="en-US" dirty="0"/>
                </a:p>
              </p:txBody>
            </p:sp>
            <p:sp>
              <p:nvSpPr>
                <p:cNvPr id="433" name="Rectangle 432"/>
                <p:cNvSpPr/>
                <p:nvPr/>
              </p:nvSpPr>
              <p:spPr>
                <a:xfrm>
                  <a:off x="10517509" y="2736981"/>
                  <a:ext cx="296876" cy="369332"/>
                </a:xfrm>
                <a:prstGeom prst="rect">
                  <a:avLst/>
                </a:prstGeom>
              </p:spPr>
              <p:txBody>
                <a:bodyPr wrap="none">
                  <a:spAutoFit/>
                </a:bodyPr>
                <a:lstStyle/>
                <a:p>
                  <a:r>
                    <a:rPr lang="en-US" dirty="0">
                      <a:solidFill>
                        <a:schemeClr val="bg1"/>
                      </a:solidFill>
                    </a:rPr>
                    <a:t>T</a:t>
                  </a:r>
                  <a:endParaRPr lang="en-US" dirty="0"/>
                </a:p>
              </p:txBody>
            </p:sp>
          </p:grpSp>
          <p:sp>
            <p:nvSpPr>
              <p:cNvPr id="436" name="Rectangle 435"/>
              <p:cNvSpPr/>
              <p:nvPr/>
            </p:nvSpPr>
            <p:spPr>
              <a:xfrm rot="16200000">
                <a:off x="956838" y="2600970"/>
                <a:ext cx="1090363" cy="369332"/>
              </a:xfrm>
              <a:prstGeom prst="rect">
                <a:avLst/>
              </a:prstGeom>
            </p:spPr>
            <p:txBody>
              <a:bodyPr wrap="none">
                <a:spAutoFit/>
              </a:bodyPr>
              <a:lstStyle/>
              <a:p>
                <a:r>
                  <a:rPr lang="en-US" dirty="0" smtClean="0"/>
                  <a:t>Episode 1</a:t>
                </a:r>
                <a:endParaRPr lang="en-US" dirty="0"/>
              </a:p>
            </p:txBody>
          </p:sp>
        </p:grpSp>
        <p:sp>
          <p:nvSpPr>
            <p:cNvPr id="457" name="Rectangle 456"/>
            <p:cNvSpPr/>
            <p:nvPr/>
          </p:nvSpPr>
          <p:spPr>
            <a:xfrm>
              <a:off x="9680663" y="3133607"/>
              <a:ext cx="1151277" cy="369332"/>
            </a:xfrm>
            <a:prstGeom prst="rect">
              <a:avLst/>
            </a:prstGeom>
          </p:spPr>
          <p:txBody>
            <a:bodyPr wrap="none">
              <a:spAutoFit/>
            </a:bodyPr>
            <a:lstStyle/>
            <a:p>
              <a:r>
                <a:rPr lang="en-US" dirty="0" smtClean="0"/>
                <a:t>50 Dialogs</a:t>
              </a:r>
              <a:endParaRPr lang="en-US" dirty="0"/>
            </a:p>
          </p:txBody>
        </p:sp>
      </p:grpSp>
      <p:grpSp>
        <p:nvGrpSpPr>
          <p:cNvPr id="22" name="Group 21"/>
          <p:cNvGrpSpPr/>
          <p:nvPr/>
        </p:nvGrpSpPr>
        <p:grpSpPr>
          <a:xfrm>
            <a:off x="1317353" y="5023357"/>
            <a:ext cx="9512534" cy="1474931"/>
            <a:chOff x="1317353" y="5023357"/>
            <a:chExt cx="9512534" cy="1474931"/>
          </a:xfrm>
        </p:grpSpPr>
        <p:grpSp>
          <p:nvGrpSpPr>
            <p:cNvPr id="21" name="Group 20"/>
            <p:cNvGrpSpPr/>
            <p:nvPr/>
          </p:nvGrpSpPr>
          <p:grpSpPr>
            <a:xfrm>
              <a:off x="1317353" y="5023357"/>
              <a:ext cx="9487952" cy="1474931"/>
              <a:chOff x="1317353" y="5023357"/>
              <a:chExt cx="9487952" cy="1474931"/>
            </a:xfrm>
          </p:grpSpPr>
          <p:grpSp>
            <p:nvGrpSpPr>
              <p:cNvPr id="19" name="Group 18"/>
              <p:cNvGrpSpPr/>
              <p:nvPr/>
            </p:nvGrpSpPr>
            <p:grpSpPr>
              <a:xfrm>
                <a:off x="1669078" y="5118686"/>
                <a:ext cx="9136227" cy="1379602"/>
                <a:chOff x="1669078" y="4826419"/>
                <a:chExt cx="9136227" cy="1379602"/>
              </a:xfrm>
            </p:grpSpPr>
            <p:grpSp>
              <p:nvGrpSpPr>
                <p:cNvPr id="12" name="Group 11"/>
                <p:cNvGrpSpPr/>
                <p:nvPr/>
              </p:nvGrpSpPr>
              <p:grpSpPr>
                <a:xfrm>
                  <a:off x="1669078" y="4826419"/>
                  <a:ext cx="9130614" cy="1093753"/>
                  <a:chOff x="2225282" y="4399045"/>
                  <a:chExt cx="9130614" cy="1093753"/>
                </a:xfrm>
              </p:grpSpPr>
              <p:grpSp>
                <p:nvGrpSpPr>
                  <p:cNvPr id="413" name="Group 412"/>
                  <p:cNvGrpSpPr/>
                  <p:nvPr/>
                </p:nvGrpSpPr>
                <p:grpSpPr>
                  <a:xfrm>
                    <a:off x="2225282" y="4399045"/>
                    <a:ext cx="9130614" cy="1093753"/>
                    <a:chOff x="1191838" y="2788292"/>
                    <a:chExt cx="9130614" cy="1093753"/>
                  </a:xfrm>
                </p:grpSpPr>
                <p:grpSp>
                  <p:nvGrpSpPr>
                    <p:cNvPr id="414" name="Group 413"/>
                    <p:cNvGrpSpPr/>
                    <p:nvPr/>
                  </p:nvGrpSpPr>
                  <p:grpSpPr>
                    <a:xfrm>
                      <a:off x="1191838" y="2788292"/>
                      <a:ext cx="9130614" cy="1093753"/>
                      <a:chOff x="1191838" y="2788292"/>
                      <a:chExt cx="9130614" cy="1093753"/>
                    </a:xfrm>
                  </p:grpSpPr>
                  <p:grpSp>
                    <p:nvGrpSpPr>
                      <p:cNvPr id="416" name="Group 415"/>
                      <p:cNvGrpSpPr/>
                      <p:nvPr/>
                    </p:nvGrpSpPr>
                    <p:grpSpPr>
                      <a:xfrm>
                        <a:off x="1191838" y="2788292"/>
                        <a:ext cx="1336332" cy="1093753"/>
                        <a:chOff x="1325540" y="3052988"/>
                        <a:chExt cx="1336332" cy="1093753"/>
                      </a:xfrm>
                    </p:grpSpPr>
                    <p:pic>
                      <p:nvPicPr>
                        <p:cNvPr id="422" name="Picture 421"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325540" y="3052988"/>
                          <a:ext cx="1061827" cy="856312"/>
                        </a:xfrm>
                        <a:prstGeom prst="roundRect">
                          <a:avLst>
                            <a:gd name="adj" fmla="val 6826"/>
                          </a:avLst>
                        </a:prstGeom>
                        <a:noFill/>
                        <a:extLst>
                          <a:ext uri="{909E8E84-426E-40DD-AFC4-6F175D3DCCD1}">
                            <a14:hiddenFill xmlns:a14="http://schemas.microsoft.com/office/drawing/2010/main">
                              <a:solidFill>
                                <a:srgbClr val="FFFFFF"/>
                              </a:solidFill>
                            </a14:hiddenFill>
                          </a:ext>
                        </a:extLst>
                      </p:spPr>
                    </p:pic>
                    <p:pic>
                      <p:nvPicPr>
                        <p:cNvPr id="423"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11122" y="3133165"/>
                          <a:ext cx="1061900" cy="856371"/>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24" name="Picture 423"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503042" y="3206887"/>
                          <a:ext cx="1061900" cy="856371"/>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25" name="Picture 424"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599972" y="3290370"/>
                          <a:ext cx="1061900" cy="856371"/>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417" name="Group 416"/>
                      <p:cNvGrpSpPr/>
                      <p:nvPr/>
                    </p:nvGrpSpPr>
                    <p:grpSpPr>
                      <a:xfrm>
                        <a:off x="2605283" y="3052668"/>
                        <a:ext cx="7717169" cy="528055"/>
                        <a:chOff x="2605283" y="2642436"/>
                        <a:chExt cx="7717169" cy="528055"/>
                      </a:xfrm>
                    </p:grpSpPr>
                    <p:sp>
                      <p:nvSpPr>
                        <p:cNvPr id="418" name="Rectangle 417"/>
                        <p:cNvSpPr/>
                        <p:nvPr/>
                      </p:nvSpPr>
                      <p:spPr>
                        <a:xfrm>
                          <a:off x="2605283" y="2642436"/>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p:cNvSpPr/>
                        <p:nvPr/>
                      </p:nvSpPr>
                      <p:spPr>
                        <a:xfrm>
                          <a:off x="2637274" y="2681778"/>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p:cNvSpPr/>
                        <p:nvPr/>
                      </p:nvSpPr>
                      <p:spPr>
                        <a:xfrm>
                          <a:off x="2682392" y="2735870"/>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p:cNvSpPr/>
                        <p:nvPr/>
                      </p:nvSpPr>
                      <p:spPr>
                        <a:xfrm>
                          <a:off x="2736846" y="2787253"/>
                          <a:ext cx="7585606" cy="3832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5" name="TextBox 414">
                      <a:extLst>
                        <a:ext uri="{FF2B5EF4-FFF2-40B4-BE49-F238E27FC236}">
                          <a16:creationId xmlns:a16="http://schemas.microsoft.com/office/drawing/2014/main" xmlns="" id="{C00A8DD6-F995-374A-97D1-097955F58D87}"/>
                        </a:ext>
                      </a:extLst>
                    </p:cNvPr>
                    <p:cNvSpPr txBox="1"/>
                    <p:nvPr/>
                  </p:nvSpPr>
                  <p:spPr>
                    <a:xfrm>
                      <a:off x="5898693" y="3200928"/>
                      <a:ext cx="914934" cy="369332"/>
                    </a:xfrm>
                    <a:prstGeom prst="rect">
                      <a:avLst/>
                    </a:prstGeom>
                    <a:noFill/>
                  </p:spPr>
                  <p:txBody>
                    <a:bodyPr wrap="square" rtlCol="0">
                      <a:spAutoFit/>
                    </a:bodyPr>
                    <a:lstStyle/>
                    <a:p>
                      <a:r>
                        <a:rPr lang="en-US" dirty="0" smtClean="0">
                          <a:solidFill>
                            <a:schemeClr val="bg1"/>
                          </a:solidFill>
                        </a:rPr>
                        <a:t>Rounds</a:t>
                      </a:r>
                      <a:endParaRPr lang="en-US" dirty="0">
                        <a:solidFill>
                          <a:schemeClr val="bg1"/>
                        </a:solidFill>
                      </a:endParaRPr>
                    </a:p>
                  </p:txBody>
                </p:sp>
              </p:grpSp>
              <p:pic>
                <p:nvPicPr>
                  <p:cNvPr id="431" name="Picture 430">
                    <a:extLst>
                      <a:ext uri="{FF2B5EF4-FFF2-40B4-BE49-F238E27FC236}">
                        <a16:creationId xmlns:a16="http://schemas.microsoft.com/office/drawing/2014/main" xmlns="" id="{D46188B1-9ED8-4341-8F4B-9B5BC69F1A8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99714" y="4636427"/>
                    <a:ext cx="1058760" cy="852379"/>
                  </a:xfrm>
                  <a:prstGeom prst="roundRect">
                    <a:avLst>
                      <a:gd name="adj" fmla="val 6826"/>
                    </a:avLst>
                  </a:prstGeom>
                  <a:noFill/>
                  <a:ln>
                    <a:solidFill>
                      <a:schemeClr val="bg1"/>
                    </a:solidFill>
                  </a:ln>
                </p:spPr>
              </p:pic>
            </p:grpSp>
            <p:sp>
              <p:nvSpPr>
                <p:cNvPr id="432" name="Rectangle 431"/>
                <p:cNvSpPr/>
                <p:nvPr/>
              </p:nvSpPr>
              <p:spPr>
                <a:xfrm>
                  <a:off x="2023039" y="5836689"/>
                  <a:ext cx="1136593" cy="369332"/>
                </a:xfrm>
                <a:prstGeom prst="rect">
                  <a:avLst/>
                </a:prstGeom>
              </p:spPr>
              <p:txBody>
                <a:bodyPr wrap="none">
                  <a:spAutoFit/>
                </a:bodyPr>
                <a:lstStyle/>
                <a:p>
                  <a:r>
                    <a:rPr lang="en-US" smtClean="0"/>
                    <a:t>50 Images</a:t>
                  </a:r>
                  <a:endParaRPr lang="en-US" dirty="0"/>
                </a:p>
              </p:txBody>
            </p:sp>
            <p:sp>
              <p:nvSpPr>
                <p:cNvPr id="434" name="Rectangle 433"/>
                <p:cNvSpPr/>
                <p:nvPr/>
              </p:nvSpPr>
              <p:spPr>
                <a:xfrm>
                  <a:off x="3199787" y="5225149"/>
                  <a:ext cx="301686" cy="369332"/>
                </a:xfrm>
                <a:prstGeom prst="rect">
                  <a:avLst/>
                </a:prstGeom>
              </p:spPr>
              <p:txBody>
                <a:bodyPr wrap="none">
                  <a:spAutoFit/>
                </a:bodyPr>
                <a:lstStyle/>
                <a:p>
                  <a:r>
                    <a:rPr lang="en-US" dirty="0" smtClean="0">
                      <a:solidFill>
                        <a:schemeClr val="bg1"/>
                      </a:solidFill>
                    </a:rPr>
                    <a:t>0</a:t>
                  </a:r>
                  <a:endParaRPr lang="en-US" dirty="0"/>
                </a:p>
              </p:txBody>
            </p:sp>
            <p:sp>
              <p:nvSpPr>
                <p:cNvPr id="435" name="Rectangle 434"/>
                <p:cNvSpPr/>
                <p:nvPr/>
              </p:nvSpPr>
              <p:spPr>
                <a:xfrm>
                  <a:off x="10508429" y="5225149"/>
                  <a:ext cx="296876" cy="369332"/>
                </a:xfrm>
                <a:prstGeom prst="rect">
                  <a:avLst/>
                </a:prstGeom>
              </p:spPr>
              <p:txBody>
                <a:bodyPr wrap="none">
                  <a:spAutoFit/>
                </a:bodyPr>
                <a:lstStyle/>
                <a:p>
                  <a:r>
                    <a:rPr lang="en-US" dirty="0">
                      <a:solidFill>
                        <a:schemeClr val="bg1"/>
                      </a:solidFill>
                    </a:rPr>
                    <a:t>T</a:t>
                  </a:r>
                  <a:endParaRPr lang="en-US" dirty="0"/>
                </a:p>
              </p:txBody>
            </p:sp>
          </p:grpSp>
          <p:sp>
            <p:nvSpPr>
              <p:cNvPr id="437" name="Rectangle 436"/>
              <p:cNvSpPr/>
              <p:nvPr/>
            </p:nvSpPr>
            <p:spPr>
              <a:xfrm rot="16200000">
                <a:off x="898328" y="5442382"/>
                <a:ext cx="1207382" cy="369332"/>
              </a:xfrm>
              <a:prstGeom prst="rect">
                <a:avLst/>
              </a:prstGeom>
            </p:spPr>
            <p:txBody>
              <a:bodyPr wrap="none">
                <a:spAutoFit/>
              </a:bodyPr>
              <a:lstStyle/>
              <a:p>
                <a:r>
                  <a:rPr lang="en-US" smtClean="0"/>
                  <a:t>Episode 12</a:t>
                </a:r>
                <a:endParaRPr lang="en-US" dirty="0"/>
              </a:p>
            </p:txBody>
          </p:sp>
        </p:grpSp>
        <p:sp>
          <p:nvSpPr>
            <p:cNvPr id="458" name="Rectangle 457"/>
            <p:cNvSpPr/>
            <p:nvPr/>
          </p:nvSpPr>
          <p:spPr>
            <a:xfrm>
              <a:off x="9678610" y="5911117"/>
              <a:ext cx="1151277" cy="369332"/>
            </a:xfrm>
            <a:prstGeom prst="rect">
              <a:avLst/>
            </a:prstGeom>
          </p:spPr>
          <p:txBody>
            <a:bodyPr wrap="none">
              <a:spAutoFit/>
            </a:bodyPr>
            <a:lstStyle/>
            <a:p>
              <a:r>
                <a:rPr lang="en-US" smtClean="0"/>
                <a:t>50 Dialogs</a:t>
              </a:r>
              <a:endParaRPr lang="en-US" dirty="0"/>
            </a:p>
          </p:txBody>
        </p:sp>
      </p:grpSp>
      <p:grpSp>
        <p:nvGrpSpPr>
          <p:cNvPr id="33" name="Group 32"/>
          <p:cNvGrpSpPr/>
          <p:nvPr/>
        </p:nvGrpSpPr>
        <p:grpSpPr>
          <a:xfrm>
            <a:off x="4393696" y="1597279"/>
            <a:ext cx="786766" cy="4716343"/>
            <a:chOff x="4295534" y="1597279"/>
            <a:chExt cx="786766" cy="4716343"/>
          </a:xfrm>
        </p:grpSpPr>
        <p:sp>
          <p:nvSpPr>
            <p:cNvPr id="58" name="TextBox 57">
              <a:extLst>
                <a:ext uri="{FF2B5EF4-FFF2-40B4-BE49-F238E27FC236}">
                  <a16:creationId xmlns:a16="http://schemas.microsoft.com/office/drawing/2014/main" xmlns="" id="{44F814DF-5CA1-2D48-969E-DB39B92AF082}"/>
                </a:ext>
              </a:extLst>
            </p:cNvPr>
            <p:cNvSpPr txBox="1"/>
            <p:nvPr/>
          </p:nvSpPr>
          <p:spPr>
            <a:xfrm>
              <a:off x="4295534" y="1597279"/>
              <a:ext cx="786766" cy="369332"/>
            </a:xfrm>
            <a:prstGeom prst="rect">
              <a:avLst/>
            </a:prstGeom>
            <a:noFill/>
          </p:spPr>
          <p:txBody>
            <a:bodyPr wrap="square" rtlCol="0">
              <a:spAutoFit/>
            </a:bodyPr>
            <a:lstStyle/>
            <a:p>
              <a:pPr algn="ctr"/>
              <a:r>
                <a:rPr lang="en-US" dirty="0"/>
                <a:t>R@10</a:t>
              </a:r>
            </a:p>
          </p:txBody>
        </p:sp>
        <p:sp>
          <p:nvSpPr>
            <p:cNvPr id="27" name="Rectangle 26"/>
            <p:cNvSpPr/>
            <p:nvPr/>
          </p:nvSpPr>
          <p:spPr>
            <a:xfrm>
              <a:off x="4630636" y="1964613"/>
              <a:ext cx="116562" cy="4349009"/>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458"/>
          <p:cNvGrpSpPr/>
          <p:nvPr/>
        </p:nvGrpSpPr>
        <p:grpSpPr>
          <a:xfrm>
            <a:off x="5905809" y="1595281"/>
            <a:ext cx="786766" cy="4716343"/>
            <a:chOff x="4295534" y="1597279"/>
            <a:chExt cx="786766" cy="4716343"/>
          </a:xfrm>
        </p:grpSpPr>
        <p:sp>
          <p:nvSpPr>
            <p:cNvPr id="460" name="TextBox 459">
              <a:extLst>
                <a:ext uri="{FF2B5EF4-FFF2-40B4-BE49-F238E27FC236}">
                  <a16:creationId xmlns:a16="http://schemas.microsoft.com/office/drawing/2014/main" xmlns="" id="{44F814DF-5CA1-2D48-969E-DB39B92AF082}"/>
                </a:ext>
              </a:extLst>
            </p:cNvPr>
            <p:cNvSpPr txBox="1"/>
            <p:nvPr/>
          </p:nvSpPr>
          <p:spPr>
            <a:xfrm>
              <a:off x="4295534" y="1597279"/>
              <a:ext cx="786766" cy="369332"/>
            </a:xfrm>
            <a:prstGeom prst="rect">
              <a:avLst/>
            </a:prstGeom>
            <a:noFill/>
          </p:spPr>
          <p:txBody>
            <a:bodyPr wrap="square" rtlCol="0">
              <a:spAutoFit/>
            </a:bodyPr>
            <a:lstStyle/>
            <a:p>
              <a:pPr algn="ctr"/>
              <a:r>
                <a:rPr lang="en-US" dirty="0" smtClean="0"/>
                <a:t>R@20</a:t>
              </a:r>
              <a:endParaRPr lang="en-US" dirty="0"/>
            </a:p>
          </p:txBody>
        </p:sp>
        <p:sp>
          <p:nvSpPr>
            <p:cNvPr id="461" name="Rectangle 460"/>
            <p:cNvSpPr/>
            <p:nvPr/>
          </p:nvSpPr>
          <p:spPr>
            <a:xfrm>
              <a:off x="4630636" y="1964613"/>
              <a:ext cx="116562" cy="4349009"/>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461"/>
          <p:cNvGrpSpPr/>
          <p:nvPr/>
        </p:nvGrpSpPr>
        <p:grpSpPr>
          <a:xfrm>
            <a:off x="10283415" y="1595281"/>
            <a:ext cx="786766" cy="4716343"/>
            <a:chOff x="4295534" y="1597279"/>
            <a:chExt cx="786766" cy="4716343"/>
          </a:xfrm>
        </p:grpSpPr>
        <p:sp>
          <p:nvSpPr>
            <p:cNvPr id="463" name="TextBox 462">
              <a:extLst>
                <a:ext uri="{FF2B5EF4-FFF2-40B4-BE49-F238E27FC236}">
                  <a16:creationId xmlns:a16="http://schemas.microsoft.com/office/drawing/2014/main" xmlns="" id="{44F814DF-5CA1-2D48-969E-DB39B92AF082}"/>
                </a:ext>
              </a:extLst>
            </p:cNvPr>
            <p:cNvSpPr txBox="1"/>
            <p:nvPr/>
          </p:nvSpPr>
          <p:spPr>
            <a:xfrm>
              <a:off x="4295534" y="1597279"/>
              <a:ext cx="786766" cy="369332"/>
            </a:xfrm>
            <a:prstGeom prst="rect">
              <a:avLst/>
            </a:prstGeom>
            <a:noFill/>
          </p:spPr>
          <p:txBody>
            <a:bodyPr wrap="square" rtlCol="0">
              <a:spAutoFit/>
            </a:bodyPr>
            <a:lstStyle/>
            <a:p>
              <a:pPr algn="ctr"/>
              <a:r>
                <a:rPr lang="en-US" dirty="0" smtClean="0"/>
                <a:t>R@50</a:t>
              </a:r>
              <a:endParaRPr lang="en-US" dirty="0"/>
            </a:p>
          </p:txBody>
        </p:sp>
        <p:sp>
          <p:nvSpPr>
            <p:cNvPr id="464" name="Rectangle 463"/>
            <p:cNvSpPr/>
            <p:nvPr/>
          </p:nvSpPr>
          <p:spPr>
            <a:xfrm>
              <a:off x="4630636" y="1964613"/>
              <a:ext cx="116562" cy="4349009"/>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1153A584-974B-7244-90B3-977968778D8E}" type="slidenum">
              <a:rPr lang="en-US" smtClean="0"/>
              <a:t>44</a:t>
            </a:fld>
            <a:endParaRPr lang="en-US"/>
          </a:p>
        </p:txBody>
      </p:sp>
    </p:spTree>
    <p:extLst>
      <p:ext uri="{BB962C8B-B14F-4D97-AF65-F5344CB8AC3E}">
        <p14:creationId xmlns:p14="http://schemas.microsoft.com/office/powerpoint/2010/main" val="5165914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6image1810112">
            <a:extLst>
              <a:ext uri="{FF2B5EF4-FFF2-40B4-BE49-F238E27FC236}">
                <a16:creationId xmlns:a16="http://schemas.microsoft.com/office/drawing/2014/main" xmlns="" id="{B8D485EE-B3A8-7D46-B1A7-AFD3067A34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0612" y="1932854"/>
            <a:ext cx="3700386" cy="2984182"/>
          </a:xfrm>
          <a:prstGeom prst="roundRect">
            <a:avLst>
              <a:gd name="adj" fmla="val 6453"/>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51C20D2-E543-E14F-8952-28301338E4B8}"/>
              </a:ext>
            </a:extLst>
          </p:cNvPr>
          <p:cNvSpPr txBox="1"/>
          <p:nvPr/>
        </p:nvSpPr>
        <p:spPr>
          <a:xfrm>
            <a:off x="1239078" y="908559"/>
            <a:ext cx="9713844" cy="707886"/>
          </a:xfrm>
          <a:prstGeom prst="rect">
            <a:avLst/>
          </a:prstGeom>
          <a:noFill/>
        </p:spPr>
        <p:txBody>
          <a:bodyPr wrap="square" rtlCol="0">
            <a:spAutoFit/>
          </a:bodyPr>
          <a:lstStyle/>
          <a:p>
            <a:pPr algn="ctr"/>
            <a:r>
              <a:rPr lang="en-US" sz="4000" smtClean="0">
                <a:latin typeface="Roboto" charset="0"/>
                <a:ea typeface="Roboto" charset="0"/>
                <a:cs typeface="Roboto" charset="0"/>
              </a:rPr>
              <a:t>Standard Dataset</a:t>
            </a:r>
            <a:endParaRPr lang="en-US" sz="4000" dirty="0">
              <a:latin typeface="Roboto" charset="0"/>
              <a:ea typeface="Roboto" charset="0"/>
              <a:cs typeface="Roboto" charset="0"/>
            </a:endParaRPr>
          </a:p>
        </p:txBody>
      </p:sp>
      <p:graphicFrame>
        <p:nvGraphicFramePr>
          <p:cNvPr id="8" name="Table 7">
            <a:extLst>
              <a:ext uri="{FF2B5EF4-FFF2-40B4-BE49-F238E27FC236}">
                <a16:creationId xmlns:a16="http://schemas.microsoft.com/office/drawing/2014/main" xmlns="" id="{ACEE5A0A-E968-9549-A8EE-853161F0F1A0}"/>
              </a:ext>
            </a:extLst>
          </p:cNvPr>
          <p:cNvGraphicFramePr>
            <a:graphicFrameLocks noGrp="1"/>
          </p:cNvGraphicFramePr>
          <p:nvPr>
            <p:extLst>
              <p:ext uri="{D42A27DB-BD31-4B8C-83A1-F6EECF244321}">
                <p14:modId xmlns:p14="http://schemas.microsoft.com/office/powerpoint/2010/main" val="1076549630"/>
              </p:ext>
            </p:extLst>
          </p:nvPr>
        </p:nvGraphicFramePr>
        <p:xfrm>
          <a:off x="3900817" y="5240417"/>
          <a:ext cx="4390367" cy="914400"/>
        </p:xfrm>
        <a:graphic>
          <a:graphicData uri="http://schemas.openxmlformats.org/drawingml/2006/table">
            <a:tbl>
              <a:tblPr>
                <a:tableStyleId>{073A0DAA-6AF3-43AB-8588-CEC1D06C72B9}</a:tableStyleId>
              </a:tblPr>
              <a:tblGrid>
                <a:gridCol w="1463125">
                  <a:extLst>
                    <a:ext uri="{9D8B030D-6E8A-4147-A177-3AD203B41FA5}">
                      <a16:colId xmlns:a16="http://schemas.microsoft.com/office/drawing/2014/main" xmlns="" val="4185224316"/>
                    </a:ext>
                  </a:extLst>
                </a:gridCol>
                <a:gridCol w="1039140">
                  <a:extLst>
                    <a:ext uri="{9D8B030D-6E8A-4147-A177-3AD203B41FA5}">
                      <a16:colId xmlns:a16="http://schemas.microsoft.com/office/drawing/2014/main" xmlns="" val="3842789868"/>
                    </a:ext>
                  </a:extLst>
                </a:gridCol>
                <a:gridCol w="870279">
                  <a:extLst>
                    <a:ext uri="{9D8B030D-6E8A-4147-A177-3AD203B41FA5}">
                      <a16:colId xmlns:a16="http://schemas.microsoft.com/office/drawing/2014/main" xmlns="" val="2442204543"/>
                    </a:ext>
                  </a:extLst>
                </a:gridCol>
                <a:gridCol w="1017823">
                  <a:extLst>
                    <a:ext uri="{9D8B030D-6E8A-4147-A177-3AD203B41FA5}">
                      <a16:colId xmlns:a16="http://schemas.microsoft.com/office/drawing/2014/main" xmlns="" val="2501378884"/>
                    </a:ext>
                  </a:extLst>
                </a:gridCol>
              </a:tblGrid>
              <a:tr h="370840">
                <a:tc>
                  <a:txBody>
                    <a:bodyPr/>
                    <a:lstStyle/>
                    <a:p>
                      <a:pPr algn="ct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Train</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Val</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Test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844858126"/>
                  </a:ext>
                </a:extLst>
              </a:tr>
              <a:tr h="370840">
                <a:tc>
                  <a:txBody>
                    <a:bodyPr/>
                    <a:lstStyle/>
                    <a:p>
                      <a:pPr algn="ctr"/>
                      <a:r>
                        <a:rPr lang="en-US" sz="2400" dirty="0" smtClean="0">
                          <a:solidFill>
                            <a:schemeClr val="tx1"/>
                          </a:solidFill>
                        </a:rPr>
                        <a:t># Images</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900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300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600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20331937"/>
                  </a:ext>
                </a:extLst>
              </a:tr>
            </a:tbl>
          </a:graphicData>
        </a:graphic>
      </p:graphicFrame>
      <p:grpSp>
        <p:nvGrpSpPr>
          <p:cNvPr id="6" name="Group 5"/>
          <p:cNvGrpSpPr/>
          <p:nvPr/>
        </p:nvGrpSpPr>
        <p:grpSpPr>
          <a:xfrm>
            <a:off x="6451039" y="2112051"/>
            <a:ext cx="6151778" cy="2572779"/>
            <a:chOff x="4688499" y="1766225"/>
            <a:chExt cx="6151778" cy="2572779"/>
          </a:xfrm>
        </p:grpSpPr>
        <p:sp>
          <p:nvSpPr>
            <p:cNvPr id="10" name="TextBox 9">
              <a:extLst>
                <a:ext uri="{FF2B5EF4-FFF2-40B4-BE49-F238E27FC236}">
                  <a16:creationId xmlns:a16="http://schemas.microsoft.com/office/drawing/2014/main" xmlns="" id="{29881AA8-A2FC-0742-A890-8A80B051CB59}"/>
                </a:ext>
              </a:extLst>
            </p:cNvPr>
            <p:cNvSpPr txBox="1"/>
            <p:nvPr/>
          </p:nvSpPr>
          <p:spPr>
            <a:xfrm>
              <a:off x="4688499" y="1766225"/>
              <a:ext cx="4203709" cy="400110"/>
            </a:xfrm>
            <a:prstGeom prst="rect">
              <a:avLst/>
            </a:prstGeom>
            <a:noFill/>
          </p:spPr>
          <p:txBody>
            <a:bodyPr wrap="square" rtlCol="0">
              <a:spAutoFit/>
            </a:bodyPr>
            <a:lstStyle/>
            <a:p>
              <a:r>
                <a:rPr lang="en-US" sz="2000" b="1" dirty="0" smtClean="0">
                  <a:latin typeface="Roboto" charset="0"/>
                  <a:ea typeface="Roboto" charset="0"/>
                  <a:cs typeface="Roboto" charset="0"/>
                </a:rPr>
                <a:t>Shapes</a:t>
              </a:r>
              <a:r>
                <a:rPr lang="en-US" sz="2000" dirty="0">
                  <a:latin typeface="Roboto" charset="0"/>
                  <a:ea typeface="Roboto" charset="0"/>
                  <a:cs typeface="Roboto" charset="0"/>
                </a:rPr>
                <a:t>: </a:t>
              </a:r>
              <a:r>
                <a:rPr lang="en-US" dirty="0">
                  <a:latin typeface="Roboto" charset="0"/>
                  <a:ea typeface="Roboto" charset="0"/>
                  <a:cs typeface="Roboto" charset="0"/>
                </a:rPr>
                <a:t>cube, sphere, cylinder</a:t>
              </a:r>
              <a:endParaRPr lang="en-US" dirty="0">
                <a:effectLst/>
                <a:latin typeface="Roboto" charset="0"/>
                <a:ea typeface="Roboto" charset="0"/>
                <a:cs typeface="Roboto" charset="0"/>
              </a:endParaRPr>
            </a:p>
          </p:txBody>
        </p:sp>
        <p:sp>
          <p:nvSpPr>
            <p:cNvPr id="11" name="Rectangle 10">
              <a:extLst>
                <a:ext uri="{FF2B5EF4-FFF2-40B4-BE49-F238E27FC236}">
                  <a16:creationId xmlns:a16="http://schemas.microsoft.com/office/drawing/2014/main" xmlns="" id="{57E89A30-73D8-094A-BE2F-751026F427F5}"/>
                </a:ext>
              </a:extLst>
            </p:cNvPr>
            <p:cNvSpPr/>
            <p:nvPr/>
          </p:nvSpPr>
          <p:spPr>
            <a:xfrm>
              <a:off x="4688499" y="2309392"/>
              <a:ext cx="6151778" cy="400110"/>
            </a:xfrm>
            <a:prstGeom prst="rect">
              <a:avLst/>
            </a:prstGeom>
          </p:spPr>
          <p:txBody>
            <a:bodyPr wrap="square">
              <a:spAutoFit/>
            </a:bodyPr>
            <a:lstStyle/>
            <a:p>
              <a:r>
                <a:rPr lang="en-US" sz="2000" b="1" dirty="0" smtClean="0">
                  <a:latin typeface="Roboto" charset="0"/>
                  <a:ea typeface="Roboto" charset="0"/>
                  <a:cs typeface="Roboto" charset="0"/>
                </a:rPr>
                <a:t>Colors</a:t>
              </a:r>
              <a:r>
                <a:rPr lang="en-US" sz="2000" dirty="0" smtClean="0">
                  <a:latin typeface="Roboto" charset="0"/>
                  <a:ea typeface="Roboto" charset="0"/>
                  <a:cs typeface="Roboto" charset="0"/>
                </a:rPr>
                <a:t>: </a:t>
              </a:r>
              <a:r>
                <a:rPr lang="en-US" dirty="0">
                  <a:latin typeface="Roboto" charset="0"/>
                  <a:ea typeface="Roboto" charset="0"/>
                  <a:cs typeface="Roboto" charset="0"/>
                </a:rPr>
                <a:t>gray, red, blue, green, </a:t>
              </a:r>
              <a:r>
                <a:rPr lang="en-US" dirty="0" smtClean="0">
                  <a:latin typeface="Roboto" charset="0"/>
                  <a:ea typeface="Roboto" charset="0"/>
                  <a:cs typeface="Roboto" charset="0"/>
                </a:rPr>
                <a:t>yellow</a:t>
              </a:r>
              <a:r>
                <a:rPr lang="en-US" dirty="0">
                  <a:latin typeface="Roboto" charset="0"/>
                  <a:ea typeface="Roboto" charset="0"/>
                  <a:cs typeface="Roboto" charset="0"/>
                </a:rPr>
                <a:t>, purple</a:t>
              </a:r>
              <a:endParaRPr lang="en-US" dirty="0">
                <a:effectLst/>
                <a:latin typeface="Roboto" charset="0"/>
                <a:ea typeface="Roboto" charset="0"/>
                <a:cs typeface="Roboto" charset="0"/>
              </a:endParaRPr>
            </a:p>
          </p:txBody>
        </p:sp>
        <p:sp>
          <p:nvSpPr>
            <p:cNvPr id="12" name="Rectangle 11">
              <a:extLst>
                <a:ext uri="{FF2B5EF4-FFF2-40B4-BE49-F238E27FC236}">
                  <a16:creationId xmlns:a16="http://schemas.microsoft.com/office/drawing/2014/main" xmlns="" id="{7854552E-EE57-164B-99B1-EB035B6E660E}"/>
                </a:ext>
              </a:extLst>
            </p:cNvPr>
            <p:cNvSpPr/>
            <p:nvPr/>
          </p:nvSpPr>
          <p:spPr>
            <a:xfrm>
              <a:off x="4688499" y="2852559"/>
              <a:ext cx="2829621" cy="400110"/>
            </a:xfrm>
            <a:prstGeom prst="rect">
              <a:avLst/>
            </a:prstGeom>
          </p:spPr>
          <p:txBody>
            <a:bodyPr wrap="none">
              <a:spAutoFit/>
            </a:bodyPr>
            <a:lstStyle/>
            <a:p>
              <a:r>
                <a:rPr lang="en-US" sz="2000" b="1" dirty="0" smtClean="0">
                  <a:latin typeface="Roboto" charset="0"/>
                  <a:ea typeface="Roboto" charset="0"/>
                  <a:cs typeface="Roboto" charset="0"/>
                </a:rPr>
                <a:t>Materials: </a:t>
              </a:r>
              <a:r>
                <a:rPr lang="en-US" dirty="0">
                  <a:latin typeface="Roboto" charset="0"/>
                  <a:ea typeface="Roboto" charset="0"/>
                  <a:cs typeface="Roboto" charset="0"/>
                </a:rPr>
                <a:t>rubber, metal </a:t>
              </a:r>
              <a:endParaRPr lang="en-US" dirty="0">
                <a:effectLst/>
                <a:latin typeface="Roboto" charset="0"/>
                <a:ea typeface="Roboto" charset="0"/>
                <a:cs typeface="Roboto" charset="0"/>
              </a:endParaRPr>
            </a:p>
          </p:txBody>
        </p:sp>
        <p:sp>
          <p:nvSpPr>
            <p:cNvPr id="13" name="Rectangle 12">
              <a:extLst>
                <a:ext uri="{FF2B5EF4-FFF2-40B4-BE49-F238E27FC236}">
                  <a16:creationId xmlns:a16="http://schemas.microsoft.com/office/drawing/2014/main" xmlns="" id="{F1FE97C5-22A7-3544-A0E5-31B677C546AD}"/>
                </a:ext>
              </a:extLst>
            </p:cNvPr>
            <p:cNvSpPr/>
            <p:nvPr/>
          </p:nvSpPr>
          <p:spPr>
            <a:xfrm>
              <a:off x="4688499" y="3395726"/>
              <a:ext cx="2127505" cy="400110"/>
            </a:xfrm>
            <a:prstGeom prst="rect">
              <a:avLst/>
            </a:prstGeom>
          </p:spPr>
          <p:txBody>
            <a:bodyPr wrap="none">
              <a:spAutoFit/>
            </a:bodyPr>
            <a:lstStyle/>
            <a:p>
              <a:r>
                <a:rPr lang="en-US" sz="2000" b="1" dirty="0" smtClean="0">
                  <a:latin typeface="Roboto" charset="0"/>
                  <a:ea typeface="Roboto" charset="0"/>
                  <a:cs typeface="Roboto" charset="0"/>
                </a:rPr>
                <a:t>Sizes</a:t>
              </a:r>
              <a:r>
                <a:rPr lang="en-US" sz="2000" dirty="0" smtClean="0">
                  <a:latin typeface="Roboto" charset="0"/>
                  <a:ea typeface="Roboto" charset="0"/>
                  <a:cs typeface="Roboto" charset="0"/>
                </a:rPr>
                <a:t>: </a:t>
              </a:r>
              <a:r>
                <a:rPr lang="en-US" dirty="0">
                  <a:latin typeface="Roboto" charset="0"/>
                  <a:ea typeface="Roboto" charset="0"/>
                  <a:cs typeface="Roboto" charset="0"/>
                </a:rPr>
                <a:t>small, large</a:t>
              </a:r>
              <a:endParaRPr lang="en-US" dirty="0">
                <a:effectLst/>
                <a:latin typeface="Roboto" charset="0"/>
                <a:ea typeface="Roboto" charset="0"/>
                <a:cs typeface="Roboto" charset="0"/>
              </a:endParaRPr>
            </a:p>
          </p:txBody>
        </p:sp>
        <p:sp>
          <p:nvSpPr>
            <p:cNvPr id="15" name="Rectangle 14">
              <a:extLst>
                <a:ext uri="{FF2B5EF4-FFF2-40B4-BE49-F238E27FC236}">
                  <a16:creationId xmlns:a16="http://schemas.microsoft.com/office/drawing/2014/main" xmlns="" id="{DD02161B-9CF2-7B43-97F8-2C3B320BE774}"/>
                </a:ext>
              </a:extLst>
            </p:cNvPr>
            <p:cNvSpPr/>
            <p:nvPr/>
          </p:nvSpPr>
          <p:spPr>
            <a:xfrm>
              <a:off x="4688499" y="3938894"/>
              <a:ext cx="1803699" cy="400110"/>
            </a:xfrm>
            <a:prstGeom prst="rect">
              <a:avLst/>
            </a:prstGeom>
          </p:spPr>
          <p:txBody>
            <a:bodyPr wrap="none">
              <a:spAutoFit/>
            </a:bodyPr>
            <a:lstStyle/>
            <a:p>
              <a:r>
                <a:rPr lang="en-US" sz="2000" b="1" dirty="0" smtClean="0">
                  <a:latin typeface="Roboto" charset="0"/>
                  <a:ea typeface="Roboto" charset="0"/>
                  <a:cs typeface="Roboto" charset="0"/>
                </a:rPr>
                <a:t>#Objects: </a:t>
              </a:r>
              <a:r>
                <a:rPr lang="en-US" dirty="0">
                  <a:latin typeface="Roboto" charset="0"/>
                  <a:ea typeface="Roboto" charset="0"/>
                  <a:cs typeface="Roboto" charset="0"/>
                </a:rPr>
                <a:t>5-10</a:t>
              </a:r>
              <a:endParaRPr lang="en-US" dirty="0">
                <a:effectLst/>
                <a:latin typeface="Roboto" charset="0"/>
                <a:ea typeface="Roboto" charset="0"/>
                <a:cs typeface="Roboto" charset="0"/>
              </a:endParaRPr>
            </a:p>
          </p:txBody>
        </p:sp>
      </p:grpSp>
      <p:sp>
        <p:nvSpPr>
          <p:cNvPr id="1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Standard Training</a:t>
            </a:r>
            <a:endParaRPr lang="en-US" sz="2800"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45</a:t>
            </a:fld>
            <a:endParaRPr lang="en-US"/>
          </a:p>
        </p:txBody>
      </p:sp>
      <p:sp>
        <p:nvSpPr>
          <p:cNvPr id="16" name="Rounded Rectangle 15"/>
          <p:cNvSpPr/>
          <p:nvPr/>
        </p:nvSpPr>
        <p:spPr>
          <a:xfrm>
            <a:off x="803259" y="2523539"/>
            <a:ext cx="10535478" cy="1689652"/>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latin typeface="Roboto" charset="0"/>
                <a:ea typeface="Roboto" charset="0"/>
                <a:cs typeface="Roboto" charset="0"/>
              </a:rPr>
              <a:t>Note that questioners are trained on Standard and  then evaluated with randomly initialized visual systems</a:t>
            </a:r>
            <a:endParaRPr lang="en-US" sz="3200" dirty="0">
              <a:latin typeface="Roboto" charset="0"/>
              <a:ea typeface="Roboto" charset="0"/>
              <a:cs typeface="Roboto" charset="0"/>
            </a:endParaRPr>
          </a:p>
        </p:txBody>
      </p:sp>
    </p:spTree>
    <p:extLst>
      <p:ext uri="{BB962C8B-B14F-4D97-AF65-F5344CB8AC3E}">
        <p14:creationId xmlns:p14="http://schemas.microsoft.com/office/powerpoint/2010/main" val="131842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E2ECE564-8D9A-EC48-9F7A-37AED5091B57}"/>
              </a:ext>
            </a:extLst>
          </p:cNvPr>
          <p:cNvGraphicFramePr/>
          <p:nvPr>
            <p:extLst>
              <p:ext uri="{D42A27DB-BD31-4B8C-83A1-F6EECF244321}">
                <p14:modId xmlns:p14="http://schemas.microsoft.com/office/powerpoint/2010/main" val="1978958687"/>
              </p:ext>
            </p:extLst>
          </p:nvPr>
        </p:nvGraphicFramePr>
        <p:xfrm>
          <a:off x="735496" y="927651"/>
          <a:ext cx="10721008" cy="538606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Standard Train </a:t>
            </a:r>
            <a:r>
              <a:rPr lang="mr-IN" sz="2800" dirty="0" smtClean="0">
                <a:latin typeface="Roboto" charset="0"/>
                <a:ea typeface="Roboto" charset="0"/>
                <a:cs typeface="Roboto" charset="0"/>
              </a:rPr>
              <a:t>–</a:t>
            </a:r>
            <a:r>
              <a:rPr lang="en-US" sz="2800" dirty="0" smtClean="0">
                <a:latin typeface="Roboto" charset="0"/>
                <a:ea typeface="Roboto" charset="0"/>
                <a:cs typeface="Roboto" charset="0"/>
              </a:rPr>
              <a:t> Standard Test</a:t>
            </a:r>
            <a:endParaRPr lang="en-US" sz="2800" dirty="0">
              <a:latin typeface="Roboto" charset="0"/>
              <a:ea typeface="Roboto" charset="0"/>
              <a:cs typeface="Roboto" charset="0"/>
            </a:endParaRPr>
          </a:p>
        </p:txBody>
      </p:sp>
      <p:grpSp>
        <p:nvGrpSpPr>
          <p:cNvPr id="19" name="Group 18"/>
          <p:cNvGrpSpPr/>
          <p:nvPr/>
        </p:nvGrpSpPr>
        <p:grpSpPr>
          <a:xfrm>
            <a:off x="2896073" y="1795034"/>
            <a:ext cx="7053765" cy="2310240"/>
            <a:chOff x="2896073" y="1758938"/>
            <a:chExt cx="7053765" cy="2310240"/>
          </a:xfrm>
        </p:grpSpPr>
        <p:grpSp>
          <p:nvGrpSpPr>
            <p:cNvPr id="4" name="Group 3"/>
            <p:cNvGrpSpPr/>
            <p:nvPr/>
          </p:nvGrpSpPr>
          <p:grpSpPr>
            <a:xfrm>
              <a:off x="3252352" y="2080591"/>
              <a:ext cx="6697486" cy="1988587"/>
              <a:chOff x="3252352" y="2080591"/>
              <a:chExt cx="6697486" cy="1988587"/>
            </a:xfrm>
          </p:grpSpPr>
          <p:sp>
            <p:nvSpPr>
              <p:cNvPr id="2" name="Left Bracket 1"/>
              <p:cNvSpPr/>
              <p:nvPr/>
            </p:nvSpPr>
            <p:spPr>
              <a:xfrm>
                <a:off x="9883577" y="2080591"/>
                <a:ext cx="66261" cy="82653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ket 5"/>
              <p:cNvSpPr/>
              <p:nvPr/>
            </p:nvSpPr>
            <p:spPr>
              <a:xfrm>
                <a:off x="6553200" y="3272652"/>
                <a:ext cx="67105" cy="228202"/>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Left Bracket 6"/>
              <p:cNvSpPr/>
              <p:nvPr/>
            </p:nvSpPr>
            <p:spPr>
              <a:xfrm>
                <a:off x="3252352" y="3949711"/>
                <a:ext cx="66261" cy="119467"/>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8" name="Rectangle 7"/>
            <p:cNvSpPr/>
            <p:nvPr/>
          </p:nvSpPr>
          <p:spPr>
            <a:xfrm>
              <a:off x="2896073" y="1758938"/>
              <a:ext cx="4789715" cy="646331"/>
            </a:xfrm>
            <a:prstGeom prst="rect">
              <a:avLst/>
            </a:prstGeom>
          </p:spPr>
          <p:txBody>
            <a:bodyPr wrap="square">
              <a:spAutoFit/>
            </a:bodyPr>
            <a:lstStyle/>
            <a:p>
              <a:r>
                <a:rPr lang="en-US" dirty="0" smtClean="0">
                  <a:latin typeface="Roboto" charset="0"/>
                  <a:ea typeface="Roboto" charset="0"/>
                  <a:cs typeface="Roboto" charset="0"/>
                </a:rPr>
                <a:t>Consistent improvements over heuristic baselines especially over longer dialogs</a:t>
              </a:r>
              <a:endParaRPr lang="en-US" dirty="0"/>
            </a:p>
          </p:txBody>
        </p:sp>
        <p:cxnSp>
          <p:nvCxnSpPr>
            <p:cNvPr id="10" name="Straight Connector 9"/>
            <p:cNvCxnSpPr>
              <a:endCxn id="2" idx="1"/>
            </p:cNvCxnSpPr>
            <p:nvPr/>
          </p:nvCxnSpPr>
          <p:spPr>
            <a:xfrm>
              <a:off x="7236298" y="2080591"/>
              <a:ext cx="2647279" cy="4132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20048" y="2568881"/>
              <a:ext cx="373677" cy="7037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1"/>
            </p:cNvCxnSpPr>
            <p:nvPr/>
          </p:nvCxnSpPr>
          <p:spPr>
            <a:xfrm flipH="1" flipV="1">
              <a:off x="3189767" y="2405269"/>
              <a:ext cx="62585" cy="16041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10"/>
          <p:cNvSpPr>
            <a:spLocks noGrp="1"/>
          </p:cNvSpPr>
          <p:nvPr>
            <p:ph type="sldNum" sz="quarter" idx="12"/>
          </p:nvPr>
        </p:nvSpPr>
        <p:spPr/>
        <p:txBody>
          <a:bodyPr/>
          <a:lstStyle/>
          <a:p>
            <a:fld id="{1153A584-974B-7244-90B3-977968778D8E}" type="slidenum">
              <a:rPr lang="en-US" smtClean="0"/>
              <a:t>46</a:t>
            </a:fld>
            <a:endParaRPr lang="en-US"/>
          </a:p>
        </p:txBody>
      </p:sp>
      <p:sp>
        <p:nvSpPr>
          <p:cNvPr id="15" name="Title 1">
            <a:extLst>
              <a:ext uri="{FF2B5EF4-FFF2-40B4-BE49-F238E27FC236}">
                <a16:creationId xmlns="" xmlns:a16="http://schemas.microsoft.com/office/drawing/2014/main" id="{4DE0DB88-8DD7-1E49-82F3-7DB90803C75E}"/>
              </a:ext>
            </a:extLst>
          </p:cNvPr>
          <p:cNvSpPr txBox="1">
            <a:spLocks/>
          </p:cNvSpPr>
          <p:nvPr/>
        </p:nvSpPr>
        <p:spPr>
          <a:xfrm>
            <a:off x="4074256" y="6009667"/>
            <a:ext cx="4043489" cy="10213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mtClean="0">
                <a:latin typeface="Roboto" charset="0"/>
                <a:ea typeface="Roboto" charset="0"/>
                <a:cs typeface="Roboto" charset="0"/>
              </a:rPr>
              <a:t>Graph Recovery </a:t>
            </a:r>
            <a:endParaRPr lang="en-US" sz="2800" dirty="0">
              <a:latin typeface="Roboto" charset="0"/>
              <a:ea typeface="Roboto" charset="0"/>
              <a:cs typeface="Roboto" charset="0"/>
            </a:endParaRPr>
          </a:p>
        </p:txBody>
      </p:sp>
    </p:spTree>
    <p:extLst>
      <p:ext uri="{BB962C8B-B14F-4D97-AF65-F5344CB8AC3E}">
        <p14:creationId xmlns:p14="http://schemas.microsoft.com/office/powerpoint/2010/main" val="139107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chart seriesIdx="2"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chart seriesIdx="3" categoryIdx="-4" bldStep="series"/>
                                            </p:graphic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chart seriesIdx="4" categoryIdx="-4" bldStep="series"/>
                                            </p:graphicEl>
                                          </p:spTgt>
                                        </p:tgtEl>
                                        <p:attrNameLst>
                                          <p:attrName>style.visibility</p:attrName>
                                        </p:attrNameLst>
                                      </p:cBhvr>
                                      <p:to>
                                        <p:strVal val="visible"/>
                                      </p:to>
                                    </p:set>
                                  </p:childTnLst>
                                </p:cTn>
                              </p:par>
                              <p:par>
                                <p:cTn id="29" presetID="9" presetClass="emph" presetSubtype="0" grpId="1" nodeType="withEffect">
                                  <p:stCondLst>
                                    <p:cond delay="0"/>
                                  </p:stCondLst>
                                  <p:childTnLst>
                                    <p:set>
                                      <p:cBhvr rctx="PPT">
                                        <p:cTn id="30" dur="indefinite"/>
                                        <p:tgtEl>
                                          <p:spTgt spid="3">
                                            <p:graphicEl>
                                              <a:chart seriesIdx="0" categoryIdx="-4" bldStep="series"/>
                                            </p:graphicEl>
                                          </p:spTgt>
                                        </p:tgtEl>
                                        <p:attrNameLst>
                                          <p:attrName>style.opacity</p:attrName>
                                        </p:attrNameLst>
                                      </p:cBhvr>
                                      <p:to>
                                        <p:strVal val="0.25"/>
                                      </p:to>
                                    </p:set>
                                    <p:animEffect filter="image" prLst="opacity: 0.25">
                                      <p:cBhvr rctx="IE">
                                        <p:cTn id="31" dur="indefinite"/>
                                        <p:tgtEl>
                                          <p:spTgt spid="3">
                                            <p:graphicEl>
                                              <a:chart seriesIdx="0" categoryIdx="-4" bldStep="series"/>
                                            </p:graphicEl>
                                          </p:spTgt>
                                        </p:tgtEl>
                                      </p:cBhvr>
                                    </p:animEffect>
                                  </p:childTnLst>
                                </p:cTn>
                              </p:par>
                              <p:par>
                                <p:cTn id="32" presetID="9" presetClass="emph" presetSubtype="0" grpId="1" nodeType="withEffect">
                                  <p:stCondLst>
                                    <p:cond delay="0"/>
                                  </p:stCondLst>
                                  <p:childTnLst>
                                    <p:set>
                                      <p:cBhvr rctx="PPT">
                                        <p:cTn id="33" dur="indefinite"/>
                                        <p:tgtEl>
                                          <p:spTgt spid="3">
                                            <p:graphicEl>
                                              <a:chart seriesIdx="1" categoryIdx="-4" bldStep="series"/>
                                            </p:graphicEl>
                                          </p:spTgt>
                                        </p:tgtEl>
                                        <p:attrNameLst>
                                          <p:attrName>style.opacity</p:attrName>
                                        </p:attrNameLst>
                                      </p:cBhvr>
                                      <p:to>
                                        <p:strVal val="0.25"/>
                                      </p:to>
                                    </p:set>
                                    <p:animEffect filter="image" prLst="opacity: 0.25">
                                      <p:cBhvr rctx="IE">
                                        <p:cTn id="34" dur="indefinite"/>
                                        <p:tgtEl>
                                          <p:spTgt spid="3">
                                            <p:graphicEl>
                                              <a:chart seriesIdx="1" categoryIdx="-4" bldStep="series"/>
                                            </p:graphicEl>
                                          </p:spTgt>
                                        </p:tgtEl>
                                      </p:cBhvr>
                                    </p:animEffect>
                                  </p:childTnLst>
                                </p:cTn>
                              </p:par>
                              <p:par>
                                <p:cTn id="35" presetID="9" presetClass="emph" presetSubtype="0" grpId="1" nodeType="withEffect">
                                  <p:stCondLst>
                                    <p:cond delay="0"/>
                                  </p:stCondLst>
                                  <p:childTnLst>
                                    <p:set>
                                      <p:cBhvr rctx="PPT">
                                        <p:cTn id="36" dur="indefinite"/>
                                        <p:tgtEl>
                                          <p:spTgt spid="3">
                                            <p:graphicEl>
                                              <a:chart seriesIdx="2" categoryIdx="-4" bldStep="series"/>
                                            </p:graphicEl>
                                          </p:spTgt>
                                        </p:tgtEl>
                                        <p:attrNameLst>
                                          <p:attrName>style.opacity</p:attrName>
                                        </p:attrNameLst>
                                      </p:cBhvr>
                                      <p:to>
                                        <p:strVal val="0.25"/>
                                      </p:to>
                                    </p:set>
                                    <p:animEffect filter="image" prLst="opacity: 0.25">
                                      <p:cBhvr rctx="IE">
                                        <p:cTn id="37" dur="indefinite"/>
                                        <p:tgtEl>
                                          <p:spTgt spid="3">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animBg="0"/>
        </p:bldSub>
      </p:bldGraphic>
      <p:bldGraphic spid="3" grpId="1" uiExpand="1">
        <p:bldSub>
          <a:bldChart bld="series" animBg="0"/>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47</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latin typeface="Roboto" charset="0"/>
                <a:ea typeface="Roboto" charset="0"/>
                <a:cs typeface="Roboto" charset="0"/>
              </a:rPr>
              <a:t>There </a:t>
            </a:r>
            <a:r>
              <a:rPr lang="en-US" dirty="0">
                <a:latin typeface="Roboto" charset="0"/>
                <a:ea typeface="Roboto" charset="0"/>
                <a:cs typeface="Roboto" charset="0"/>
              </a:rPr>
              <a:t>is a leftmost thing; what shape is it?</a:t>
            </a:r>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
        <p:nvSpPr>
          <p:cNvPr id="30" name="Rectangle 29">
            <a:extLst>
              <a:ext uri="{FF2B5EF4-FFF2-40B4-BE49-F238E27FC236}">
                <a16:creationId xmlns="" xmlns:a16="http://schemas.microsoft.com/office/drawing/2014/main" id="{C031C3E5-CA23-8443-A594-5668CC585DD6}"/>
              </a:ext>
            </a:extLst>
          </p:cNvPr>
          <p:cNvSpPr/>
          <p:nvPr/>
        </p:nvSpPr>
        <p:spPr>
          <a:xfrm>
            <a:off x="872935" y="3784600"/>
            <a:ext cx="409765" cy="42462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036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48</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latin typeface="Roboto" charset="0"/>
                <a:ea typeface="Roboto" charset="0"/>
                <a:cs typeface="Roboto" charset="0"/>
              </a:rPr>
              <a:t>sphere</a:t>
            </a:r>
            <a:endParaRPr lang="en-US" dirty="0">
              <a:latin typeface="Roboto" charset="0"/>
              <a:ea typeface="Roboto" charset="0"/>
              <a:cs typeface="Roboto" charset="0"/>
            </a:endParaRPr>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64312" cy="338554"/>
          </a:xfrm>
          <a:prstGeom prst="rect">
            <a:avLst/>
          </a:prstGeom>
        </p:spPr>
        <p:txBody>
          <a:bodyPr wrap="none">
            <a:spAutoFit/>
          </a:bodyPr>
          <a:lstStyle/>
          <a:p>
            <a:r>
              <a:rPr lang="en-US" sz="1600" b="1" dirty="0">
                <a:solidFill>
                  <a:srgbClr val="FFFF00"/>
                </a:solidFill>
              </a:rPr>
              <a:t>sphere</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
        <p:nvSpPr>
          <p:cNvPr id="20" name="Rectangle 19">
            <a:extLst>
              <a:ext uri="{FF2B5EF4-FFF2-40B4-BE49-F238E27FC236}">
                <a16:creationId xmlns="" xmlns:a16="http://schemas.microsoft.com/office/drawing/2014/main" id="{C031C3E5-CA23-8443-A594-5668CC585DD6}"/>
              </a:ext>
            </a:extLst>
          </p:cNvPr>
          <p:cNvSpPr/>
          <p:nvPr/>
        </p:nvSpPr>
        <p:spPr>
          <a:xfrm>
            <a:off x="872935" y="3784600"/>
            <a:ext cx="409765" cy="42462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4322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49</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latin typeface="Roboto" charset="0"/>
                <a:ea typeface="Roboto" charset="0"/>
                <a:cs typeface="Roboto" charset="0"/>
              </a:rPr>
              <a:t>What </a:t>
            </a:r>
            <a:r>
              <a:rPr lang="en-US" dirty="0">
                <a:latin typeface="Roboto" charset="0"/>
                <a:ea typeface="Roboto" charset="0"/>
                <a:cs typeface="Roboto" charset="0"/>
              </a:rPr>
              <a:t>color is the leftmost thing?</a:t>
            </a:r>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
        <p:nvSpPr>
          <p:cNvPr id="20" name="Rectangle 19">
            <a:extLst>
              <a:ext uri="{FF2B5EF4-FFF2-40B4-BE49-F238E27FC236}">
                <a16:creationId xmlns="" xmlns:a16="http://schemas.microsoft.com/office/drawing/2014/main" id="{C031C3E5-CA23-8443-A594-5668CC585DD6}"/>
              </a:ext>
            </a:extLst>
          </p:cNvPr>
          <p:cNvSpPr/>
          <p:nvPr/>
        </p:nvSpPr>
        <p:spPr>
          <a:xfrm>
            <a:off x="872935" y="3784600"/>
            <a:ext cx="409765" cy="42462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977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09C5C0B1-619A-CC4C-B889-2AEFF3C50069}"/>
              </a:ext>
            </a:extLst>
          </p:cNvPr>
          <p:cNvPicPr>
            <a:picLocks noChangeAspect="1"/>
          </p:cNvPicPr>
          <p:nvPr/>
        </p:nvPicPr>
        <p:blipFill>
          <a:blip r:embed="rId3"/>
          <a:stretch>
            <a:fillRect/>
          </a:stretch>
        </p:blipFill>
        <p:spPr>
          <a:xfrm>
            <a:off x="2622565" y="1186490"/>
            <a:ext cx="7860625" cy="5246112"/>
          </a:xfrm>
          <a:prstGeom prst="roundRect">
            <a:avLst>
              <a:gd name="adj" fmla="val 3110"/>
            </a:avLst>
          </a:prstGeom>
          <a:effectLst/>
        </p:spPr>
      </p:pic>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mr-IN" altLang="zh-CN" sz="4000" dirty="0" smtClean="0">
                <a:latin typeface="Roboto" charset="0"/>
                <a:ea typeface="Roboto" charset="0"/>
                <a:cs typeface="Roboto" charset="0"/>
              </a:rPr>
              <a:t>…</a:t>
            </a:r>
            <a:r>
              <a:rPr lang="en-US" altLang="zh-CN" sz="4000" dirty="0" smtClean="0">
                <a:latin typeface="Roboto" charset="0"/>
                <a:ea typeface="Roboto" charset="0"/>
                <a:cs typeface="Roboto" charset="0"/>
              </a:rPr>
              <a:t> it has no idea about some things in your house.</a:t>
            </a:r>
            <a:endParaRPr lang="en-US" sz="4000" dirty="0">
              <a:latin typeface="Roboto" charset="0"/>
              <a:ea typeface="Roboto" charset="0"/>
              <a:cs typeface="Roboto" charset="0"/>
            </a:endParaRPr>
          </a:p>
        </p:txBody>
      </p:sp>
      <p:grpSp>
        <p:nvGrpSpPr>
          <p:cNvPr id="3" name="Group 2"/>
          <p:cNvGrpSpPr/>
          <p:nvPr/>
        </p:nvGrpSpPr>
        <p:grpSpPr>
          <a:xfrm>
            <a:off x="437695" y="2657519"/>
            <a:ext cx="2523220" cy="3583857"/>
            <a:chOff x="437695" y="2657519"/>
            <a:chExt cx="2523220" cy="3583857"/>
          </a:xfrm>
        </p:grpSpPr>
        <p:grpSp>
          <p:nvGrpSpPr>
            <p:cNvPr id="8" name="Group 7">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9" name="Rectangle 8">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n 17">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50" name="Rectangle 49">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55" name="Rounded Rectangle 54">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hord 55">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20" name="Can 19">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41" name="Rectangle 40">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hord 43">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ord 46">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26" name="Triangle 25">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31" name="Group 30">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35" name="Rounded Rectangle 34">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24" name="Oval 23">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grpSp>
        <p:nvGrpSpPr>
          <p:cNvPr id="96" name="Group 95"/>
          <p:cNvGrpSpPr/>
          <p:nvPr/>
        </p:nvGrpSpPr>
        <p:grpSpPr>
          <a:xfrm>
            <a:off x="2545463" y="3686418"/>
            <a:ext cx="6516563" cy="2970715"/>
            <a:chOff x="3563102" y="3753653"/>
            <a:chExt cx="6516563" cy="2970715"/>
          </a:xfrm>
        </p:grpSpPr>
        <p:sp>
          <p:nvSpPr>
            <p:cNvPr id="83" name="Rounded Rectangle 82">
              <a:extLst>
                <a:ext uri="{FF2B5EF4-FFF2-40B4-BE49-F238E27FC236}">
                  <a16:creationId xmlns="" xmlns:a16="http://schemas.microsoft.com/office/drawing/2014/main" id="{49F49D06-2E12-8946-A3F6-5BD1D6B15E7E}"/>
                </a:ext>
              </a:extLst>
            </p:cNvPr>
            <p:cNvSpPr/>
            <p:nvPr/>
          </p:nvSpPr>
          <p:spPr>
            <a:xfrm>
              <a:off x="4348716" y="5479335"/>
              <a:ext cx="5730949" cy="1245033"/>
            </a:xfrm>
            <a:prstGeom prst="roundRect">
              <a:avLst>
                <a:gd name="adj" fmla="val 0"/>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Curved Connector 93"/>
            <p:cNvCxnSpPr>
              <a:stCxn id="35" idx="3"/>
              <a:endCxn id="83" idx="1"/>
            </p:cNvCxnSpPr>
            <p:nvPr/>
          </p:nvCxnSpPr>
          <p:spPr>
            <a:xfrm>
              <a:off x="3563102" y="3753653"/>
              <a:ext cx="785614" cy="2348199"/>
            </a:xfrm>
            <a:prstGeom prst="curvedConnector3">
              <a:avLst>
                <a:gd name="adj1" fmla="val 67117"/>
              </a:avLst>
            </a:prstGeom>
            <a:ln w="57150">
              <a:solidFill>
                <a:srgbClr val="D9D9D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 xmlns:a16="http://schemas.microsoft.com/office/drawing/2014/main" id="{88139385-8D10-FD43-9083-E63C0B45F78A}"/>
              </a:ext>
            </a:extLst>
          </p:cNvPr>
          <p:cNvGrpSpPr/>
          <p:nvPr/>
        </p:nvGrpSpPr>
        <p:grpSpPr>
          <a:xfrm>
            <a:off x="3552633" y="3799533"/>
            <a:ext cx="686888" cy="2711399"/>
            <a:chOff x="1180476" y="3866768"/>
            <a:chExt cx="686888" cy="2711399"/>
          </a:xfrm>
        </p:grpSpPr>
        <p:pic>
          <p:nvPicPr>
            <p:cNvPr id="66" name="Picture 65">
              <a:extLst>
                <a:ext uri="{FF2B5EF4-FFF2-40B4-BE49-F238E27FC236}">
                  <a16:creationId xmlns="" xmlns:a16="http://schemas.microsoft.com/office/drawing/2014/main" id="{49AB5F85-8BA0-AC40-9509-E0F9B3C64346}"/>
                </a:ext>
              </a:extLst>
            </p:cNvPr>
            <p:cNvPicPr>
              <a:picLocks noChangeAspect="1"/>
            </p:cNvPicPr>
            <p:nvPr/>
          </p:nvPicPr>
          <p:blipFill>
            <a:blip r:embed="rId4"/>
            <a:stretch>
              <a:fillRect/>
            </a:stretch>
          </p:blipFill>
          <p:spPr>
            <a:xfrm>
              <a:off x="1448264" y="5612967"/>
              <a:ext cx="419100" cy="965200"/>
            </a:xfrm>
            <a:prstGeom prst="rect">
              <a:avLst/>
            </a:prstGeom>
          </p:spPr>
        </p:pic>
        <p:sp>
          <p:nvSpPr>
            <p:cNvPr id="67" name="Rectangle 66">
              <a:extLst>
                <a:ext uri="{FF2B5EF4-FFF2-40B4-BE49-F238E27FC236}">
                  <a16:creationId xmlns="" xmlns:a16="http://schemas.microsoft.com/office/drawing/2014/main" id="{A501F1C0-C40E-D842-A820-EE5F98EC3B8D}"/>
                </a:ext>
              </a:extLst>
            </p:cNvPr>
            <p:cNvSpPr/>
            <p:nvPr/>
          </p:nvSpPr>
          <p:spPr>
            <a:xfrm>
              <a:off x="1180476" y="3866768"/>
              <a:ext cx="265507" cy="6271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 xmlns:a16="http://schemas.microsoft.com/office/drawing/2014/main" id="{3C8A94CB-FCAB-984E-94E7-A4924EB868B4}"/>
                </a:ext>
              </a:extLst>
            </p:cNvPr>
            <p:cNvCxnSpPr>
              <a:cxnSpLocks/>
              <a:endCxn id="66" idx="0"/>
            </p:cNvCxnSpPr>
            <p:nvPr/>
          </p:nvCxnSpPr>
          <p:spPr>
            <a:xfrm>
              <a:off x="1310220" y="4531786"/>
              <a:ext cx="347594" cy="10811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 xmlns:a16="http://schemas.microsoft.com/office/drawing/2014/main" id="{5111C6B9-42FF-024A-A335-5247D29C4510}"/>
              </a:ext>
            </a:extLst>
          </p:cNvPr>
          <p:cNvGrpSpPr/>
          <p:nvPr/>
        </p:nvGrpSpPr>
        <p:grpSpPr>
          <a:xfrm>
            <a:off x="5721556" y="1560397"/>
            <a:ext cx="1622337" cy="4950813"/>
            <a:chOff x="1901449" y="1627632"/>
            <a:chExt cx="1622337" cy="4950813"/>
          </a:xfrm>
        </p:grpSpPr>
        <p:pic>
          <p:nvPicPr>
            <p:cNvPr id="70" name="Picture 69">
              <a:extLst>
                <a:ext uri="{FF2B5EF4-FFF2-40B4-BE49-F238E27FC236}">
                  <a16:creationId xmlns="" xmlns:a16="http://schemas.microsoft.com/office/drawing/2014/main" id="{30E395CF-B6DE-444B-9493-DD5AFF184C44}"/>
                </a:ext>
              </a:extLst>
            </p:cNvPr>
            <p:cNvPicPr>
              <a:picLocks noChangeAspect="1"/>
            </p:cNvPicPr>
            <p:nvPr/>
          </p:nvPicPr>
          <p:blipFill>
            <a:blip r:embed="rId5"/>
            <a:stretch>
              <a:fillRect/>
            </a:stretch>
          </p:blipFill>
          <p:spPr>
            <a:xfrm>
              <a:off x="2337053" y="5612967"/>
              <a:ext cx="1186733" cy="965478"/>
            </a:xfrm>
            <a:prstGeom prst="rect">
              <a:avLst/>
            </a:prstGeom>
          </p:spPr>
        </p:pic>
        <p:sp>
          <p:nvSpPr>
            <p:cNvPr id="71" name="Rectangle 70">
              <a:extLst>
                <a:ext uri="{FF2B5EF4-FFF2-40B4-BE49-F238E27FC236}">
                  <a16:creationId xmlns="" xmlns:a16="http://schemas.microsoft.com/office/drawing/2014/main" id="{6BB11BCD-02D5-B146-B3DA-2D27C5E7E030}"/>
                </a:ext>
              </a:extLst>
            </p:cNvPr>
            <p:cNvSpPr/>
            <p:nvPr/>
          </p:nvSpPr>
          <p:spPr>
            <a:xfrm>
              <a:off x="1901449" y="1627632"/>
              <a:ext cx="812436" cy="733223"/>
            </a:xfrm>
            <a:prstGeom prst="rect">
              <a:avLst/>
            </a:prstGeom>
            <a:noFill/>
            <a:ln w="38100">
              <a:solidFill>
                <a:srgbClr val="923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 xmlns:a16="http://schemas.microsoft.com/office/drawing/2014/main" id="{B77A9305-1C46-824B-9127-0A49C353CFED}"/>
                </a:ext>
              </a:extLst>
            </p:cNvPr>
            <p:cNvCxnSpPr>
              <a:cxnSpLocks/>
              <a:stCxn id="71" idx="2"/>
              <a:endCxn id="70" idx="0"/>
            </p:cNvCxnSpPr>
            <p:nvPr/>
          </p:nvCxnSpPr>
          <p:spPr>
            <a:xfrm>
              <a:off x="2307667" y="2360855"/>
              <a:ext cx="622753" cy="3252112"/>
            </a:xfrm>
            <a:prstGeom prst="straightConnector1">
              <a:avLst/>
            </a:prstGeom>
            <a:ln w="38100">
              <a:solidFill>
                <a:srgbClr val="923DD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 xmlns:a16="http://schemas.microsoft.com/office/drawing/2014/main" id="{FA5363D8-DA79-F84D-9B8D-25D889B5C7D9}"/>
              </a:ext>
            </a:extLst>
          </p:cNvPr>
          <p:cNvGrpSpPr/>
          <p:nvPr/>
        </p:nvGrpSpPr>
        <p:grpSpPr>
          <a:xfrm>
            <a:off x="7730779" y="4814643"/>
            <a:ext cx="2738413" cy="1696289"/>
            <a:chOff x="5358622" y="4881878"/>
            <a:chExt cx="2738413" cy="1696289"/>
          </a:xfrm>
        </p:grpSpPr>
        <p:pic>
          <p:nvPicPr>
            <p:cNvPr id="74" name="Picture 73">
              <a:extLst>
                <a:ext uri="{FF2B5EF4-FFF2-40B4-BE49-F238E27FC236}">
                  <a16:creationId xmlns="" xmlns:a16="http://schemas.microsoft.com/office/drawing/2014/main" id="{C0C97980-FEE1-0E4C-86C2-F8B73F4752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58622" y="5612967"/>
              <a:ext cx="957348" cy="965200"/>
            </a:xfrm>
            <a:prstGeom prst="rect">
              <a:avLst/>
            </a:prstGeom>
          </p:spPr>
        </p:pic>
        <p:sp>
          <p:nvSpPr>
            <p:cNvPr id="75" name="Rectangle 74">
              <a:extLst>
                <a:ext uri="{FF2B5EF4-FFF2-40B4-BE49-F238E27FC236}">
                  <a16:creationId xmlns="" xmlns:a16="http://schemas.microsoft.com/office/drawing/2014/main" id="{8DB267E3-90E8-E649-AD72-4A7313AD343E}"/>
                </a:ext>
              </a:extLst>
            </p:cNvPr>
            <p:cNvSpPr/>
            <p:nvPr/>
          </p:nvSpPr>
          <p:spPr>
            <a:xfrm>
              <a:off x="7183563" y="4881878"/>
              <a:ext cx="913472" cy="88798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a:extLst>
                <a:ext uri="{FF2B5EF4-FFF2-40B4-BE49-F238E27FC236}">
                  <a16:creationId xmlns="" xmlns:a16="http://schemas.microsoft.com/office/drawing/2014/main" id="{F46D9306-3C60-CE4D-8588-42025026484C}"/>
                </a:ext>
              </a:extLst>
            </p:cNvPr>
            <p:cNvCxnSpPr>
              <a:cxnSpLocks/>
              <a:stCxn id="75" idx="1"/>
              <a:endCxn id="74" idx="0"/>
            </p:cNvCxnSpPr>
            <p:nvPr/>
          </p:nvCxnSpPr>
          <p:spPr>
            <a:xfrm flipH="1">
              <a:off x="5837296" y="5325871"/>
              <a:ext cx="1346267" cy="28709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3903995" y="2675572"/>
            <a:ext cx="1706399" cy="3835360"/>
            <a:chOff x="4921634" y="2742807"/>
            <a:chExt cx="1706399" cy="3835360"/>
          </a:xfrm>
        </p:grpSpPr>
        <p:grpSp>
          <p:nvGrpSpPr>
            <p:cNvPr id="85" name="Group 84">
              <a:extLst>
                <a:ext uri="{FF2B5EF4-FFF2-40B4-BE49-F238E27FC236}">
                  <a16:creationId xmlns="" xmlns:a16="http://schemas.microsoft.com/office/drawing/2014/main" id="{5111C6B9-42FF-024A-A335-5247D29C4510}"/>
                </a:ext>
              </a:extLst>
            </p:cNvPr>
            <p:cNvGrpSpPr/>
            <p:nvPr/>
          </p:nvGrpSpPr>
          <p:grpSpPr>
            <a:xfrm>
              <a:off x="4921634" y="2742807"/>
              <a:ext cx="1279681" cy="2907592"/>
              <a:chOff x="1621410" y="2694845"/>
              <a:chExt cx="1279681" cy="2907592"/>
            </a:xfrm>
          </p:grpSpPr>
          <p:sp>
            <p:nvSpPr>
              <p:cNvPr id="87" name="Rectangle 86">
                <a:extLst>
                  <a:ext uri="{FF2B5EF4-FFF2-40B4-BE49-F238E27FC236}">
                    <a16:creationId xmlns="" xmlns:a16="http://schemas.microsoft.com/office/drawing/2014/main" id="{6BB11BCD-02D5-B146-B3DA-2D27C5E7E030}"/>
                  </a:ext>
                </a:extLst>
              </p:cNvPr>
              <p:cNvSpPr/>
              <p:nvPr/>
            </p:nvSpPr>
            <p:spPr>
              <a:xfrm>
                <a:off x="1621410" y="2694845"/>
                <a:ext cx="375283" cy="438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 xmlns:a16="http://schemas.microsoft.com/office/drawing/2014/main" id="{B77A9305-1C46-824B-9127-0A49C353CFED}"/>
                  </a:ext>
                </a:extLst>
              </p:cNvPr>
              <p:cNvCxnSpPr>
                <a:cxnSpLocks/>
                <a:stCxn id="87" idx="2"/>
                <a:endCxn id="91" idx="0"/>
              </p:cNvCxnSpPr>
              <p:nvPr/>
            </p:nvCxnSpPr>
            <p:spPr>
              <a:xfrm>
                <a:off x="1809052" y="3132955"/>
                <a:ext cx="1092039" cy="2469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91" name="Picture 90">
              <a:extLst>
                <a:ext uri="{FF2B5EF4-FFF2-40B4-BE49-F238E27FC236}">
                  <a16:creationId xmlns="" xmlns:a16="http://schemas.microsoft.com/office/drawing/2014/main" id="{09C5C0B1-619A-CC4C-B889-2AEFF3C5006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74596" y="5650399"/>
              <a:ext cx="853437" cy="927768"/>
            </a:xfrm>
            <a:prstGeom prst="roundRect">
              <a:avLst>
                <a:gd name="adj" fmla="val 3110"/>
              </a:avLst>
            </a:prstGeom>
            <a:effectLst/>
          </p:spPr>
        </p:pic>
      </p:grpSp>
      <p:pic>
        <p:nvPicPr>
          <p:cNvPr id="97" name="Picture 96">
            <a:extLst>
              <a:ext uri="{FF2B5EF4-FFF2-40B4-BE49-F238E27FC236}">
                <a16:creationId xmlns="" xmlns:a16="http://schemas.microsoft.com/office/drawing/2014/main" id="{E60000EF-9B4D-3945-8A82-2AF53657B4A4}"/>
              </a:ext>
            </a:extLst>
          </p:cNvPr>
          <p:cNvPicPr>
            <a:picLocks noChangeAspect="1"/>
          </p:cNvPicPr>
          <p:nvPr/>
        </p:nvPicPr>
        <p:blipFill>
          <a:blip r:embed="rId8" cstate="hqprint">
            <a:duotone>
              <a:schemeClr val="bg2">
                <a:shade val="45000"/>
                <a:satMod val="135000"/>
              </a:schemeClr>
              <a:prstClr val="white"/>
            </a:duotone>
            <a:extLst>
              <a:ext uri="{BEBA8EAE-BF5A-486C-A8C5-ECC9F3942E4B}">
                <a14:imgProps xmlns:a14="http://schemas.microsoft.com/office/drawing/2010/main">
                  <a14:imgLayer r:embed="rId9">
                    <a14:imgEffect>
                      <a14:backgroundRemoval t="3906" b="89974" l="10000" r="90000">
                        <a14:foregroundMark x1="42500" y1="74609" x2="42500" y2="74609"/>
                      </a14:backgroundRemoval>
                    </a14:imgEffect>
                  </a14:imgLayer>
                </a14:imgProps>
              </a:ext>
              <a:ext uri="{28A0092B-C50C-407E-A947-70E740481C1C}">
                <a14:useLocalDpi xmlns:a14="http://schemas.microsoft.com/office/drawing/2010/main"/>
              </a:ext>
            </a:extLst>
          </a:blip>
          <a:stretch>
            <a:fillRect/>
          </a:stretch>
        </p:blipFill>
        <p:spPr>
          <a:xfrm rot="1105651">
            <a:off x="1442486" y="1431382"/>
            <a:ext cx="2023747" cy="1539265"/>
          </a:xfrm>
          <a:prstGeom prst="rect">
            <a:avLst/>
          </a:prstGeom>
        </p:spPr>
      </p:pic>
      <p:sp>
        <p:nvSpPr>
          <p:cNvPr id="5" name="Slide Number Placeholder 4"/>
          <p:cNvSpPr>
            <a:spLocks noGrp="1"/>
          </p:cNvSpPr>
          <p:nvPr>
            <p:ph type="sldNum" sz="quarter" idx="12"/>
          </p:nvPr>
        </p:nvSpPr>
        <p:spPr/>
        <p:txBody>
          <a:bodyPr/>
          <a:lstStyle/>
          <a:p>
            <a:fld id="{1153A584-974B-7244-90B3-977968778D8E}" type="slidenum">
              <a:rPr lang="en-US" smtClean="0"/>
              <a:t>5</a:t>
            </a:fld>
            <a:endParaRPr lang="en-US"/>
          </a:p>
        </p:txBody>
      </p:sp>
    </p:spTree>
    <p:extLst>
      <p:ext uri="{BB962C8B-B14F-4D97-AF65-F5344CB8AC3E}">
        <p14:creationId xmlns:p14="http://schemas.microsoft.com/office/powerpoint/2010/main" val="66143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50</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color is the leftmost thing?</a:t>
            </a:r>
          </a:p>
        </p:txBody>
      </p:sp>
      <p:sp>
        <p:nvSpPr>
          <p:cNvPr id="20" name="Rectangle 19">
            <a:extLst>
              <a:ext uri="{FF2B5EF4-FFF2-40B4-BE49-F238E27FC236}">
                <a16:creationId xmlns="" xmlns:a16="http://schemas.microsoft.com/office/drawing/2014/main" id="{BC96FB7C-5FE1-5446-A535-7158C22EEE64}"/>
              </a:ext>
            </a:extLst>
          </p:cNvPr>
          <p:cNvSpPr/>
          <p:nvPr/>
        </p:nvSpPr>
        <p:spPr>
          <a:xfrm>
            <a:off x="10735491" y="2382984"/>
            <a:ext cx="843501" cy="369332"/>
          </a:xfrm>
          <a:prstGeom prst="rect">
            <a:avLst/>
          </a:prstGeom>
        </p:spPr>
        <p:txBody>
          <a:bodyPr wrap="none">
            <a:spAutoFit/>
          </a:bodyPr>
          <a:lstStyle/>
          <a:p>
            <a:r>
              <a:rPr lang="en-US" dirty="0" smtClean="0">
                <a:latin typeface="Roboto" charset="0"/>
                <a:ea typeface="Roboto" charset="0"/>
                <a:cs typeface="Roboto" charset="0"/>
              </a:rPr>
              <a:t>yellow</a:t>
            </a:r>
            <a:endParaRPr lang="en-US" dirty="0">
              <a:latin typeface="Roboto" charset="0"/>
              <a:ea typeface="Roboto" charset="0"/>
              <a:cs typeface="Roboto" charset="0"/>
            </a:endParaRPr>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21" name="Rectangle 20">
            <a:extLst>
              <a:ext uri="{FF2B5EF4-FFF2-40B4-BE49-F238E27FC236}">
                <a16:creationId xmlns="" xmlns:a16="http://schemas.microsoft.com/office/drawing/2014/main" id="{45D88127-FB54-8B41-B327-AACD31E7EC4E}"/>
              </a:ext>
            </a:extLst>
          </p:cNvPr>
          <p:cNvSpPr/>
          <p:nvPr/>
        </p:nvSpPr>
        <p:spPr>
          <a:xfrm>
            <a:off x="697342" y="4655105"/>
            <a:ext cx="744884" cy="338554"/>
          </a:xfrm>
          <a:prstGeom prst="rect">
            <a:avLst/>
          </a:prstGeom>
        </p:spPr>
        <p:txBody>
          <a:bodyPr wrap="none">
            <a:spAutoFit/>
          </a:bodyPr>
          <a:lstStyle/>
          <a:p>
            <a:r>
              <a:rPr lang="en-US" sz="1600" b="1" dirty="0">
                <a:solidFill>
                  <a:srgbClr val="FFFF00"/>
                </a:solidFill>
              </a:rPr>
              <a:t>yellow</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
        <p:nvSpPr>
          <p:cNvPr id="22" name="Rectangle 21">
            <a:extLst>
              <a:ext uri="{FF2B5EF4-FFF2-40B4-BE49-F238E27FC236}">
                <a16:creationId xmlns="" xmlns:a16="http://schemas.microsoft.com/office/drawing/2014/main" id="{C031C3E5-CA23-8443-A594-5668CC585DD6}"/>
              </a:ext>
            </a:extLst>
          </p:cNvPr>
          <p:cNvSpPr/>
          <p:nvPr/>
        </p:nvSpPr>
        <p:spPr>
          <a:xfrm>
            <a:off x="872935" y="3784600"/>
            <a:ext cx="409765" cy="42462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8404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51</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color is the leftmost thing?</a:t>
            </a:r>
          </a:p>
        </p:txBody>
      </p:sp>
      <p:sp>
        <p:nvSpPr>
          <p:cNvPr id="20" name="Rectangle 19">
            <a:extLst>
              <a:ext uri="{FF2B5EF4-FFF2-40B4-BE49-F238E27FC236}">
                <a16:creationId xmlns="" xmlns:a16="http://schemas.microsoft.com/office/drawing/2014/main" id="{BC96FB7C-5FE1-5446-A535-7158C22EEE64}"/>
              </a:ext>
            </a:extLst>
          </p:cNvPr>
          <p:cNvSpPr/>
          <p:nvPr/>
        </p:nvSpPr>
        <p:spPr>
          <a:xfrm>
            <a:off x="10735491" y="2382984"/>
            <a:ext cx="843501"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yellow</a:t>
            </a:r>
            <a:endParaRPr lang="en-US" dirty="0">
              <a:solidFill>
                <a:schemeClr val="tx1">
                  <a:lumMod val="50000"/>
                </a:schemeClr>
              </a:solidFill>
              <a:latin typeface="Roboto" charset="0"/>
              <a:ea typeface="Roboto" charset="0"/>
              <a:cs typeface="Roboto" charset="0"/>
            </a:endParaRPr>
          </a:p>
        </p:txBody>
      </p:sp>
      <p:sp>
        <p:nvSpPr>
          <p:cNvPr id="22" name="Rectangle 21">
            <a:extLst>
              <a:ext uri="{FF2B5EF4-FFF2-40B4-BE49-F238E27FC236}">
                <a16:creationId xmlns="" xmlns:a16="http://schemas.microsoft.com/office/drawing/2014/main" id="{6B7AB24E-35BF-0645-BE88-1A831C6457FC}"/>
              </a:ext>
            </a:extLst>
          </p:cNvPr>
          <p:cNvSpPr/>
          <p:nvPr/>
        </p:nvSpPr>
        <p:spPr>
          <a:xfrm>
            <a:off x="5498755" y="3025792"/>
            <a:ext cx="5096601" cy="369332"/>
          </a:xfrm>
          <a:prstGeom prst="rect">
            <a:avLst/>
          </a:prstGeom>
        </p:spPr>
        <p:txBody>
          <a:bodyPr wrap="square">
            <a:spAutoFit/>
          </a:bodyPr>
          <a:lstStyle/>
          <a:p>
            <a:r>
              <a:rPr lang="en-US" dirty="0" smtClean="0">
                <a:latin typeface="Roboto" charset="0"/>
                <a:ea typeface="Roboto" charset="0"/>
                <a:cs typeface="Roboto" charset="0"/>
              </a:rPr>
              <a:t>What </a:t>
            </a:r>
            <a:r>
              <a:rPr lang="en-US" dirty="0">
                <a:latin typeface="Roboto" charset="0"/>
                <a:ea typeface="Roboto" charset="0"/>
                <a:cs typeface="Roboto" charset="0"/>
              </a:rPr>
              <a:t>size is the leftmost thing?</a:t>
            </a:r>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21" name="Rectangle 20">
            <a:extLst>
              <a:ext uri="{FF2B5EF4-FFF2-40B4-BE49-F238E27FC236}">
                <a16:creationId xmlns="" xmlns:a16="http://schemas.microsoft.com/office/drawing/2014/main" id="{45D88127-FB54-8B41-B327-AACD31E7EC4E}"/>
              </a:ext>
            </a:extLst>
          </p:cNvPr>
          <p:cNvSpPr/>
          <p:nvPr/>
        </p:nvSpPr>
        <p:spPr>
          <a:xfrm>
            <a:off x="697342" y="4655105"/>
            <a:ext cx="726353" cy="338554"/>
          </a:xfrm>
          <a:prstGeom prst="rect">
            <a:avLst/>
          </a:prstGeom>
        </p:spPr>
        <p:txBody>
          <a:bodyPr wrap="none">
            <a:spAutoFit/>
          </a:bodyPr>
          <a:lstStyle/>
          <a:p>
            <a:r>
              <a:rPr lang="en-US" sz="1600" dirty="0">
                <a:solidFill>
                  <a:schemeClr val="bg1"/>
                </a:solidFill>
              </a:rPr>
              <a:t>yellow</a:t>
            </a:r>
          </a:p>
        </p:txBody>
      </p:sp>
      <p:sp>
        <p:nvSpPr>
          <p:cNvPr id="24" name="Rectangle 23">
            <a:extLst>
              <a:ext uri="{FF2B5EF4-FFF2-40B4-BE49-F238E27FC236}">
                <a16:creationId xmlns="" xmlns:a16="http://schemas.microsoft.com/office/drawing/2014/main" id="{F02F9306-6591-3446-AFAA-30CA7F540BE5}"/>
              </a:ext>
            </a:extLst>
          </p:cNvPr>
          <p:cNvSpPr/>
          <p:nvPr/>
        </p:nvSpPr>
        <p:spPr>
          <a:xfrm>
            <a:off x="697342" y="4860918"/>
            <a:ext cx="184731" cy="338554"/>
          </a:xfrm>
          <a:prstGeom prst="rect">
            <a:avLst/>
          </a:prstGeom>
        </p:spPr>
        <p:txBody>
          <a:bodyPr wrap="none">
            <a:spAutoFit/>
          </a:bodyPr>
          <a:lstStyle/>
          <a:p>
            <a:endParaRPr lang="en-US" sz="1600" b="1" dirty="0">
              <a:solidFill>
                <a:srgbClr val="FFFF00"/>
              </a:solidFill>
            </a:endParaRP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
        <p:nvSpPr>
          <p:cNvPr id="25" name="Rectangle 24">
            <a:extLst>
              <a:ext uri="{FF2B5EF4-FFF2-40B4-BE49-F238E27FC236}">
                <a16:creationId xmlns="" xmlns:a16="http://schemas.microsoft.com/office/drawing/2014/main" id="{C031C3E5-CA23-8443-A594-5668CC585DD6}"/>
              </a:ext>
            </a:extLst>
          </p:cNvPr>
          <p:cNvSpPr/>
          <p:nvPr/>
        </p:nvSpPr>
        <p:spPr>
          <a:xfrm>
            <a:off x="872935" y="3784600"/>
            <a:ext cx="409765" cy="42462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2075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52</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color is the leftmost thing?</a:t>
            </a:r>
          </a:p>
        </p:txBody>
      </p:sp>
      <p:sp>
        <p:nvSpPr>
          <p:cNvPr id="20" name="Rectangle 19">
            <a:extLst>
              <a:ext uri="{FF2B5EF4-FFF2-40B4-BE49-F238E27FC236}">
                <a16:creationId xmlns="" xmlns:a16="http://schemas.microsoft.com/office/drawing/2014/main" id="{BC96FB7C-5FE1-5446-A535-7158C22EEE64}"/>
              </a:ext>
            </a:extLst>
          </p:cNvPr>
          <p:cNvSpPr/>
          <p:nvPr/>
        </p:nvSpPr>
        <p:spPr>
          <a:xfrm>
            <a:off x="10735491" y="2382984"/>
            <a:ext cx="843501"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yellow</a:t>
            </a:r>
            <a:endParaRPr lang="en-US" dirty="0">
              <a:solidFill>
                <a:schemeClr val="tx1">
                  <a:lumMod val="50000"/>
                </a:schemeClr>
              </a:solidFill>
              <a:latin typeface="Roboto" charset="0"/>
              <a:ea typeface="Roboto" charset="0"/>
              <a:cs typeface="Roboto" charset="0"/>
            </a:endParaRPr>
          </a:p>
        </p:txBody>
      </p:sp>
      <p:sp>
        <p:nvSpPr>
          <p:cNvPr id="22" name="Rectangle 21">
            <a:extLst>
              <a:ext uri="{FF2B5EF4-FFF2-40B4-BE49-F238E27FC236}">
                <a16:creationId xmlns="" xmlns:a16="http://schemas.microsoft.com/office/drawing/2014/main" id="{6B7AB24E-35BF-0645-BE88-1A831C6457FC}"/>
              </a:ext>
            </a:extLst>
          </p:cNvPr>
          <p:cNvSpPr/>
          <p:nvPr/>
        </p:nvSpPr>
        <p:spPr>
          <a:xfrm>
            <a:off x="5498755" y="3025792"/>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size is the leftmost thing?</a:t>
            </a:r>
          </a:p>
        </p:txBody>
      </p:sp>
      <p:sp>
        <p:nvSpPr>
          <p:cNvPr id="23" name="Rectangle 22">
            <a:extLst>
              <a:ext uri="{FF2B5EF4-FFF2-40B4-BE49-F238E27FC236}">
                <a16:creationId xmlns="" xmlns:a16="http://schemas.microsoft.com/office/drawing/2014/main" id="{CE1D7425-F476-A54D-A0BD-13D3DF7709C2}"/>
              </a:ext>
            </a:extLst>
          </p:cNvPr>
          <p:cNvSpPr/>
          <p:nvPr/>
        </p:nvSpPr>
        <p:spPr>
          <a:xfrm>
            <a:off x="10735491" y="3025792"/>
            <a:ext cx="748923" cy="369332"/>
          </a:xfrm>
          <a:prstGeom prst="rect">
            <a:avLst/>
          </a:prstGeom>
        </p:spPr>
        <p:txBody>
          <a:bodyPr wrap="none">
            <a:spAutoFit/>
          </a:bodyPr>
          <a:lstStyle/>
          <a:p>
            <a:r>
              <a:rPr lang="en-US" dirty="0" smtClean="0">
                <a:latin typeface="Roboto" charset="0"/>
                <a:ea typeface="Roboto" charset="0"/>
                <a:cs typeface="Roboto" charset="0"/>
              </a:rPr>
              <a:t>small</a:t>
            </a:r>
            <a:endParaRPr lang="en-US" dirty="0">
              <a:latin typeface="Roboto" charset="0"/>
              <a:ea typeface="Roboto" charset="0"/>
              <a:cs typeface="Roboto" charset="0"/>
            </a:endParaRPr>
          </a:p>
        </p:txBody>
      </p:sp>
      <p:sp>
        <p:nvSpPr>
          <p:cNvPr id="27" name="Rectangle 26">
            <a:extLst>
              <a:ext uri="{FF2B5EF4-FFF2-40B4-BE49-F238E27FC236}">
                <a16:creationId xmlns="" xmlns:a16="http://schemas.microsoft.com/office/drawing/2014/main" id="{C031C3E5-CA23-8443-A594-5668CC585DD6}"/>
              </a:ext>
            </a:extLst>
          </p:cNvPr>
          <p:cNvSpPr/>
          <p:nvPr/>
        </p:nvSpPr>
        <p:spPr>
          <a:xfrm>
            <a:off x="872935" y="3784600"/>
            <a:ext cx="409765" cy="42462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21" name="Rectangle 20">
            <a:extLst>
              <a:ext uri="{FF2B5EF4-FFF2-40B4-BE49-F238E27FC236}">
                <a16:creationId xmlns="" xmlns:a16="http://schemas.microsoft.com/office/drawing/2014/main" id="{45D88127-FB54-8B41-B327-AACD31E7EC4E}"/>
              </a:ext>
            </a:extLst>
          </p:cNvPr>
          <p:cNvSpPr/>
          <p:nvPr/>
        </p:nvSpPr>
        <p:spPr>
          <a:xfrm>
            <a:off x="697342" y="4655105"/>
            <a:ext cx="726353" cy="338554"/>
          </a:xfrm>
          <a:prstGeom prst="rect">
            <a:avLst/>
          </a:prstGeom>
        </p:spPr>
        <p:txBody>
          <a:bodyPr wrap="none">
            <a:spAutoFit/>
          </a:bodyPr>
          <a:lstStyle/>
          <a:p>
            <a:r>
              <a:rPr lang="en-US" sz="1600" dirty="0">
                <a:solidFill>
                  <a:schemeClr val="bg1"/>
                </a:solidFill>
              </a:rPr>
              <a:t>yellow</a:t>
            </a:r>
          </a:p>
        </p:txBody>
      </p:sp>
      <p:sp>
        <p:nvSpPr>
          <p:cNvPr id="24" name="Rectangle 23">
            <a:extLst>
              <a:ext uri="{FF2B5EF4-FFF2-40B4-BE49-F238E27FC236}">
                <a16:creationId xmlns="" xmlns:a16="http://schemas.microsoft.com/office/drawing/2014/main" id="{F02F9306-6591-3446-AFAA-30CA7F540BE5}"/>
              </a:ext>
            </a:extLst>
          </p:cNvPr>
          <p:cNvSpPr/>
          <p:nvPr/>
        </p:nvSpPr>
        <p:spPr>
          <a:xfrm>
            <a:off x="697342" y="4860918"/>
            <a:ext cx="633507" cy="338554"/>
          </a:xfrm>
          <a:prstGeom prst="rect">
            <a:avLst/>
          </a:prstGeom>
        </p:spPr>
        <p:txBody>
          <a:bodyPr wrap="none">
            <a:spAutoFit/>
          </a:bodyPr>
          <a:lstStyle/>
          <a:p>
            <a:r>
              <a:rPr lang="en-US" sz="1600" b="1" dirty="0">
                <a:solidFill>
                  <a:srgbClr val="FFFF00"/>
                </a:solidFill>
              </a:rPr>
              <a:t>small</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Tree>
    <p:extLst>
      <p:ext uri="{BB962C8B-B14F-4D97-AF65-F5344CB8AC3E}">
        <p14:creationId xmlns:p14="http://schemas.microsoft.com/office/powerpoint/2010/main" val="1724925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53</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7" name="Rectangle 16">
            <a:extLst>
              <a:ext uri="{FF2B5EF4-FFF2-40B4-BE49-F238E27FC236}">
                <a16:creationId xmlns="" xmlns:a16="http://schemas.microsoft.com/office/drawing/2014/main" id="{3FD36416-3105-7043-A11E-C365B8C93A5C}"/>
              </a:ext>
            </a:extLst>
          </p:cNvPr>
          <p:cNvSpPr/>
          <p:nvPr/>
        </p:nvSpPr>
        <p:spPr>
          <a:xfrm>
            <a:off x="867163" y="3777423"/>
            <a:ext cx="407454" cy="46138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color is the leftmost thing?</a:t>
            </a:r>
          </a:p>
        </p:txBody>
      </p:sp>
      <p:sp>
        <p:nvSpPr>
          <p:cNvPr id="20" name="Rectangle 19">
            <a:extLst>
              <a:ext uri="{FF2B5EF4-FFF2-40B4-BE49-F238E27FC236}">
                <a16:creationId xmlns="" xmlns:a16="http://schemas.microsoft.com/office/drawing/2014/main" id="{BC96FB7C-5FE1-5446-A535-7158C22EEE64}"/>
              </a:ext>
            </a:extLst>
          </p:cNvPr>
          <p:cNvSpPr/>
          <p:nvPr/>
        </p:nvSpPr>
        <p:spPr>
          <a:xfrm>
            <a:off x="10735491" y="2382984"/>
            <a:ext cx="843501"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yellow</a:t>
            </a:r>
            <a:endParaRPr lang="en-US" dirty="0">
              <a:solidFill>
                <a:schemeClr val="tx1">
                  <a:lumMod val="50000"/>
                </a:schemeClr>
              </a:solidFill>
              <a:latin typeface="Roboto" charset="0"/>
              <a:ea typeface="Roboto" charset="0"/>
              <a:cs typeface="Roboto" charset="0"/>
            </a:endParaRPr>
          </a:p>
        </p:txBody>
      </p:sp>
      <p:sp>
        <p:nvSpPr>
          <p:cNvPr id="22" name="Rectangle 21">
            <a:extLst>
              <a:ext uri="{FF2B5EF4-FFF2-40B4-BE49-F238E27FC236}">
                <a16:creationId xmlns="" xmlns:a16="http://schemas.microsoft.com/office/drawing/2014/main" id="{6B7AB24E-35BF-0645-BE88-1A831C6457FC}"/>
              </a:ext>
            </a:extLst>
          </p:cNvPr>
          <p:cNvSpPr/>
          <p:nvPr/>
        </p:nvSpPr>
        <p:spPr>
          <a:xfrm>
            <a:off x="5498755" y="3025792"/>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size is the leftmost thing?</a:t>
            </a:r>
          </a:p>
        </p:txBody>
      </p:sp>
      <p:sp>
        <p:nvSpPr>
          <p:cNvPr id="23" name="Rectangle 22">
            <a:extLst>
              <a:ext uri="{FF2B5EF4-FFF2-40B4-BE49-F238E27FC236}">
                <a16:creationId xmlns="" xmlns:a16="http://schemas.microsoft.com/office/drawing/2014/main" id="{CE1D7425-F476-A54D-A0BD-13D3DF7709C2}"/>
              </a:ext>
            </a:extLst>
          </p:cNvPr>
          <p:cNvSpPr/>
          <p:nvPr/>
        </p:nvSpPr>
        <p:spPr>
          <a:xfrm>
            <a:off x="10735491" y="3025792"/>
            <a:ext cx="748923"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small</a:t>
            </a:r>
            <a:endParaRPr lang="en-US" dirty="0">
              <a:solidFill>
                <a:schemeClr val="tx1">
                  <a:lumMod val="50000"/>
                </a:schemeClr>
              </a:solidFill>
              <a:latin typeface="Roboto" charset="0"/>
              <a:ea typeface="Roboto" charset="0"/>
              <a:cs typeface="Roboto" charset="0"/>
            </a:endParaRPr>
          </a:p>
        </p:txBody>
      </p:sp>
      <p:sp>
        <p:nvSpPr>
          <p:cNvPr id="25" name="Rectangle 24">
            <a:extLst>
              <a:ext uri="{FF2B5EF4-FFF2-40B4-BE49-F238E27FC236}">
                <a16:creationId xmlns="" xmlns:a16="http://schemas.microsoft.com/office/drawing/2014/main" id="{12427482-E466-6B45-85DB-D4011564B5C9}"/>
              </a:ext>
            </a:extLst>
          </p:cNvPr>
          <p:cNvSpPr/>
          <p:nvPr/>
        </p:nvSpPr>
        <p:spPr>
          <a:xfrm>
            <a:off x="5498755" y="3668600"/>
            <a:ext cx="5096601" cy="646331"/>
          </a:xfrm>
          <a:prstGeom prst="rect">
            <a:avLst/>
          </a:prstGeom>
        </p:spPr>
        <p:txBody>
          <a:bodyPr wrap="square">
            <a:spAutoFit/>
          </a:bodyPr>
          <a:lstStyle/>
          <a:p>
            <a:r>
              <a:rPr lang="en-US" dirty="0" smtClean="0">
                <a:latin typeface="Roboto" charset="0"/>
                <a:ea typeface="Roboto" charset="0"/>
                <a:cs typeface="Roboto" charset="0"/>
              </a:rPr>
              <a:t>What </a:t>
            </a:r>
            <a:r>
              <a:rPr lang="en-US" dirty="0">
                <a:latin typeface="Roboto" charset="0"/>
                <a:ea typeface="Roboto" charset="0"/>
                <a:cs typeface="Roboto" charset="0"/>
              </a:rPr>
              <a:t>material is the closest object right of the tiny yellow rubber ball?</a:t>
            </a:r>
          </a:p>
        </p:txBody>
      </p:sp>
      <p:sp>
        <p:nvSpPr>
          <p:cNvPr id="27" name="Rectangle 26">
            <a:extLst>
              <a:ext uri="{FF2B5EF4-FFF2-40B4-BE49-F238E27FC236}">
                <a16:creationId xmlns="" xmlns:a16="http://schemas.microsoft.com/office/drawing/2014/main" id="{C031C3E5-CA23-8443-A594-5668CC585DD6}"/>
              </a:ext>
            </a:extLst>
          </p:cNvPr>
          <p:cNvSpPr/>
          <p:nvPr/>
        </p:nvSpPr>
        <p:spPr>
          <a:xfrm>
            <a:off x="1698435" y="3172255"/>
            <a:ext cx="615273" cy="605167"/>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21" name="Rectangle 20">
            <a:extLst>
              <a:ext uri="{FF2B5EF4-FFF2-40B4-BE49-F238E27FC236}">
                <a16:creationId xmlns="" xmlns:a16="http://schemas.microsoft.com/office/drawing/2014/main" id="{45D88127-FB54-8B41-B327-AACD31E7EC4E}"/>
              </a:ext>
            </a:extLst>
          </p:cNvPr>
          <p:cNvSpPr/>
          <p:nvPr/>
        </p:nvSpPr>
        <p:spPr>
          <a:xfrm>
            <a:off x="697342" y="4655105"/>
            <a:ext cx="726353" cy="338554"/>
          </a:xfrm>
          <a:prstGeom prst="rect">
            <a:avLst/>
          </a:prstGeom>
        </p:spPr>
        <p:txBody>
          <a:bodyPr wrap="none">
            <a:spAutoFit/>
          </a:bodyPr>
          <a:lstStyle/>
          <a:p>
            <a:r>
              <a:rPr lang="en-US" sz="1600" dirty="0">
                <a:solidFill>
                  <a:schemeClr val="bg1"/>
                </a:solidFill>
              </a:rPr>
              <a:t>yellow</a:t>
            </a:r>
          </a:p>
        </p:txBody>
      </p:sp>
      <p:sp>
        <p:nvSpPr>
          <p:cNvPr id="24" name="Rectangle 23">
            <a:extLst>
              <a:ext uri="{FF2B5EF4-FFF2-40B4-BE49-F238E27FC236}">
                <a16:creationId xmlns="" xmlns:a16="http://schemas.microsoft.com/office/drawing/2014/main" id="{F02F9306-6591-3446-AFAA-30CA7F540BE5}"/>
              </a:ext>
            </a:extLst>
          </p:cNvPr>
          <p:cNvSpPr/>
          <p:nvPr/>
        </p:nvSpPr>
        <p:spPr>
          <a:xfrm>
            <a:off x="697342" y="4860918"/>
            <a:ext cx="619080" cy="338554"/>
          </a:xfrm>
          <a:prstGeom prst="rect">
            <a:avLst/>
          </a:prstGeom>
        </p:spPr>
        <p:txBody>
          <a:bodyPr wrap="none">
            <a:spAutoFit/>
          </a:bodyPr>
          <a:lstStyle/>
          <a:p>
            <a:r>
              <a:rPr lang="en-US" sz="1600" dirty="0">
                <a:solidFill>
                  <a:schemeClr val="bg1"/>
                </a:solidFill>
              </a:rPr>
              <a:t>small</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Tree>
    <p:extLst>
      <p:ext uri="{BB962C8B-B14F-4D97-AF65-F5344CB8AC3E}">
        <p14:creationId xmlns:p14="http://schemas.microsoft.com/office/powerpoint/2010/main" val="9925550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54</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7" name="Rectangle 16">
            <a:extLst>
              <a:ext uri="{FF2B5EF4-FFF2-40B4-BE49-F238E27FC236}">
                <a16:creationId xmlns="" xmlns:a16="http://schemas.microsoft.com/office/drawing/2014/main" id="{3FD36416-3105-7043-A11E-C365B8C93A5C}"/>
              </a:ext>
            </a:extLst>
          </p:cNvPr>
          <p:cNvSpPr/>
          <p:nvPr/>
        </p:nvSpPr>
        <p:spPr>
          <a:xfrm>
            <a:off x="867163" y="3777423"/>
            <a:ext cx="407454" cy="46138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color is the leftmost thing?</a:t>
            </a:r>
          </a:p>
        </p:txBody>
      </p:sp>
      <p:sp>
        <p:nvSpPr>
          <p:cNvPr id="20" name="Rectangle 19">
            <a:extLst>
              <a:ext uri="{FF2B5EF4-FFF2-40B4-BE49-F238E27FC236}">
                <a16:creationId xmlns="" xmlns:a16="http://schemas.microsoft.com/office/drawing/2014/main" id="{BC96FB7C-5FE1-5446-A535-7158C22EEE64}"/>
              </a:ext>
            </a:extLst>
          </p:cNvPr>
          <p:cNvSpPr/>
          <p:nvPr/>
        </p:nvSpPr>
        <p:spPr>
          <a:xfrm>
            <a:off x="10735491" y="2382984"/>
            <a:ext cx="843501"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yellow</a:t>
            </a:r>
            <a:endParaRPr lang="en-US" dirty="0">
              <a:solidFill>
                <a:schemeClr val="tx1">
                  <a:lumMod val="50000"/>
                </a:schemeClr>
              </a:solidFill>
              <a:latin typeface="Roboto" charset="0"/>
              <a:ea typeface="Roboto" charset="0"/>
              <a:cs typeface="Roboto" charset="0"/>
            </a:endParaRPr>
          </a:p>
        </p:txBody>
      </p:sp>
      <p:sp>
        <p:nvSpPr>
          <p:cNvPr id="22" name="Rectangle 21">
            <a:extLst>
              <a:ext uri="{FF2B5EF4-FFF2-40B4-BE49-F238E27FC236}">
                <a16:creationId xmlns="" xmlns:a16="http://schemas.microsoft.com/office/drawing/2014/main" id="{6B7AB24E-35BF-0645-BE88-1A831C6457FC}"/>
              </a:ext>
            </a:extLst>
          </p:cNvPr>
          <p:cNvSpPr/>
          <p:nvPr/>
        </p:nvSpPr>
        <p:spPr>
          <a:xfrm>
            <a:off x="5498755" y="3025792"/>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size is the leftmost thing?</a:t>
            </a:r>
          </a:p>
        </p:txBody>
      </p:sp>
      <p:sp>
        <p:nvSpPr>
          <p:cNvPr id="23" name="Rectangle 22">
            <a:extLst>
              <a:ext uri="{FF2B5EF4-FFF2-40B4-BE49-F238E27FC236}">
                <a16:creationId xmlns="" xmlns:a16="http://schemas.microsoft.com/office/drawing/2014/main" id="{CE1D7425-F476-A54D-A0BD-13D3DF7709C2}"/>
              </a:ext>
            </a:extLst>
          </p:cNvPr>
          <p:cNvSpPr/>
          <p:nvPr/>
        </p:nvSpPr>
        <p:spPr>
          <a:xfrm>
            <a:off x="10735491" y="3025792"/>
            <a:ext cx="748923"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small</a:t>
            </a:r>
            <a:endParaRPr lang="en-US" dirty="0">
              <a:solidFill>
                <a:schemeClr val="tx1">
                  <a:lumMod val="50000"/>
                </a:schemeClr>
              </a:solidFill>
              <a:latin typeface="Roboto" charset="0"/>
              <a:ea typeface="Roboto" charset="0"/>
              <a:cs typeface="Roboto" charset="0"/>
            </a:endParaRPr>
          </a:p>
        </p:txBody>
      </p:sp>
      <p:sp>
        <p:nvSpPr>
          <p:cNvPr id="25" name="Rectangle 24">
            <a:extLst>
              <a:ext uri="{FF2B5EF4-FFF2-40B4-BE49-F238E27FC236}">
                <a16:creationId xmlns="" xmlns:a16="http://schemas.microsoft.com/office/drawing/2014/main" id="{12427482-E466-6B45-85DB-D4011564B5C9}"/>
              </a:ext>
            </a:extLst>
          </p:cNvPr>
          <p:cNvSpPr/>
          <p:nvPr/>
        </p:nvSpPr>
        <p:spPr>
          <a:xfrm>
            <a:off x="5498755" y="3668600"/>
            <a:ext cx="5096601"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closest object right of the tiny yellow rubber ball?</a:t>
            </a:r>
          </a:p>
        </p:txBody>
      </p:sp>
      <p:sp>
        <p:nvSpPr>
          <p:cNvPr id="26" name="Rectangle 25">
            <a:extLst>
              <a:ext uri="{FF2B5EF4-FFF2-40B4-BE49-F238E27FC236}">
                <a16:creationId xmlns="" xmlns:a16="http://schemas.microsoft.com/office/drawing/2014/main" id="{FE8CAB95-6469-E34B-A12D-30B6EB47DA69}"/>
              </a:ext>
            </a:extLst>
          </p:cNvPr>
          <p:cNvSpPr/>
          <p:nvPr/>
        </p:nvSpPr>
        <p:spPr>
          <a:xfrm>
            <a:off x="10735491" y="3668600"/>
            <a:ext cx="772969" cy="369332"/>
          </a:xfrm>
          <a:prstGeom prst="rect">
            <a:avLst/>
          </a:prstGeom>
        </p:spPr>
        <p:txBody>
          <a:bodyPr wrap="none">
            <a:spAutoFit/>
          </a:bodyPr>
          <a:lstStyle/>
          <a:p>
            <a:r>
              <a:rPr lang="en-US" dirty="0" smtClean="0">
                <a:latin typeface="Roboto" charset="0"/>
                <a:ea typeface="Roboto" charset="0"/>
                <a:cs typeface="Roboto" charset="0"/>
              </a:rPr>
              <a:t>metal</a:t>
            </a:r>
            <a:endParaRPr lang="en-US" dirty="0">
              <a:latin typeface="Roboto" charset="0"/>
              <a:ea typeface="Roboto" charset="0"/>
              <a:cs typeface="Roboto" charset="0"/>
            </a:endParaRPr>
          </a:p>
        </p:txBody>
      </p:sp>
      <p:sp>
        <p:nvSpPr>
          <p:cNvPr id="27" name="Rectangle 26">
            <a:extLst>
              <a:ext uri="{FF2B5EF4-FFF2-40B4-BE49-F238E27FC236}">
                <a16:creationId xmlns="" xmlns:a16="http://schemas.microsoft.com/office/drawing/2014/main" id="{C031C3E5-CA23-8443-A594-5668CC585DD6}"/>
              </a:ext>
            </a:extLst>
          </p:cNvPr>
          <p:cNvSpPr/>
          <p:nvPr/>
        </p:nvSpPr>
        <p:spPr>
          <a:xfrm>
            <a:off x="1698435" y="3172255"/>
            <a:ext cx="615273" cy="605167"/>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21" name="Rectangle 20">
            <a:extLst>
              <a:ext uri="{FF2B5EF4-FFF2-40B4-BE49-F238E27FC236}">
                <a16:creationId xmlns="" xmlns:a16="http://schemas.microsoft.com/office/drawing/2014/main" id="{45D88127-FB54-8B41-B327-AACD31E7EC4E}"/>
              </a:ext>
            </a:extLst>
          </p:cNvPr>
          <p:cNvSpPr/>
          <p:nvPr/>
        </p:nvSpPr>
        <p:spPr>
          <a:xfrm>
            <a:off x="697342" y="4655105"/>
            <a:ext cx="726353" cy="338554"/>
          </a:xfrm>
          <a:prstGeom prst="rect">
            <a:avLst/>
          </a:prstGeom>
        </p:spPr>
        <p:txBody>
          <a:bodyPr wrap="none">
            <a:spAutoFit/>
          </a:bodyPr>
          <a:lstStyle/>
          <a:p>
            <a:r>
              <a:rPr lang="en-US" sz="1600" dirty="0">
                <a:solidFill>
                  <a:schemeClr val="bg1"/>
                </a:solidFill>
              </a:rPr>
              <a:t>yellow</a:t>
            </a:r>
          </a:p>
        </p:txBody>
      </p:sp>
      <p:sp>
        <p:nvSpPr>
          <p:cNvPr id="24" name="Rectangle 23">
            <a:extLst>
              <a:ext uri="{FF2B5EF4-FFF2-40B4-BE49-F238E27FC236}">
                <a16:creationId xmlns="" xmlns:a16="http://schemas.microsoft.com/office/drawing/2014/main" id="{F02F9306-6591-3446-AFAA-30CA7F540BE5}"/>
              </a:ext>
            </a:extLst>
          </p:cNvPr>
          <p:cNvSpPr/>
          <p:nvPr/>
        </p:nvSpPr>
        <p:spPr>
          <a:xfrm>
            <a:off x="697342" y="4860918"/>
            <a:ext cx="619080" cy="338554"/>
          </a:xfrm>
          <a:prstGeom prst="rect">
            <a:avLst/>
          </a:prstGeom>
        </p:spPr>
        <p:txBody>
          <a:bodyPr wrap="none">
            <a:spAutoFit/>
          </a:bodyPr>
          <a:lstStyle/>
          <a:p>
            <a:r>
              <a:rPr lang="en-US" sz="1600" dirty="0">
                <a:solidFill>
                  <a:schemeClr val="bg1"/>
                </a:solidFill>
              </a:rPr>
              <a:t>small</a:t>
            </a:r>
          </a:p>
        </p:txBody>
      </p:sp>
      <p:sp>
        <p:nvSpPr>
          <p:cNvPr id="36" name="Rounded Rectangle 35"/>
          <p:cNvSpPr/>
          <p:nvPr/>
        </p:nvSpPr>
        <p:spPr>
          <a:xfrm>
            <a:off x="1624671" y="3802567"/>
            <a:ext cx="737509" cy="498088"/>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D094BB41-8947-5E4C-BAF8-F3D47737F7EB}"/>
              </a:ext>
            </a:extLst>
          </p:cNvPr>
          <p:cNvSpPr/>
          <p:nvPr/>
        </p:nvSpPr>
        <p:spPr>
          <a:xfrm>
            <a:off x="1608987" y="3749321"/>
            <a:ext cx="672107" cy="338554"/>
          </a:xfrm>
          <a:prstGeom prst="rect">
            <a:avLst/>
          </a:prstGeom>
        </p:spPr>
        <p:txBody>
          <a:bodyPr wrap="none">
            <a:spAutoFit/>
          </a:bodyPr>
          <a:lstStyle/>
          <a:p>
            <a:r>
              <a:rPr lang="en-US" sz="1600" b="1" dirty="0">
                <a:solidFill>
                  <a:srgbClr val="FFFF00"/>
                </a:solidFill>
              </a:rPr>
              <a:t>metal</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184731" cy="338554"/>
          </a:xfrm>
          <a:prstGeom prst="rect">
            <a:avLst/>
          </a:prstGeom>
        </p:spPr>
        <p:txBody>
          <a:bodyPr wrap="none">
            <a:spAutoFit/>
          </a:bodyPr>
          <a:lstStyle/>
          <a:p>
            <a:endParaRPr lang="en-US" sz="1600" dirty="0">
              <a:solidFill>
                <a:srgbClr val="FFFF00"/>
              </a:solidFill>
            </a:endParaRPr>
          </a:p>
        </p:txBody>
      </p:sp>
    </p:spTree>
    <p:extLst>
      <p:ext uri="{BB962C8B-B14F-4D97-AF65-F5344CB8AC3E}">
        <p14:creationId xmlns:p14="http://schemas.microsoft.com/office/powerpoint/2010/main" val="2130162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55</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7" name="Rectangle 16">
            <a:extLst>
              <a:ext uri="{FF2B5EF4-FFF2-40B4-BE49-F238E27FC236}">
                <a16:creationId xmlns="" xmlns:a16="http://schemas.microsoft.com/office/drawing/2014/main" id="{3FD36416-3105-7043-A11E-C365B8C93A5C}"/>
              </a:ext>
            </a:extLst>
          </p:cNvPr>
          <p:cNvSpPr/>
          <p:nvPr/>
        </p:nvSpPr>
        <p:spPr>
          <a:xfrm>
            <a:off x="867163" y="3777423"/>
            <a:ext cx="407454" cy="46138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color is the leftmost thing?</a:t>
            </a:r>
          </a:p>
        </p:txBody>
      </p:sp>
      <p:sp>
        <p:nvSpPr>
          <p:cNvPr id="20" name="Rectangle 19">
            <a:extLst>
              <a:ext uri="{FF2B5EF4-FFF2-40B4-BE49-F238E27FC236}">
                <a16:creationId xmlns="" xmlns:a16="http://schemas.microsoft.com/office/drawing/2014/main" id="{BC96FB7C-5FE1-5446-A535-7158C22EEE64}"/>
              </a:ext>
            </a:extLst>
          </p:cNvPr>
          <p:cNvSpPr/>
          <p:nvPr/>
        </p:nvSpPr>
        <p:spPr>
          <a:xfrm>
            <a:off x="10735491" y="2382984"/>
            <a:ext cx="843501"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yellow</a:t>
            </a:r>
            <a:endParaRPr lang="en-US" dirty="0">
              <a:solidFill>
                <a:schemeClr val="tx1">
                  <a:lumMod val="50000"/>
                </a:schemeClr>
              </a:solidFill>
              <a:latin typeface="Roboto" charset="0"/>
              <a:ea typeface="Roboto" charset="0"/>
              <a:cs typeface="Roboto" charset="0"/>
            </a:endParaRPr>
          </a:p>
        </p:txBody>
      </p:sp>
      <p:sp>
        <p:nvSpPr>
          <p:cNvPr id="22" name="Rectangle 21">
            <a:extLst>
              <a:ext uri="{FF2B5EF4-FFF2-40B4-BE49-F238E27FC236}">
                <a16:creationId xmlns="" xmlns:a16="http://schemas.microsoft.com/office/drawing/2014/main" id="{6B7AB24E-35BF-0645-BE88-1A831C6457FC}"/>
              </a:ext>
            </a:extLst>
          </p:cNvPr>
          <p:cNvSpPr/>
          <p:nvPr/>
        </p:nvSpPr>
        <p:spPr>
          <a:xfrm>
            <a:off x="5498755" y="3025792"/>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size is the leftmost thing?</a:t>
            </a:r>
          </a:p>
        </p:txBody>
      </p:sp>
      <p:sp>
        <p:nvSpPr>
          <p:cNvPr id="23" name="Rectangle 22">
            <a:extLst>
              <a:ext uri="{FF2B5EF4-FFF2-40B4-BE49-F238E27FC236}">
                <a16:creationId xmlns="" xmlns:a16="http://schemas.microsoft.com/office/drawing/2014/main" id="{CE1D7425-F476-A54D-A0BD-13D3DF7709C2}"/>
              </a:ext>
            </a:extLst>
          </p:cNvPr>
          <p:cNvSpPr/>
          <p:nvPr/>
        </p:nvSpPr>
        <p:spPr>
          <a:xfrm>
            <a:off x="10735491" y="3025792"/>
            <a:ext cx="748923"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small</a:t>
            </a:r>
            <a:endParaRPr lang="en-US" dirty="0">
              <a:solidFill>
                <a:schemeClr val="tx1">
                  <a:lumMod val="50000"/>
                </a:schemeClr>
              </a:solidFill>
              <a:latin typeface="Roboto" charset="0"/>
              <a:ea typeface="Roboto" charset="0"/>
              <a:cs typeface="Roboto" charset="0"/>
            </a:endParaRPr>
          </a:p>
        </p:txBody>
      </p:sp>
      <p:sp>
        <p:nvSpPr>
          <p:cNvPr id="25" name="Rectangle 24">
            <a:extLst>
              <a:ext uri="{FF2B5EF4-FFF2-40B4-BE49-F238E27FC236}">
                <a16:creationId xmlns="" xmlns:a16="http://schemas.microsoft.com/office/drawing/2014/main" id="{12427482-E466-6B45-85DB-D4011564B5C9}"/>
              </a:ext>
            </a:extLst>
          </p:cNvPr>
          <p:cNvSpPr/>
          <p:nvPr/>
        </p:nvSpPr>
        <p:spPr>
          <a:xfrm>
            <a:off x="5498755" y="3668600"/>
            <a:ext cx="5096601"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closest object right of the tiny yellow rubber ball?</a:t>
            </a:r>
          </a:p>
        </p:txBody>
      </p:sp>
      <p:sp>
        <p:nvSpPr>
          <p:cNvPr id="26" name="Rectangle 25">
            <a:extLst>
              <a:ext uri="{FF2B5EF4-FFF2-40B4-BE49-F238E27FC236}">
                <a16:creationId xmlns="" xmlns:a16="http://schemas.microsoft.com/office/drawing/2014/main" id="{FE8CAB95-6469-E34B-A12D-30B6EB47DA69}"/>
              </a:ext>
            </a:extLst>
          </p:cNvPr>
          <p:cNvSpPr/>
          <p:nvPr/>
        </p:nvSpPr>
        <p:spPr>
          <a:xfrm>
            <a:off x="10735491" y="3668600"/>
            <a:ext cx="772969"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metal</a:t>
            </a:r>
            <a:endParaRPr lang="en-US" dirty="0">
              <a:solidFill>
                <a:schemeClr val="tx1">
                  <a:lumMod val="50000"/>
                </a:schemeClr>
              </a:solidFill>
              <a:latin typeface="Roboto" charset="0"/>
              <a:ea typeface="Roboto" charset="0"/>
              <a:cs typeface="Roboto" charset="0"/>
            </a:endParaRPr>
          </a:p>
        </p:txBody>
      </p:sp>
      <p:sp>
        <p:nvSpPr>
          <p:cNvPr id="27" name="Rectangle 26">
            <a:extLst>
              <a:ext uri="{FF2B5EF4-FFF2-40B4-BE49-F238E27FC236}">
                <a16:creationId xmlns="" xmlns:a16="http://schemas.microsoft.com/office/drawing/2014/main" id="{C031C3E5-CA23-8443-A594-5668CC585DD6}"/>
              </a:ext>
            </a:extLst>
          </p:cNvPr>
          <p:cNvSpPr/>
          <p:nvPr/>
        </p:nvSpPr>
        <p:spPr>
          <a:xfrm>
            <a:off x="1698435" y="3172255"/>
            <a:ext cx="615273" cy="605167"/>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F77747D0-5518-D147-B644-F4153DF1E9B3}"/>
              </a:ext>
            </a:extLst>
          </p:cNvPr>
          <p:cNvSpPr/>
          <p:nvPr/>
        </p:nvSpPr>
        <p:spPr>
          <a:xfrm>
            <a:off x="5498755" y="4436938"/>
            <a:ext cx="5263980" cy="646331"/>
          </a:xfrm>
          <a:prstGeom prst="rect">
            <a:avLst/>
          </a:prstGeom>
        </p:spPr>
        <p:txBody>
          <a:bodyPr wrap="square">
            <a:spAutoFit/>
          </a:bodyPr>
          <a:lstStyle/>
          <a:p>
            <a:r>
              <a:rPr lang="en-US" dirty="0" smtClean="0">
                <a:latin typeface="Roboto" charset="0"/>
                <a:ea typeface="Roboto" charset="0"/>
                <a:cs typeface="Roboto" charset="0"/>
              </a:rPr>
              <a:t>What </a:t>
            </a:r>
            <a:r>
              <a:rPr lang="en-US" dirty="0">
                <a:latin typeface="Roboto" charset="0"/>
                <a:ea typeface="Roboto" charset="0"/>
                <a:cs typeface="Roboto" charset="0"/>
              </a:rPr>
              <a:t>shape is the closest metal object that is to the right of the small yellow rubber ball?</a:t>
            </a:r>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21" name="Rectangle 20">
            <a:extLst>
              <a:ext uri="{FF2B5EF4-FFF2-40B4-BE49-F238E27FC236}">
                <a16:creationId xmlns="" xmlns:a16="http://schemas.microsoft.com/office/drawing/2014/main" id="{45D88127-FB54-8B41-B327-AACD31E7EC4E}"/>
              </a:ext>
            </a:extLst>
          </p:cNvPr>
          <p:cNvSpPr/>
          <p:nvPr/>
        </p:nvSpPr>
        <p:spPr>
          <a:xfrm>
            <a:off x="697342" y="4655105"/>
            <a:ext cx="726353" cy="338554"/>
          </a:xfrm>
          <a:prstGeom prst="rect">
            <a:avLst/>
          </a:prstGeom>
        </p:spPr>
        <p:txBody>
          <a:bodyPr wrap="none">
            <a:spAutoFit/>
          </a:bodyPr>
          <a:lstStyle/>
          <a:p>
            <a:r>
              <a:rPr lang="en-US" sz="1600" dirty="0">
                <a:solidFill>
                  <a:schemeClr val="bg1"/>
                </a:solidFill>
              </a:rPr>
              <a:t>yellow</a:t>
            </a:r>
          </a:p>
        </p:txBody>
      </p:sp>
      <p:sp>
        <p:nvSpPr>
          <p:cNvPr id="24" name="Rectangle 23">
            <a:extLst>
              <a:ext uri="{FF2B5EF4-FFF2-40B4-BE49-F238E27FC236}">
                <a16:creationId xmlns="" xmlns:a16="http://schemas.microsoft.com/office/drawing/2014/main" id="{F02F9306-6591-3446-AFAA-30CA7F540BE5}"/>
              </a:ext>
            </a:extLst>
          </p:cNvPr>
          <p:cNvSpPr/>
          <p:nvPr/>
        </p:nvSpPr>
        <p:spPr>
          <a:xfrm>
            <a:off x="697342" y="4860918"/>
            <a:ext cx="619080" cy="338554"/>
          </a:xfrm>
          <a:prstGeom prst="rect">
            <a:avLst/>
          </a:prstGeom>
        </p:spPr>
        <p:txBody>
          <a:bodyPr wrap="none">
            <a:spAutoFit/>
          </a:bodyPr>
          <a:lstStyle/>
          <a:p>
            <a:r>
              <a:rPr lang="en-US" sz="1600" dirty="0">
                <a:solidFill>
                  <a:schemeClr val="bg1"/>
                </a:solidFill>
              </a:rPr>
              <a:t>small</a:t>
            </a:r>
          </a:p>
        </p:txBody>
      </p:sp>
      <p:sp>
        <p:nvSpPr>
          <p:cNvPr id="36" name="Rounded Rectangle 35"/>
          <p:cNvSpPr/>
          <p:nvPr/>
        </p:nvSpPr>
        <p:spPr>
          <a:xfrm>
            <a:off x="1624671" y="3802567"/>
            <a:ext cx="737509" cy="498088"/>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D094BB41-8947-5E4C-BAF8-F3D47737F7EB}"/>
              </a:ext>
            </a:extLst>
          </p:cNvPr>
          <p:cNvSpPr/>
          <p:nvPr/>
        </p:nvSpPr>
        <p:spPr>
          <a:xfrm>
            <a:off x="1608987" y="3749321"/>
            <a:ext cx="660374" cy="338554"/>
          </a:xfrm>
          <a:prstGeom prst="rect">
            <a:avLst/>
          </a:prstGeom>
        </p:spPr>
        <p:txBody>
          <a:bodyPr wrap="none">
            <a:spAutoFit/>
          </a:bodyPr>
          <a:lstStyle/>
          <a:p>
            <a:r>
              <a:rPr lang="en-US" sz="1600" dirty="0">
                <a:solidFill>
                  <a:schemeClr val="bg1"/>
                </a:solidFill>
              </a:rPr>
              <a:t>metal</a:t>
            </a:r>
          </a:p>
        </p:txBody>
      </p:sp>
    </p:spTree>
    <p:extLst>
      <p:ext uri="{BB962C8B-B14F-4D97-AF65-F5344CB8AC3E}">
        <p14:creationId xmlns:p14="http://schemas.microsoft.com/office/powerpoint/2010/main" val="20662828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charset="0"/>
                <a:ea typeface="Roboto" charset="0"/>
                <a:cs typeface="Roboto" charset="0"/>
              </a:rPr>
              <a:t>Experiments: Qualitative Example on Standard</a:t>
            </a:r>
          </a:p>
        </p:txBody>
      </p:sp>
      <p:sp>
        <p:nvSpPr>
          <p:cNvPr id="4" name="Slide Number Placeholder 3"/>
          <p:cNvSpPr>
            <a:spLocks noGrp="1"/>
          </p:cNvSpPr>
          <p:nvPr>
            <p:ph type="sldNum" sz="quarter" idx="12"/>
          </p:nvPr>
        </p:nvSpPr>
        <p:spPr/>
        <p:txBody>
          <a:bodyPr/>
          <a:lstStyle/>
          <a:p>
            <a:fld id="{1153A584-974B-7244-90B3-977968778D8E}" type="slidenum">
              <a:rPr lang="en-US" smtClean="0"/>
              <a:t>56</a:t>
            </a:fld>
            <a:endParaRPr lang="en-US"/>
          </a:p>
        </p:txBody>
      </p:sp>
      <p:pic>
        <p:nvPicPr>
          <p:cNvPr id="5" name="Picture 4">
            <a:extLst>
              <a:ext uri="{FF2B5EF4-FFF2-40B4-BE49-F238E27FC236}">
                <a16:creationId xmlns="" xmlns:a16="http://schemas.microsoft.com/office/drawing/2014/main" id="{AC9DBA6C-8BFF-2442-97AC-7FD0CE7A33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7927" y="1596240"/>
            <a:ext cx="4916034" cy="3733635"/>
          </a:xfrm>
          <a:prstGeom prst="roundRect">
            <a:avLst>
              <a:gd name="adj" fmla="val 3429"/>
            </a:avLst>
          </a:prstGeom>
        </p:spPr>
      </p:pic>
      <p:sp>
        <p:nvSpPr>
          <p:cNvPr id="33" name="Rounded Rectangle 32"/>
          <p:cNvSpPr/>
          <p:nvPr/>
        </p:nvSpPr>
        <p:spPr>
          <a:xfrm>
            <a:off x="4506377" y="2668859"/>
            <a:ext cx="749564" cy="100521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202589" y="1962615"/>
            <a:ext cx="683417"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B772668-656B-574D-B221-C111A7F29812}"/>
              </a:ext>
            </a:extLst>
          </p:cNvPr>
          <p:cNvSpPr/>
          <p:nvPr/>
        </p:nvSpPr>
        <p:spPr>
          <a:xfrm>
            <a:off x="4471937" y="2641600"/>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yellow</a:t>
            </a:r>
          </a:p>
          <a:p>
            <a:r>
              <a:rPr lang="en-US" sz="1600" dirty="0">
                <a:solidFill>
                  <a:schemeClr val="bg1"/>
                </a:solidFill>
              </a:rPr>
              <a:t>small</a:t>
            </a:r>
          </a:p>
        </p:txBody>
      </p:sp>
      <p:sp>
        <p:nvSpPr>
          <p:cNvPr id="16" name="Rectangle 15">
            <a:extLst>
              <a:ext uri="{FF2B5EF4-FFF2-40B4-BE49-F238E27FC236}">
                <a16:creationId xmlns="" xmlns:a16="http://schemas.microsoft.com/office/drawing/2014/main" id="{6B84B46A-0A13-AE49-88A2-F56EAFA8A165}"/>
              </a:ext>
            </a:extLst>
          </p:cNvPr>
          <p:cNvSpPr/>
          <p:nvPr/>
        </p:nvSpPr>
        <p:spPr>
          <a:xfrm>
            <a:off x="3185337" y="1930361"/>
            <a:ext cx="660374"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cube</a:t>
            </a:r>
          </a:p>
          <a:p>
            <a:r>
              <a:rPr lang="en-US" sz="1600" dirty="0">
                <a:solidFill>
                  <a:schemeClr val="bg1"/>
                </a:solidFill>
              </a:rPr>
              <a:t>gray</a:t>
            </a:r>
          </a:p>
          <a:p>
            <a:r>
              <a:rPr lang="en-US" sz="1600" dirty="0">
                <a:solidFill>
                  <a:schemeClr val="bg1"/>
                </a:solidFill>
              </a:rPr>
              <a:t>large</a:t>
            </a:r>
          </a:p>
        </p:txBody>
      </p:sp>
      <p:sp>
        <p:nvSpPr>
          <p:cNvPr id="17" name="Rectangle 16">
            <a:extLst>
              <a:ext uri="{FF2B5EF4-FFF2-40B4-BE49-F238E27FC236}">
                <a16:creationId xmlns="" xmlns:a16="http://schemas.microsoft.com/office/drawing/2014/main" id="{3FD36416-3105-7043-A11E-C365B8C93A5C}"/>
              </a:ext>
            </a:extLst>
          </p:cNvPr>
          <p:cNvSpPr/>
          <p:nvPr/>
        </p:nvSpPr>
        <p:spPr>
          <a:xfrm>
            <a:off x="867163" y="3777423"/>
            <a:ext cx="407454" cy="46138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3EEF4544-8264-2041-83C2-25D415EC78CD}"/>
              </a:ext>
            </a:extLst>
          </p:cNvPr>
          <p:cNvSpPr/>
          <p:nvPr/>
        </p:nvSpPr>
        <p:spPr>
          <a:xfrm>
            <a:off x="5498755" y="1690256"/>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thing; what shape is it?</a:t>
            </a:r>
          </a:p>
        </p:txBody>
      </p:sp>
      <p:sp>
        <p:nvSpPr>
          <p:cNvPr id="11" name="Rectangle 10">
            <a:extLst>
              <a:ext uri="{FF2B5EF4-FFF2-40B4-BE49-F238E27FC236}">
                <a16:creationId xmlns="" xmlns:a16="http://schemas.microsoft.com/office/drawing/2014/main" id="{AC25F512-57E4-4A4D-AD61-DB55C998B737}"/>
              </a:ext>
            </a:extLst>
          </p:cNvPr>
          <p:cNvSpPr/>
          <p:nvPr/>
        </p:nvSpPr>
        <p:spPr>
          <a:xfrm>
            <a:off x="10735491" y="1690256"/>
            <a:ext cx="889987"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sphere</a:t>
            </a:r>
            <a:endParaRPr lang="en-US" dirty="0">
              <a:solidFill>
                <a:schemeClr val="tx1">
                  <a:lumMod val="50000"/>
                </a:schemeClr>
              </a:solidFill>
              <a:latin typeface="Roboto" charset="0"/>
              <a:ea typeface="Roboto" charset="0"/>
              <a:cs typeface="Roboto" charset="0"/>
            </a:endParaRPr>
          </a:p>
        </p:txBody>
      </p:sp>
      <p:sp>
        <p:nvSpPr>
          <p:cNvPr id="13" name="Rectangle 12">
            <a:extLst>
              <a:ext uri="{FF2B5EF4-FFF2-40B4-BE49-F238E27FC236}">
                <a16:creationId xmlns="" xmlns:a16="http://schemas.microsoft.com/office/drawing/2014/main" id="{BC79C4F6-2823-EF4F-BD97-51FC40603515}"/>
              </a:ext>
            </a:extLst>
          </p:cNvPr>
          <p:cNvSpPr/>
          <p:nvPr/>
        </p:nvSpPr>
        <p:spPr>
          <a:xfrm>
            <a:off x="5498755" y="2382984"/>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color is the leftmost thing?</a:t>
            </a:r>
          </a:p>
        </p:txBody>
      </p:sp>
      <p:sp>
        <p:nvSpPr>
          <p:cNvPr id="20" name="Rectangle 19">
            <a:extLst>
              <a:ext uri="{FF2B5EF4-FFF2-40B4-BE49-F238E27FC236}">
                <a16:creationId xmlns="" xmlns:a16="http://schemas.microsoft.com/office/drawing/2014/main" id="{BC96FB7C-5FE1-5446-A535-7158C22EEE64}"/>
              </a:ext>
            </a:extLst>
          </p:cNvPr>
          <p:cNvSpPr/>
          <p:nvPr/>
        </p:nvSpPr>
        <p:spPr>
          <a:xfrm>
            <a:off x="10735491" y="2382984"/>
            <a:ext cx="843501"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yellow</a:t>
            </a:r>
            <a:endParaRPr lang="en-US" dirty="0">
              <a:solidFill>
                <a:schemeClr val="tx1">
                  <a:lumMod val="50000"/>
                </a:schemeClr>
              </a:solidFill>
              <a:latin typeface="Roboto" charset="0"/>
              <a:ea typeface="Roboto" charset="0"/>
              <a:cs typeface="Roboto" charset="0"/>
            </a:endParaRPr>
          </a:p>
        </p:txBody>
      </p:sp>
      <p:sp>
        <p:nvSpPr>
          <p:cNvPr id="22" name="Rectangle 21">
            <a:extLst>
              <a:ext uri="{FF2B5EF4-FFF2-40B4-BE49-F238E27FC236}">
                <a16:creationId xmlns="" xmlns:a16="http://schemas.microsoft.com/office/drawing/2014/main" id="{6B7AB24E-35BF-0645-BE88-1A831C6457FC}"/>
              </a:ext>
            </a:extLst>
          </p:cNvPr>
          <p:cNvSpPr/>
          <p:nvPr/>
        </p:nvSpPr>
        <p:spPr>
          <a:xfrm>
            <a:off x="5498755" y="3025792"/>
            <a:ext cx="5096601"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size is the leftmost thing?</a:t>
            </a:r>
          </a:p>
        </p:txBody>
      </p:sp>
      <p:sp>
        <p:nvSpPr>
          <p:cNvPr id="23" name="Rectangle 22">
            <a:extLst>
              <a:ext uri="{FF2B5EF4-FFF2-40B4-BE49-F238E27FC236}">
                <a16:creationId xmlns="" xmlns:a16="http://schemas.microsoft.com/office/drawing/2014/main" id="{CE1D7425-F476-A54D-A0BD-13D3DF7709C2}"/>
              </a:ext>
            </a:extLst>
          </p:cNvPr>
          <p:cNvSpPr/>
          <p:nvPr/>
        </p:nvSpPr>
        <p:spPr>
          <a:xfrm>
            <a:off x="10735491" y="3025792"/>
            <a:ext cx="748923"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small</a:t>
            </a:r>
            <a:endParaRPr lang="en-US" dirty="0">
              <a:solidFill>
                <a:schemeClr val="tx1">
                  <a:lumMod val="50000"/>
                </a:schemeClr>
              </a:solidFill>
              <a:latin typeface="Roboto" charset="0"/>
              <a:ea typeface="Roboto" charset="0"/>
              <a:cs typeface="Roboto" charset="0"/>
            </a:endParaRPr>
          </a:p>
        </p:txBody>
      </p:sp>
      <p:sp>
        <p:nvSpPr>
          <p:cNvPr id="25" name="Rectangle 24">
            <a:extLst>
              <a:ext uri="{FF2B5EF4-FFF2-40B4-BE49-F238E27FC236}">
                <a16:creationId xmlns="" xmlns:a16="http://schemas.microsoft.com/office/drawing/2014/main" id="{12427482-E466-6B45-85DB-D4011564B5C9}"/>
              </a:ext>
            </a:extLst>
          </p:cNvPr>
          <p:cNvSpPr/>
          <p:nvPr/>
        </p:nvSpPr>
        <p:spPr>
          <a:xfrm>
            <a:off x="5498755" y="3668600"/>
            <a:ext cx="5096601"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closest object right of the tiny yellow rubber ball?</a:t>
            </a:r>
          </a:p>
        </p:txBody>
      </p:sp>
      <p:sp>
        <p:nvSpPr>
          <p:cNvPr id="26" name="Rectangle 25">
            <a:extLst>
              <a:ext uri="{FF2B5EF4-FFF2-40B4-BE49-F238E27FC236}">
                <a16:creationId xmlns="" xmlns:a16="http://schemas.microsoft.com/office/drawing/2014/main" id="{FE8CAB95-6469-E34B-A12D-30B6EB47DA69}"/>
              </a:ext>
            </a:extLst>
          </p:cNvPr>
          <p:cNvSpPr/>
          <p:nvPr/>
        </p:nvSpPr>
        <p:spPr>
          <a:xfrm>
            <a:off x="10735491" y="3668600"/>
            <a:ext cx="772969" cy="369332"/>
          </a:xfrm>
          <a:prstGeom prst="rect">
            <a:avLst/>
          </a:prstGeom>
        </p:spPr>
        <p:txBody>
          <a:bodyPr wrap="none">
            <a:spAutoFit/>
          </a:bodyPr>
          <a:lstStyle/>
          <a:p>
            <a:r>
              <a:rPr lang="en-US" dirty="0" smtClean="0">
                <a:solidFill>
                  <a:schemeClr val="tx1">
                    <a:lumMod val="50000"/>
                  </a:schemeClr>
                </a:solidFill>
                <a:latin typeface="Roboto" charset="0"/>
                <a:ea typeface="Roboto" charset="0"/>
                <a:cs typeface="Roboto" charset="0"/>
              </a:rPr>
              <a:t>metal</a:t>
            </a:r>
            <a:endParaRPr lang="en-US" dirty="0">
              <a:solidFill>
                <a:schemeClr val="tx1">
                  <a:lumMod val="50000"/>
                </a:schemeClr>
              </a:solidFill>
              <a:latin typeface="Roboto" charset="0"/>
              <a:ea typeface="Roboto" charset="0"/>
              <a:cs typeface="Roboto" charset="0"/>
            </a:endParaRPr>
          </a:p>
        </p:txBody>
      </p:sp>
      <p:sp>
        <p:nvSpPr>
          <p:cNvPr id="27" name="Rectangle 26">
            <a:extLst>
              <a:ext uri="{FF2B5EF4-FFF2-40B4-BE49-F238E27FC236}">
                <a16:creationId xmlns="" xmlns:a16="http://schemas.microsoft.com/office/drawing/2014/main" id="{C031C3E5-CA23-8443-A594-5668CC585DD6}"/>
              </a:ext>
            </a:extLst>
          </p:cNvPr>
          <p:cNvSpPr/>
          <p:nvPr/>
        </p:nvSpPr>
        <p:spPr>
          <a:xfrm>
            <a:off x="1698435" y="3172255"/>
            <a:ext cx="615273" cy="605167"/>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F77747D0-5518-D147-B644-F4153DF1E9B3}"/>
              </a:ext>
            </a:extLst>
          </p:cNvPr>
          <p:cNvSpPr/>
          <p:nvPr/>
        </p:nvSpPr>
        <p:spPr>
          <a:xfrm>
            <a:off x="5498755" y="4436938"/>
            <a:ext cx="5263980"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shape is the closest metal object that is to the right of the small yellow rubber ball?</a:t>
            </a:r>
          </a:p>
        </p:txBody>
      </p:sp>
      <p:sp>
        <p:nvSpPr>
          <p:cNvPr id="30" name="Rectangle 29">
            <a:extLst>
              <a:ext uri="{FF2B5EF4-FFF2-40B4-BE49-F238E27FC236}">
                <a16:creationId xmlns="" xmlns:a16="http://schemas.microsoft.com/office/drawing/2014/main" id="{FC2DE16F-EBB8-E040-B902-5BF6206DA1C8}"/>
              </a:ext>
            </a:extLst>
          </p:cNvPr>
          <p:cNvSpPr/>
          <p:nvPr/>
        </p:nvSpPr>
        <p:spPr>
          <a:xfrm>
            <a:off x="10735491" y="4572861"/>
            <a:ext cx="889987" cy="369332"/>
          </a:xfrm>
          <a:prstGeom prst="rect">
            <a:avLst/>
          </a:prstGeom>
        </p:spPr>
        <p:txBody>
          <a:bodyPr wrap="none">
            <a:spAutoFit/>
          </a:bodyPr>
          <a:lstStyle/>
          <a:p>
            <a:r>
              <a:rPr lang="en-US" dirty="0" smtClean="0">
                <a:latin typeface="Roboto" charset="0"/>
                <a:ea typeface="Roboto" charset="0"/>
                <a:cs typeface="Roboto" charset="0"/>
              </a:rPr>
              <a:t>sphere</a:t>
            </a:r>
            <a:endParaRPr lang="en-US" dirty="0">
              <a:latin typeface="Roboto" charset="0"/>
              <a:ea typeface="Roboto" charset="0"/>
              <a:cs typeface="Roboto" charset="0"/>
            </a:endParaRPr>
          </a:p>
        </p:txBody>
      </p:sp>
      <p:sp>
        <p:nvSpPr>
          <p:cNvPr id="34" name="Rounded Rectangle 33"/>
          <p:cNvSpPr/>
          <p:nvPr/>
        </p:nvSpPr>
        <p:spPr>
          <a:xfrm>
            <a:off x="3691384" y="4169318"/>
            <a:ext cx="737509" cy="1040076"/>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97E7912-E45C-0F4C-B858-489BB1EC3F50}"/>
              </a:ext>
            </a:extLst>
          </p:cNvPr>
          <p:cNvSpPr/>
          <p:nvPr/>
        </p:nvSpPr>
        <p:spPr>
          <a:xfrm>
            <a:off x="3647884" y="4151057"/>
            <a:ext cx="846707" cy="1077218"/>
          </a:xfrm>
          <a:prstGeom prst="rect">
            <a:avLst/>
          </a:prstGeom>
        </p:spPr>
        <p:txBody>
          <a:bodyPr wrap="none">
            <a:spAutoFit/>
          </a:bodyPr>
          <a:lstStyle/>
          <a:p>
            <a:r>
              <a:rPr lang="en-US" sz="1600" dirty="0">
                <a:solidFill>
                  <a:schemeClr val="bg1"/>
                </a:solidFill>
              </a:rPr>
              <a:t>metal</a:t>
            </a:r>
          </a:p>
          <a:p>
            <a:r>
              <a:rPr lang="en-US" sz="1600" dirty="0">
                <a:solidFill>
                  <a:schemeClr val="bg1"/>
                </a:solidFill>
              </a:rPr>
              <a:t>cylinder</a:t>
            </a:r>
          </a:p>
          <a:p>
            <a:r>
              <a:rPr lang="en-US" sz="1600" dirty="0">
                <a:solidFill>
                  <a:schemeClr val="bg1"/>
                </a:solidFill>
              </a:rPr>
              <a:t>purple</a:t>
            </a:r>
          </a:p>
          <a:p>
            <a:r>
              <a:rPr lang="en-US" sz="1600" dirty="0">
                <a:solidFill>
                  <a:schemeClr val="bg1"/>
                </a:solidFill>
              </a:rPr>
              <a:t>small</a:t>
            </a:r>
          </a:p>
        </p:txBody>
      </p:sp>
      <p:sp>
        <p:nvSpPr>
          <p:cNvPr id="35" name="Rounded Rectangle 34"/>
          <p:cNvSpPr/>
          <p:nvPr/>
        </p:nvSpPr>
        <p:spPr>
          <a:xfrm>
            <a:off x="712150" y="4274635"/>
            <a:ext cx="737509" cy="914399"/>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4C0FCF5-182A-8746-918D-4026502654A0}"/>
              </a:ext>
            </a:extLst>
          </p:cNvPr>
          <p:cNvSpPr/>
          <p:nvPr/>
        </p:nvSpPr>
        <p:spPr>
          <a:xfrm>
            <a:off x="694024" y="4238803"/>
            <a:ext cx="753732" cy="338554"/>
          </a:xfrm>
          <a:prstGeom prst="rect">
            <a:avLst/>
          </a:prstGeom>
        </p:spPr>
        <p:txBody>
          <a:bodyPr wrap="none">
            <a:spAutoFit/>
          </a:bodyPr>
          <a:lstStyle/>
          <a:p>
            <a:r>
              <a:rPr lang="en-US" sz="1600" dirty="0">
                <a:solidFill>
                  <a:schemeClr val="bg1"/>
                </a:solidFill>
              </a:rPr>
              <a:t>rubber</a:t>
            </a:r>
          </a:p>
        </p:txBody>
      </p:sp>
      <p:sp>
        <p:nvSpPr>
          <p:cNvPr id="12" name="Rectangle 11">
            <a:extLst>
              <a:ext uri="{FF2B5EF4-FFF2-40B4-BE49-F238E27FC236}">
                <a16:creationId xmlns="" xmlns:a16="http://schemas.microsoft.com/office/drawing/2014/main" id="{E9F81907-EDE1-AC4A-A5CC-7ACC3688DBDE}"/>
              </a:ext>
            </a:extLst>
          </p:cNvPr>
          <p:cNvSpPr/>
          <p:nvPr/>
        </p:nvSpPr>
        <p:spPr>
          <a:xfrm>
            <a:off x="694024" y="4435790"/>
            <a:ext cx="754245" cy="338554"/>
          </a:xfrm>
          <a:prstGeom prst="rect">
            <a:avLst/>
          </a:prstGeom>
        </p:spPr>
        <p:txBody>
          <a:bodyPr wrap="none">
            <a:spAutoFit/>
          </a:bodyPr>
          <a:lstStyle/>
          <a:p>
            <a:r>
              <a:rPr lang="en-US" sz="1600" dirty="0">
                <a:solidFill>
                  <a:schemeClr val="bg1"/>
                </a:solidFill>
              </a:rPr>
              <a:t>sphere</a:t>
            </a:r>
          </a:p>
        </p:txBody>
      </p:sp>
      <p:sp>
        <p:nvSpPr>
          <p:cNvPr id="21" name="Rectangle 20">
            <a:extLst>
              <a:ext uri="{FF2B5EF4-FFF2-40B4-BE49-F238E27FC236}">
                <a16:creationId xmlns="" xmlns:a16="http://schemas.microsoft.com/office/drawing/2014/main" id="{45D88127-FB54-8B41-B327-AACD31E7EC4E}"/>
              </a:ext>
            </a:extLst>
          </p:cNvPr>
          <p:cNvSpPr/>
          <p:nvPr/>
        </p:nvSpPr>
        <p:spPr>
          <a:xfrm>
            <a:off x="697342" y="4655105"/>
            <a:ext cx="726353" cy="338554"/>
          </a:xfrm>
          <a:prstGeom prst="rect">
            <a:avLst/>
          </a:prstGeom>
        </p:spPr>
        <p:txBody>
          <a:bodyPr wrap="none">
            <a:spAutoFit/>
          </a:bodyPr>
          <a:lstStyle/>
          <a:p>
            <a:r>
              <a:rPr lang="en-US" sz="1600" dirty="0">
                <a:solidFill>
                  <a:schemeClr val="bg1"/>
                </a:solidFill>
              </a:rPr>
              <a:t>yellow</a:t>
            </a:r>
          </a:p>
        </p:txBody>
      </p:sp>
      <p:sp>
        <p:nvSpPr>
          <p:cNvPr id="24" name="Rectangle 23">
            <a:extLst>
              <a:ext uri="{FF2B5EF4-FFF2-40B4-BE49-F238E27FC236}">
                <a16:creationId xmlns="" xmlns:a16="http://schemas.microsoft.com/office/drawing/2014/main" id="{F02F9306-6591-3446-AFAA-30CA7F540BE5}"/>
              </a:ext>
            </a:extLst>
          </p:cNvPr>
          <p:cNvSpPr/>
          <p:nvPr/>
        </p:nvSpPr>
        <p:spPr>
          <a:xfrm>
            <a:off x="697342" y="4860918"/>
            <a:ext cx="619080" cy="338554"/>
          </a:xfrm>
          <a:prstGeom prst="rect">
            <a:avLst/>
          </a:prstGeom>
        </p:spPr>
        <p:txBody>
          <a:bodyPr wrap="none">
            <a:spAutoFit/>
          </a:bodyPr>
          <a:lstStyle/>
          <a:p>
            <a:r>
              <a:rPr lang="en-US" sz="1600" dirty="0">
                <a:solidFill>
                  <a:schemeClr val="bg1"/>
                </a:solidFill>
              </a:rPr>
              <a:t>small</a:t>
            </a:r>
          </a:p>
        </p:txBody>
      </p:sp>
      <p:sp>
        <p:nvSpPr>
          <p:cNvPr id="36" name="Rounded Rectangle 35"/>
          <p:cNvSpPr/>
          <p:nvPr/>
        </p:nvSpPr>
        <p:spPr>
          <a:xfrm>
            <a:off x="1624671" y="3802567"/>
            <a:ext cx="737509" cy="498088"/>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D094BB41-8947-5E4C-BAF8-F3D47737F7EB}"/>
              </a:ext>
            </a:extLst>
          </p:cNvPr>
          <p:cNvSpPr/>
          <p:nvPr/>
        </p:nvSpPr>
        <p:spPr>
          <a:xfrm>
            <a:off x="1608987" y="3749321"/>
            <a:ext cx="660374" cy="338554"/>
          </a:xfrm>
          <a:prstGeom prst="rect">
            <a:avLst/>
          </a:prstGeom>
        </p:spPr>
        <p:txBody>
          <a:bodyPr wrap="none">
            <a:spAutoFit/>
          </a:bodyPr>
          <a:lstStyle/>
          <a:p>
            <a:r>
              <a:rPr lang="en-US" sz="1600" dirty="0">
                <a:solidFill>
                  <a:schemeClr val="bg1"/>
                </a:solidFill>
              </a:rPr>
              <a:t>metal</a:t>
            </a:r>
          </a:p>
        </p:txBody>
      </p:sp>
      <p:sp>
        <p:nvSpPr>
          <p:cNvPr id="31" name="Rectangle 30">
            <a:extLst>
              <a:ext uri="{FF2B5EF4-FFF2-40B4-BE49-F238E27FC236}">
                <a16:creationId xmlns="" xmlns:a16="http://schemas.microsoft.com/office/drawing/2014/main" id="{DA962CD2-35DD-C84A-B786-570F918C22EA}"/>
              </a:ext>
            </a:extLst>
          </p:cNvPr>
          <p:cNvSpPr/>
          <p:nvPr/>
        </p:nvSpPr>
        <p:spPr>
          <a:xfrm>
            <a:off x="1608987" y="3958736"/>
            <a:ext cx="764312" cy="338554"/>
          </a:xfrm>
          <a:prstGeom prst="rect">
            <a:avLst/>
          </a:prstGeom>
        </p:spPr>
        <p:txBody>
          <a:bodyPr wrap="none">
            <a:spAutoFit/>
          </a:bodyPr>
          <a:lstStyle/>
          <a:p>
            <a:r>
              <a:rPr lang="en-US" sz="1600" b="1" dirty="0">
                <a:solidFill>
                  <a:srgbClr val="FFFF00"/>
                </a:solidFill>
              </a:rPr>
              <a:t>sphere</a:t>
            </a:r>
          </a:p>
        </p:txBody>
      </p:sp>
    </p:spTree>
    <p:extLst>
      <p:ext uri="{BB962C8B-B14F-4D97-AF65-F5344CB8AC3E}">
        <p14:creationId xmlns:p14="http://schemas.microsoft.com/office/powerpoint/2010/main" val="1368342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2816" y="862805"/>
            <a:ext cx="3200401" cy="5475888"/>
            <a:chOff x="612816" y="862805"/>
            <a:chExt cx="3200401" cy="5475888"/>
          </a:xfrm>
        </p:grpSpPr>
        <p:sp>
          <p:nvSpPr>
            <p:cNvPr id="3" name="TextBox 2">
              <a:extLst>
                <a:ext uri="{FF2B5EF4-FFF2-40B4-BE49-F238E27FC236}">
                  <a16:creationId xmlns:a16="http://schemas.microsoft.com/office/drawing/2014/main" xmlns="" id="{551C20D2-E543-E14F-8952-28301338E4B8}"/>
                </a:ext>
              </a:extLst>
            </p:cNvPr>
            <p:cNvSpPr txBox="1"/>
            <p:nvPr/>
          </p:nvSpPr>
          <p:spPr>
            <a:xfrm>
              <a:off x="612816" y="862805"/>
              <a:ext cx="3200400" cy="646331"/>
            </a:xfrm>
            <a:prstGeom prst="rect">
              <a:avLst/>
            </a:prstGeom>
            <a:noFill/>
          </p:spPr>
          <p:txBody>
            <a:bodyPr wrap="square" rtlCol="0">
              <a:spAutoFit/>
            </a:bodyPr>
            <a:lstStyle/>
            <a:p>
              <a:pPr algn="ctr"/>
              <a:r>
                <a:rPr lang="en-US" sz="3600" b="1" dirty="0">
                  <a:latin typeface="Roboto" charset="0"/>
                  <a:ea typeface="Roboto" charset="0"/>
                  <a:cs typeface="Roboto" charset="0"/>
                </a:rPr>
                <a:t>Novel</a:t>
              </a:r>
            </a:p>
          </p:txBody>
        </p:sp>
        <p:sp>
          <p:nvSpPr>
            <p:cNvPr id="6" name="TextBox 5">
              <a:extLst>
                <a:ext uri="{FF2B5EF4-FFF2-40B4-BE49-F238E27FC236}">
                  <a16:creationId xmlns:a16="http://schemas.microsoft.com/office/drawing/2014/main" xmlns="" id="{A53BB909-570A-754B-AA4D-D1B1B062C454}"/>
                </a:ext>
              </a:extLst>
            </p:cNvPr>
            <p:cNvSpPr txBox="1"/>
            <p:nvPr/>
          </p:nvSpPr>
          <p:spPr>
            <a:xfrm>
              <a:off x="612817" y="4338779"/>
              <a:ext cx="3200400" cy="461665"/>
            </a:xfrm>
            <a:prstGeom prst="rect">
              <a:avLst/>
            </a:prstGeom>
            <a:noFill/>
          </p:spPr>
          <p:txBody>
            <a:bodyPr wrap="square" rtlCol="0">
              <a:spAutoFit/>
            </a:bodyPr>
            <a:lstStyle/>
            <a:p>
              <a:pPr algn="ctr"/>
              <a:r>
                <a:rPr lang="en-US" sz="2400"/>
                <a:t>N</a:t>
              </a:r>
              <a:r>
                <a:rPr lang="en-US" sz="2400" smtClean="0"/>
                <a:t>ew </a:t>
              </a:r>
              <a:r>
                <a:rPr lang="en-US" sz="2400" dirty="0"/>
                <a:t>colors and shapes</a:t>
              </a:r>
            </a:p>
          </p:txBody>
        </p:sp>
        <p:pic>
          <p:nvPicPr>
            <p:cNvPr id="3073" name="Picture 1" descr="page6image1810560">
              <a:extLst>
                <a:ext uri="{FF2B5EF4-FFF2-40B4-BE49-F238E27FC236}">
                  <a16:creationId xmlns:a16="http://schemas.microsoft.com/office/drawing/2014/main" xmlns="" id="{74A8A4DB-91EB-BC48-A0EB-59B39BFD7F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816" y="1663098"/>
              <a:ext cx="3200400" cy="2580967"/>
            </a:xfrm>
            <a:prstGeom prst="roundRect">
              <a:avLst>
                <a:gd name="adj" fmla="val 6545"/>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05C7F7B1-A753-8A48-B296-CACEC1E60274}"/>
                </a:ext>
              </a:extLst>
            </p:cNvPr>
            <p:cNvSpPr txBox="1"/>
            <p:nvPr/>
          </p:nvSpPr>
          <p:spPr>
            <a:xfrm>
              <a:off x="612816" y="5507696"/>
              <a:ext cx="3200400" cy="830997"/>
            </a:xfrm>
            <a:prstGeom prst="rect">
              <a:avLst/>
            </a:prstGeom>
            <a:noFill/>
          </p:spPr>
          <p:txBody>
            <a:bodyPr wrap="square" rtlCol="0">
              <a:spAutoFit/>
            </a:bodyPr>
            <a:lstStyle/>
            <a:p>
              <a:pPr algn="ctr"/>
              <a:r>
                <a:rPr lang="en-US" sz="2400" dirty="0"/>
                <a:t>600 images for </a:t>
              </a:r>
              <a:r>
                <a:rPr lang="en-US" sz="2400" dirty="0" smtClean="0"/>
                <a:t>test</a:t>
              </a:r>
            </a:p>
            <a:p>
              <a:pPr algn="ctr"/>
              <a:r>
                <a:rPr lang="en-US" sz="2400" dirty="0" smtClean="0"/>
                <a:t>(12 episodes)</a:t>
              </a:r>
              <a:endParaRPr lang="en-US" sz="2400" dirty="0"/>
            </a:p>
          </p:txBody>
        </p:sp>
      </p:grpSp>
      <p:grpSp>
        <p:nvGrpSpPr>
          <p:cNvPr id="8" name="Group 7"/>
          <p:cNvGrpSpPr/>
          <p:nvPr/>
        </p:nvGrpSpPr>
        <p:grpSpPr>
          <a:xfrm>
            <a:off x="4455886" y="862805"/>
            <a:ext cx="3509288" cy="5475887"/>
            <a:chOff x="4455886" y="862805"/>
            <a:chExt cx="3509288" cy="5475887"/>
          </a:xfrm>
        </p:grpSpPr>
        <p:sp>
          <p:nvSpPr>
            <p:cNvPr id="23" name="TextBox 22">
              <a:extLst>
                <a:ext uri="{FF2B5EF4-FFF2-40B4-BE49-F238E27FC236}">
                  <a16:creationId xmlns:a16="http://schemas.microsoft.com/office/drawing/2014/main" xmlns="" id="{E10EF0D4-EB9B-CF41-A167-E099D1A61C34}"/>
                </a:ext>
              </a:extLst>
            </p:cNvPr>
            <p:cNvSpPr txBox="1"/>
            <p:nvPr/>
          </p:nvSpPr>
          <p:spPr>
            <a:xfrm>
              <a:off x="4596572" y="862805"/>
              <a:ext cx="3200399" cy="646331"/>
            </a:xfrm>
            <a:prstGeom prst="rect">
              <a:avLst/>
            </a:prstGeom>
            <a:noFill/>
          </p:spPr>
          <p:txBody>
            <a:bodyPr wrap="square" rtlCol="0">
              <a:spAutoFit/>
            </a:bodyPr>
            <a:lstStyle/>
            <a:p>
              <a:pPr algn="ctr"/>
              <a:r>
                <a:rPr lang="en-US" sz="3600" b="1" dirty="0">
                  <a:latin typeface="Roboto" charset="0"/>
                  <a:ea typeface="Roboto" charset="0"/>
                  <a:cs typeface="Roboto" charset="0"/>
                </a:rPr>
                <a:t>Mixed</a:t>
              </a:r>
            </a:p>
          </p:txBody>
        </p:sp>
        <p:sp>
          <p:nvSpPr>
            <p:cNvPr id="25" name="TextBox 24">
              <a:extLst>
                <a:ext uri="{FF2B5EF4-FFF2-40B4-BE49-F238E27FC236}">
                  <a16:creationId xmlns:a16="http://schemas.microsoft.com/office/drawing/2014/main" xmlns="" id="{76099E8F-FCC0-DC46-9862-655F36A521EF}"/>
                </a:ext>
              </a:extLst>
            </p:cNvPr>
            <p:cNvSpPr txBox="1"/>
            <p:nvPr/>
          </p:nvSpPr>
          <p:spPr>
            <a:xfrm>
              <a:off x="4455886" y="4353534"/>
              <a:ext cx="3509288" cy="830997"/>
            </a:xfrm>
            <a:prstGeom prst="rect">
              <a:avLst/>
            </a:prstGeom>
            <a:noFill/>
          </p:spPr>
          <p:txBody>
            <a:bodyPr wrap="square" rtlCol="0">
              <a:spAutoFit/>
            </a:bodyPr>
            <a:lstStyle/>
            <a:p>
              <a:pPr algn="ctr"/>
              <a:r>
                <a:rPr lang="en-US" sz="2400" dirty="0" smtClean="0"/>
                <a:t>Mix of novel and standard colors and shapes</a:t>
              </a:r>
              <a:endParaRPr lang="en-US" sz="2400" dirty="0"/>
            </a:p>
          </p:txBody>
        </p:sp>
        <p:pic>
          <p:nvPicPr>
            <p:cNvPr id="3074" name="Picture 2" descr="page6image1810336">
              <a:extLst>
                <a:ext uri="{FF2B5EF4-FFF2-40B4-BE49-F238E27FC236}">
                  <a16:creationId xmlns:a16="http://schemas.microsoft.com/office/drawing/2014/main" xmlns="" id="{5605CFA2-1888-0442-A300-41C243868ED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6572" y="1663098"/>
              <a:ext cx="3200400" cy="2580967"/>
            </a:xfrm>
            <a:prstGeom prst="roundRect">
              <a:avLst>
                <a:gd name="adj" fmla="val 6545"/>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366A39C7-EEF3-7548-96FB-CA4615DDB38A}"/>
                </a:ext>
              </a:extLst>
            </p:cNvPr>
            <p:cNvSpPr txBox="1"/>
            <p:nvPr/>
          </p:nvSpPr>
          <p:spPr>
            <a:xfrm>
              <a:off x="4596571" y="5507695"/>
              <a:ext cx="3200399" cy="830997"/>
            </a:xfrm>
            <a:prstGeom prst="rect">
              <a:avLst/>
            </a:prstGeom>
            <a:noFill/>
          </p:spPr>
          <p:txBody>
            <a:bodyPr wrap="square" rtlCol="0">
              <a:spAutoFit/>
            </a:bodyPr>
            <a:lstStyle/>
            <a:p>
              <a:pPr algn="ctr"/>
              <a:r>
                <a:rPr lang="en-US" sz="2400" dirty="0"/>
                <a:t>600 images for </a:t>
              </a:r>
              <a:r>
                <a:rPr lang="en-US" sz="2400" dirty="0" smtClean="0"/>
                <a:t>test</a:t>
              </a:r>
            </a:p>
            <a:p>
              <a:pPr algn="ctr"/>
              <a:r>
                <a:rPr lang="en-US" sz="2400" dirty="0"/>
                <a:t>(12 episodes)</a:t>
              </a:r>
            </a:p>
          </p:txBody>
        </p:sp>
      </p:grpSp>
      <p:sp>
        <p:nvSpPr>
          <p:cNvPr id="1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Novel Object Environments</a:t>
            </a:r>
            <a:endParaRPr lang="en-US" sz="2800" dirty="0">
              <a:latin typeface="Roboto" charset="0"/>
              <a:ea typeface="Roboto" charset="0"/>
              <a:cs typeface="Roboto" charset="0"/>
            </a:endParaRPr>
          </a:p>
        </p:txBody>
      </p:sp>
      <p:grpSp>
        <p:nvGrpSpPr>
          <p:cNvPr id="7" name="Group 6"/>
          <p:cNvGrpSpPr/>
          <p:nvPr/>
        </p:nvGrpSpPr>
        <p:grpSpPr>
          <a:xfrm>
            <a:off x="8580325" y="877326"/>
            <a:ext cx="3374639" cy="5461365"/>
            <a:chOff x="8580325" y="877326"/>
            <a:chExt cx="3374639" cy="5461365"/>
          </a:xfrm>
        </p:grpSpPr>
        <p:pic>
          <p:nvPicPr>
            <p:cNvPr id="3075" name="Picture 3" descr="page6image1806528">
              <a:extLst>
                <a:ext uri="{FF2B5EF4-FFF2-40B4-BE49-F238E27FC236}">
                  <a16:creationId xmlns:a16="http://schemas.microsoft.com/office/drawing/2014/main" xmlns="" id="{39792C90-925E-8F42-9A46-8376960325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80328" y="1663098"/>
              <a:ext cx="3200400" cy="2564128"/>
            </a:xfrm>
            <a:prstGeom prst="roundRect">
              <a:avLst>
                <a:gd name="adj" fmla="val 6545"/>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22644771-BBEB-6049-9F73-87FC3A13D4B1}"/>
                </a:ext>
              </a:extLst>
            </p:cNvPr>
            <p:cNvSpPr txBox="1"/>
            <p:nvPr/>
          </p:nvSpPr>
          <p:spPr>
            <a:xfrm>
              <a:off x="8580328" y="877326"/>
              <a:ext cx="3136657" cy="646331"/>
            </a:xfrm>
            <a:prstGeom prst="rect">
              <a:avLst/>
            </a:prstGeom>
            <a:noFill/>
          </p:spPr>
          <p:txBody>
            <a:bodyPr wrap="square" rtlCol="0">
              <a:spAutoFit/>
            </a:bodyPr>
            <a:lstStyle/>
            <a:p>
              <a:pPr algn="ctr"/>
              <a:r>
                <a:rPr lang="en-US" sz="3600" b="1" dirty="0">
                  <a:latin typeface="Roboto" charset="0"/>
                  <a:ea typeface="Roboto" charset="0"/>
                  <a:cs typeface="Roboto" charset="0"/>
                </a:rPr>
                <a:t>Realistic</a:t>
              </a:r>
            </a:p>
          </p:txBody>
        </p:sp>
        <p:sp>
          <p:nvSpPr>
            <p:cNvPr id="33" name="TextBox 32">
              <a:extLst>
                <a:ext uri="{FF2B5EF4-FFF2-40B4-BE49-F238E27FC236}">
                  <a16:creationId xmlns:a16="http://schemas.microsoft.com/office/drawing/2014/main" xmlns="" id="{8F68A903-DF0A-B84E-8C64-21B04C938112}"/>
                </a:ext>
              </a:extLst>
            </p:cNvPr>
            <p:cNvSpPr txBox="1"/>
            <p:nvPr/>
          </p:nvSpPr>
          <p:spPr>
            <a:xfrm>
              <a:off x="8580328" y="4386230"/>
              <a:ext cx="3374636" cy="830997"/>
            </a:xfrm>
            <a:prstGeom prst="rect">
              <a:avLst/>
            </a:prstGeom>
            <a:noFill/>
          </p:spPr>
          <p:txBody>
            <a:bodyPr wrap="square" rtlCol="0">
              <a:spAutoFit/>
            </a:bodyPr>
            <a:lstStyle/>
            <a:p>
              <a:pPr algn="ctr"/>
              <a:r>
                <a:rPr lang="en-US" sz="2400" dirty="0"/>
                <a:t>51 categories, 11 colors, 6 materials</a:t>
              </a:r>
            </a:p>
          </p:txBody>
        </p:sp>
        <p:sp>
          <p:nvSpPr>
            <p:cNvPr id="18" name="TextBox 17">
              <a:extLst>
                <a:ext uri="{FF2B5EF4-FFF2-40B4-BE49-F238E27FC236}">
                  <a16:creationId xmlns:a16="http://schemas.microsoft.com/office/drawing/2014/main" xmlns="" id="{366A39C7-EEF3-7548-96FB-CA4615DDB38A}"/>
                </a:ext>
              </a:extLst>
            </p:cNvPr>
            <p:cNvSpPr txBox="1"/>
            <p:nvPr/>
          </p:nvSpPr>
          <p:spPr>
            <a:xfrm>
              <a:off x="8580325" y="5507694"/>
              <a:ext cx="3200403" cy="830997"/>
            </a:xfrm>
            <a:prstGeom prst="rect">
              <a:avLst/>
            </a:prstGeom>
            <a:noFill/>
          </p:spPr>
          <p:txBody>
            <a:bodyPr wrap="square" rtlCol="0">
              <a:spAutoFit/>
            </a:bodyPr>
            <a:lstStyle/>
            <a:p>
              <a:pPr algn="ctr"/>
              <a:r>
                <a:rPr lang="en-US" sz="2400" dirty="0" smtClean="0"/>
                <a:t>1200 images </a:t>
              </a:r>
              <a:r>
                <a:rPr lang="en-US" sz="2400" dirty="0"/>
                <a:t>for </a:t>
              </a:r>
              <a:r>
                <a:rPr lang="en-US" sz="2400" dirty="0" smtClean="0"/>
                <a:t>test</a:t>
              </a:r>
            </a:p>
            <a:p>
              <a:pPr algn="ctr"/>
              <a:r>
                <a:rPr lang="en-US" sz="2400" dirty="0" smtClean="0"/>
                <a:t>(24 </a:t>
              </a:r>
              <a:r>
                <a:rPr lang="en-US" sz="2400" dirty="0"/>
                <a:t>episodes)</a:t>
              </a:r>
            </a:p>
          </p:txBody>
        </p:sp>
      </p:grpSp>
      <p:sp>
        <p:nvSpPr>
          <p:cNvPr id="4" name="Slide Number Placeholder 3"/>
          <p:cNvSpPr>
            <a:spLocks noGrp="1"/>
          </p:cNvSpPr>
          <p:nvPr>
            <p:ph type="sldNum" sz="quarter" idx="12"/>
          </p:nvPr>
        </p:nvSpPr>
        <p:spPr/>
        <p:txBody>
          <a:bodyPr/>
          <a:lstStyle/>
          <a:p>
            <a:fld id="{1153A584-974B-7244-90B3-977968778D8E}" type="slidenum">
              <a:rPr lang="en-US" smtClean="0"/>
              <a:t>57</a:t>
            </a:fld>
            <a:endParaRPr lang="en-US"/>
          </a:p>
        </p:txBody>
      </p:sp>
    </p:spTree>
    <p:extLst>
      <p:ext uri="{BB962C8B-B14F-4D97-AF65-F5344CB8AC3E}">
        <p14:creationId xmlns:p14="http://schemas.microsoft.com/office/powerpoint/2010/main" val="39992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2816" y="862805"/>
            <a:ext cx="3200401" cy="5475888"/>
            <a:chOff x="612816" y="862805"/>
            <a:chExt cx="3200401" cy="5475888"/>
          </a:xfrm>
        </p:grpSpPr>
        <p:sp>
          <p:nvSpPr>
            <p:cNvPr id="3" name="TextBox 2">
              <a:extLst>
                <a:ext uri="{FF2B5EF4-FFF2-40B4-BE49-F238E27FC236}">
                  <a16:creationId xmlns:a16="http://schemas.microsoft.com/office/drawing/2014/main" xmlns="" id="{551C20D2-E543-E14F-8952-28301338E4B8}"/>
                </a:ext>
              </a:extLst>
            </p:cNvPr>
            <p:cNvSpPr txBox="1"/>
            <p:nvPr/>
          </p:nvSpPr>
          <p:spPr>
            <a:xfrm>
              <a:off x="612816" y="862805"/>
              <a:ext cx="3200400" cy="646331"/>
            </a:xfrm>
            <a:prstGeom prst="rect">
              <a:avLst/>
            </a:prstGeom>
            <a:noFill/>
          </p:spPr>
          <p:txBody>
            <a:bodyPr wrap="square" rtlCol="0">
              <a:spAutoFit/>
            </a:bodyPr>
            <a:lstStyle/>
            <a:p>
              <a:pPr algn="ctr"/>
              <a:r>
                <a:rPr lang="en-US" sz="3600" b="1" dirty="0">
                  <a:latin typeface="Roboto" charset="0"/>
                  <a:ea typeface="Roboto" charset="0"/>
                  <a:cs typeface="Roboto" charset="0"/>
                </a:rPr>
                <a:t>Novel</a:t>
              </a:r>
            </a:p>
          </p:txBody>
        </p:sp>
        <p:sp>
          <p:nvSpPr>
            <p:cNvPr id="6" name="TextBox 5">
              <a:extLst>
                <a:ext uri="{FF2B5EF4-FFF2-40B4-BE49-F238E27FC236}">
                  <a16:creationId xmlns:a16="http://schemas.microsoft.com/office/drawing/2014/main" xmlns="" id="{A53BB909-570A-754B-AA4D-D1B1B062C454}"/>
                </a:ext>
              </a:extLst>
            </p:cNvPr>
            <p:cNvSpPr txBox="1"/>
            <p:nvPr/>
          </p:nvSpPr>
          <p:spPr>
            <a:xfrm>
              <a:off x="612817" y="4338779"/>
              <a:ext cx="3200400" cy="461665"/>
            </a:xfrm>
            <a:prstGeom prst="rect">
              <a:avLst/>
            </a:prstGeom>
            <a:noFill/>
          </p:spPr>
          <p:txBody>
            <a:bodyPr wrap="square" rtlCol="0">
              <a:spAutoFit/>
            </a:bodyPr>
            <a:lstStyle/>
            <a:p>
              <a:pPr algn="ctr"/>
              <a:r>
                <a:rPr lang="en-US" sz="2400"/>
                <a:t>N</a:t>
              </a:r>
              <a:r>
                <a:rPr lang="en-US" sz="2400" smtClean="0"/>
                <a:t>ew </a:t>
              </a:r>
              <a:r>
                <a:rPr lang="en-US" sz="2400" dirty="0"/>
                <a:t>colors and shapes</a:t>
              </a:r>
            </a:p>
          </p:txBody>
        </p:sp>
        <p:pic>
          <p:nvPicPr>
            <p:cNvPr id="3073" name="Picture 1" descr="page6image1810560">
              <a:extLst>
                <a:ext uri="{FF2B5EF4-FFF2-40B4-BE49-F238E27FC236}">
                  <a16:creationId xmlns:a16="http://schemas.microsoft.com/office/drawing/2014/main" xmlns="" id="{74A8A4DB-91EB-BC48-A0EB-59B39BFD7F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816" y="1663098"/>
              <a:ext cx="3200400" cy="2580967"/>
            </a:xfrm>
            <a:prstGeom prst="roundRect">
              <a:avLst>
                <a:gd name="adj" fmla="val 6545"/>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05C7F7B1-A753-8A48-B296-CACEC1E60274}"/>
                </a:ext>
              </a:extLst>
            </p:cNvPr>
            <p:cNvSpPr txBox="1"/>
            <p:nvPr/>
          </p:nvSpPr>
          <p:spPr>
            <a:xfrm>
              <a:off x="612816" y="5507696"/>
              <a:ext cx="3200400" cy="830997"/>
            </a:xfrm>
            <a:prstGeom prst="rect">
              <a:avLst/>
            </a:prstGeom>
            <a:noFill/>
          </p:spPr>
          <p:txBody>
            <a:bodyPr wrap="square" rtlCol="0">
              <a:spAutoFit/>
            </a:bodyPr>
            <a:lstStyle/>
            <a:p>
              <a:pPr algn="ctr"/>
              <a:r>
                <a:rPr lang="en-US" sz="2400" dirty="0"/>
                <a:t>600 images for </a:t>
              </a:r>
              <a:r>
                <a:rPr lang="en-US" sz="2400" dirty="0" smtClean="0"/>
                <a:t>test</a:t>
              </a:r>
            </a:p>
            <a:p>
              <a:pPr algn="ctr"/>
              <a:r>
                <a:rPr lang="en-US" sz="2400" dirty="0" smtClean="0"/>
                <a:t>(12 episodes)</a:t>
              </a:r>
              <a:endParaRPr lang="en-US" sz="2400" dirty="0"/>
            </a:p>
          </p:txBody>
        </p:sp>
      </p:grpSp>
      <p:grpSp>
        <p:nvGrpSpPr>
          <p:cNvPr id="8" name="Group 7"/>
          <p:cNvGrpSpPr/>
          <p:nvPr/>
        </p:nvGrpSpPr>
        <p:grpSpPr>
          <a:xfrm>
            <a:off x="4455886" y="862805"/>
            <a:ext cx="3509288" cy="5475887"/>
            <a:chOff x="4455886" y="862805"/>
            <a:chExt cx="3509288" cy="5475887"/>
          </a:xfrm>
        </p:grpSpPr>
        <p:sp>
          <p:nvSpPr>
            <p:cNvPr id="23" name="TextBox 22">
              <a:extLst>
                <a:ext uri="{FF2B5EF4-FFF2-40B4-BE49-F238E27FC236}">
                  <a16:creationId xmlns:a16="http://schemas.microsoft.com/office/drawing/2014/main" xmlns="" id="{E10EF0D4-EB9B-CF41-A167-E099D1A61C34}"/>
                </a:ext>
              </a:extLst>
            </p:cNvPr>
            <p:cNvSpPr txBox="1"/>
            <p:nvPr/>
          </p:nvSpPr>
          <p:spPr>
            <a:xfrm>
              <a:off x="4596572" y="862805"/>
              <a:ext cx="3200399" cy="646331"/>
            </a:xfrm>
            <a:prstGeom prst="rect">
              <a:avLst/>
            </a:prstGeom>
            <a:noFill/>
          </p:spPr>
          <p:txBody>
            <a:bodyPr wrap="square" rtlCol="0">
              <a:spAutoFit/>
            </a:bodyPr>
            <a:lstStyle/>
            <a:p>
              <a:pPr algn="ctr"/>
              <a:r>
                <a:rPr lang="en-US" sz="3600" b="1" dirty="0">
                  <a:latin typeface="Roboto" charset="0"/>
                  <a:ea typeface="Roboto" charset="0"/>
                  <a:cs typeface="Roboto" charset="0"/>
                </a:rPr>
                <a:t>Mixed</a:t>
              </a:r>
            </a:p>
          </p:txBody>
        </p:sp>
        <p:sp>
          <p:nvSpPr>
            <p:cNvPr id="25" name="TextBox 24">
              <a:extLst>
                <a:ext uri="{FF2B5EF4-FFF2-40B4-BE49-F238E27FC236}">
                  <a16:creationId xmlns:a16="http://schemas.microsoft.com/office/drawing/2014/main" xmlns="" id="{76099E8F-FCC0-DC46-9862-655F36A521EF}"/>
                </a:ext>
              </a:extLst>
            </p:cNvPr>
            <p:cNvSpPr txBox="1"/>
            <p:nvPr/>
          </p:nvSpPr>
          <p:spPr>
            <a:xfrm>
              <a:off x="4455886" y="4353534"/>
              <a:ext cx="3509288" cy="830997"/>
            </a:xfrm>
            <a:prstGeom prst="rect">
              <a:avLst/>
            </a:prstGeom>
            <a:noFill/>
          </p:spPr>
          <p:txBody>
            <a:bodyPr wrap="square" rtlCol="0">
              <a:spAutoFit/>
            </a:bodyPr>
            <a:lstStyle/>
            <a:p>
              <a:pPr algn="ctr"/>
              <a:r>
                <a:rPr lang="en-US" sz="2400" dirty="0" smtClean="0"/>
                <a:t>Mix of novel and standard colors and shapes</a:t>
              </a:r>
              <a:endParaRPr lang="en-US" sz="2400" dirty="0"/>
            </a:p>
          </p:txBody>
        </p:sp>
        <p:pic>
          <p:nvPicPr>
            <p:cNvPr id="3074" name="Picture 2" descr="page6image1810336">
              <a:extLst>
                <a:ext uri="{FF2B5EF4-FFF2-40B4-BE49-F238E27FC236}">
                  <a16:creationId xmlns:a16="http://schemas.microsoft.com/office/drawing/2014/main" xmlns="" id="{5605CFA2-1888-0442-A300-41C243868ED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6572" y="1663098"/>
              <a:ext cx="3200400" cy="2580967"/>
            </a:xfrm>
            <a:prstGeom prst="roundRect">
              <a:avLst>
                <a:gd name="adj" fmla="val 6545"/>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366A39C7-EEF3-7548-96FB-CA4615DDB38A}"/>
                </a:ext>
              </a:extLst>
            </p:cNvPr>
            <p:cNvSpPr txBox="1"/>
            <p:nvPr/>
          </p:nvSpPr>
          <p:spPr>
            <a:xfrm>
              <a:off x="4596571" y="5507695"/>
              <a:ext cx="3200399" cy="830997"/>
            </a:xfrm>
            <a:prstGeom prst="rect">
              <a:avLst/>
            </a:prstGeom>
            <a:noFill/>
          </p:spPr>
          <p:txBody>
            <a:bodyPr wrap="square" rtlCol="0">
              <a:spAutoFit/>
            </a:bodyPr>
            <a:lstStyle/>
            <a:p>
              <a:pPr algn="ctr"/>
              <a:r>
                <a:rPr lang="en-US" sz="2400" dirty="0"/>
                <a:t>600 images for </a:t>
              </a:r>
              <a:r>
                <a:rPr lang="en-US" sz="2400" dirty="0" smtClean="0"/>
                <a:t>test</a:t>
              </a:r>
            </a:p>
            <a:p>
              <a:pPr algn="ctr"/>
              <a:r>
                <a:rPr lang="en-US" sz="2400" dirty="0"/>
                <a:t>(12 episodes)</a:t>
              </a:r>
            </a:p>
          </p:txBody>
        </p:sp>
      </p:grpSp>
      <p:sp>
        <p:nvSpPr>
          <p:cNvPr id="1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Novel Object Environments</a:t>
            </a:r>
            <a:endParaRPr lang="en-US" sz="2800" dirty="0">
              <a:latin typeface="Roboto" charset="0"/>
              <a:ea typeface="Roboto" charset="0"/>
              <a:cs typeface="Roboto" charset="0"/>
            </a:endParaRPr>
          </a:p>
        </p:txBody>
      </p:sp>
      <p:grpSp>
        <p:nvGrpSpPr>
          <p:cNvPr id="7" name="Group 6"/>
          <p:cNvGrpSpPr/>
          <p:nvPr/>
        </p:nvGrpSpPr>
        <p:grpSpPr>
          <a:xfrm>
            <a:off x="8580325" y="877326"/>
            <a:ext cx="3374639" cy="5461365"/>
            <a:chOff x="8580325" y="877326"/>
            <a:chExt cx="3374639" cy="5461365"/>
          </a:xfrm>
        </p:grpSpPr>
        <p:pic>
          <p:nvPicPr>
            <p:cNvPr id="3075" name="Picture 3" descr="page6image1806528">
              <a:extLst>
                <a:ext uri="{FF2B5EF4-FFF2-40B4-BE49-F238E27FC236}">
                  <a16:creationId xmlns:a16="http://schemas.microsoft.com/office/drawing/2014/main" xmlns="" id="{39792C90-925E-8F42-9A46-8376960325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80328" y="1663098"/>
              <a:ext cx="3200400" cy="2376535"/>
            </a:xfrm>
            <a:prstGeom prst="roundRect">
              <a:avLst>
                <a:gd name="adj" fmla="val 6545"/>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22644771-BBEB-6049-9F73-87FC3A13D4B1}"/>
                </a:ext>
              </a:extLst>
            </p:cNvPr>
            <p:cNvSpPr txBox="1"/>
            <p:nvPr/>
          </p:nvSpPr>
          <p:spPr>
            <a:xfrm>
              <a:off x="8580328" y="877326"/>
              <a:ext cx="3136657" cy="646331"/>
            </a:xfrm>
            <a:prstGeom prst="rect">
              <a:avLst/>
            </a:prstGeom>
            <a:noFill/>
          </p:spPr>
          <p:txBody>
            <a:bodyPr wrap="square" rtlCol="0">
              <a:spAutoFit/>
            </a:bodyPr>
            <a:lstStyle/>
            <a:p>
              <a:pPr algn="ctr"/>
              <a:r>
                <a:rPr lang="en-US" sz="3600" b="1" dirty="0">
                  <a:latin typeface="Roboto" charset="0"/>
                  <a:ea typeface="Roboto" charset="0"/>
                  <a:cs typeface="Roboto" charset="0"/>
                </a:rPr>
                <a:t>Realistic</a:t>
              </a:r>
            </a:p>
          </p:txBody>
        </p:sp>
        <p:sp>
          <p:nvSpPr>
            <p:cNvPr id="33" name="TextBox 32">
              <a:extLst>
                <a:ext uri="{FF2B5EF4-FFF2-40B4-BE49-F238E27FC236}">
                  <a16:creationId xmlns:a16="http://schemas.microsoft.com/office/drawing/2014/main" xmlns="" id="{8F68A903-DF0A-B84E-8C64-21B04C938112}"/>
                </a:ext>
              </a:extLst>
            </p:cNvPr>
            <p:cNvSpPr txBox="1"/>
            <p:nvPr/>
          </p:nvSpPr>
          <p:spPr>
            <a:xfrm>
              <a:off x="8580328" y="4251318"/>
              <a:ext cx="3374636" cy="830997"/>
            </a:xfrm>
            <a:prstGeom prst="rect">
              <a:avLst/>
            </a:prstGeom>
            <a:noFill/>
          </p:spPr>
          <p:txBody>
            <a:bodyPr wrap="square" rtlCol="0">
              <a:spAutoFit/>
            </a:bodyPr>
            <a:lstStyle/>
            <a:p>
              <a:pPr algn="ctr"/>
              <a:r>
                <a:rPr lang="en-US" sz="2400" dirty="0"/>
                <a:t>51 categories, 11 colors, 6 materials</a:t>
              </a:r>
            </a:p>
          </p:txBody>
        </p:sp>
        <p:sp>
          <p:nvSpPr>
            <p:cNvPr id="18" name="TextBox 17">
              <a:extLst>
                <a:ext uri="{FF2B5EF4-FFF2-40B4-BE49-F238E27FC236}">
                  <a16:creationId xmlns:a16="http://schemas.microsoft.com/office/drawing/2014/main" xmlns="" id="{366A39C7-EEF3-7548-96FB-CA4615DDB38A}"/>
                </a:ext>
              </a:extLst>
            </p:cNvPr>
            <p:cNvSpPr txBox="1"/>
            <p:nvPr/>
          </p:nvSpPr>
          <p:spPr>
            <a:xfrm>
              <a:off x="8580325" y="5507694"/>
              <a:ext cx="3200403" cy="830997"/>
            </a:xfrm>
            <a:prstGeom prst="rect">
              <a:avLst/>
            </a:prstGeom>
            <a:noFill/>
          </p:spPr>
          <p:txBody>
            <a:bodyPr wrap="square" rtlCol="0">
              <a:spAutoFit/>
            </a:bodyPr>
            <a:lstStyle/>
            <a:p>
              <a:pPr algn="ctr"/>
              <a:r>
                <a:rPr lang="en-US" sz="2400" dirty="0" smtClean="0"/>
                <a:t>1200 images </a:t>
              </a:r>
              <a:r>
                <a:rPr lang="en-US" sz="2400" dirty="0"/>
                <a:t>for </a:t>
              </a:r>
              <a:r>
                <a:rPr lang="en-US" sz="2400" dirty="0" smtClean="0"/>
                <a:t>test</a:t>
              </a:r>
            </a:p>
            <a:p>
              <a:pPr algn="ctr"/>
              <a:r>
                <a:rPr lang="en-US" sz="2400" dirty="0" smtClean="0"/>
                <a:t>(24 </a:t>
              </a:r>
              <a:r>
                <a:rPr lang="en-US" sz="2400" dirty="0"/>
                <a:t>episodes)</a:t>
              </a:r>
            </a:p>
          </p:txBody>
        </p:sp>
      </p:grpSp>
      <p:sp>
        <p:nvSpPr>
          <p:cNvPr id="4" name="Slide Number Placeholder 3"/>
          <p:cNvSpPr>
            <a:spLocks noGrp="1"/>
          </p:cNvSpPr>
          <p:nvPr>
            <p:ph type="sldNum" sz="quarter" idx="12"/>
          </p:nvPr>
        </p:nvSpPr>
        <p:spPr/>
        <p:txBody>
          <a:bodyPr/>
          <a:lstStyle/>
          <a:p>
            <a:fld id="{1153A584-974B-7244-90B3-977968778D8E}" type="slidenum">
              <a:rPr lang="en-US" smtClean="0"/>
              <a:t>58</a:t>
            </a:fld>
            <a:endParaRPr lang="en-US"/>
          </a:p>
        </p:txBody>
      </p:sp>
      <p:sp>
        <p:nvSpPr>
          <p:cNvPr id="2" name="Rounded Rectangle 1"/>
          <p:cNvSpPr/>
          <p:nvPr/>
        </p:nvSpPr>
        <p:spPr>
          <a:xfrm>
            <a:off x="828261" y="2067339"/>
            <a:ext cx="10535478" cy="1972294"/>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latin typeface="Roboto" charset="0"/>
                <a:ea typeface="Roboto" charset="0"/>
                <a:cs typeface="Roboto" charset="0"/>
              </a:rPr>
              <a:t>Note that questioners are trained on Standard and  then evaluated in these new settings with randomly initialized visual systems</a:t>
            </a:r>
            <a:endParaRPr lang="en-US" sz="3200" dirty="0">
              <a:latin typeface="Roboto" charset="0"/>
              <a:ea typeface="Roboto" charset="0"/>
              <a:cs typeface="Roboto" charset="0"/>
            </a:endParaRPr>
          </a:p>
        </p:txBody>
      </p:sp>
    </p:spTree>
    <p:extLst>
      <p:ext uri="{BB962C8B-B14F-4D97-AF65-F5344CB8AC3E}">
        <p14:creationId xmlns:p14="http://schemas.microsoft.com/office/powerpoint/2010/main" val="20057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E2ECE564-8D9A-EC48-9F7A-37AED5091B57}"/>
              </a:ext>
            </a:extLst>
          </p:cNvPr>
          <p:cNvGraphicFramePr/>
          <p:nvPr>
            <p:extLst>
              <p:ext uri="{D42A27DB-BD31-4B8C-83A1-F6EECF244321}">
                <p14:modId xmlns:p14="http://schemas.microsoft.com/office/powerpoint/2010/main" val="827784661"/>
              </p:ext>
            </p:extLst>
          </p:nvPr>
        </p:nvGraphicFramePr>
        <p:xfrm>
          <a:off x="735496" y="669234"/>
          <a:ext cx="10721008" cy="558072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Standard Train </a:t>
            </a:r>
            <a:r>
              <a:rPr lang="mr-IN" sz="2800" dirty="0" smtClean="0">
                <a:latin typeface="Roboto" charset="0"/>
                <a:ea typeface="Roboto" charset="0"/>
                <a:cs typeface="Roboto" charset="0"/>
              </a:rPr>
              <a:t>–</a:t>
            </a:r>
            <a:r>
              <a:rPr lang="en-US" sz="2800" dirty="0" smtClean="0">
                <a:latin typeface="Roboto" charset="0"/>
                <a:ea typeface="Roboto" charset="0"/>
                <a:cs typeface="Roboto" charset="0"/>
              </a:rPr>
              <a:t> New Test Environments</a:t>
            </a:r>
            <a:endParaRPr lang="en-US" sz="2800"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59</a:t>
            </a:fld>
            <a:endParaRPr lang="en-US"/>
          </a:p>
        </p:txBody>
      </p:sp>
      <p:sp>
        <p:nvSpPr>
          <p:cNvPr id="6" name="Rectangle 5"/>
          <p:cNvSpPr/>
          <p:nvPr/>
        </p:nvSpPr>
        <p:spPr>
          <a:xfrm>
            <a:off x="1743134" y="1715521"/>
            <a:ext cx="6506345" cy="646331"/>
          </a:xfrm>
          <a:prstGeom prst="rect">
            <a:avLst/>
          </a:prstGeom>
        </p:spPr>
        <p:txBody>
          <a:bodyPr wrap="square">
            <a:spAutoFit/>
          </a:bodyPr>
          <a:lstStyle/>
          <a:p>
            <a:r>
              <a:rPr lang="en-US" dirty="0" smtClean="0">
                <a:latin typeface="Roboto" charset="0"/>
                <a:ea typeface="Roboto" charset="0"/>
                <a:cs typeface="Roboto" charset="0"/>
              </a:rPr>
              <a:t>Practically no loss of performance in synthetic settings</a:t>
            </a:r>
          </a:p>
          <a:p>
            <a:r>
              <a:rPr lang="en-US" dirty="0" smtClean="0">
                <a:latin typeface="Roboto" charset="0"/>
                <a:ea typeface="Roboto" charset="0"/>
                <a:cs typeface="Roboto" charset="0"/>
              </a:rPr>
              <a:t>and small reductions for realistic (many more categories) </a:t>
            </a:r>
            <a:endParaRPr lang="en-US" dirty="0"/>
          </a:p>
        </p:txBody>
      </p:sp>
      <p:sp>
        <p:nvSpPr>
          <p:cNvPr id="7" name="Title 1">
            <a:extLst>
              <a:ext uri="{FF2B5EF4-FFF2-40B4-BE49-F238E27FC236}">
                <a16:creationId xmlns="" xmlns:a16="http://schemas.microsoft.com/office/drawing/2014/main" id="{4DE0DB88-8DD7-1E49-82F3-7DB90803C75E}"/>
              </a:ext>
            </a:extLst>
          </p:cNvPr>
          <p:cNvSpPr txBox="1">
            <a:spLocks/>
          </p:cNvSpPr>
          <p:nvPr/>
        </p:nvSpPr>
        <p:spPr>
          <a:xfrm>
            <a:off x="4074256" y="6009667"/>
            <a:ext cx="4043489" cy="10213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mtClean="0">
                <a:latin typeface="Roboto" charset="0"/>
                <a:ea typeface="Roboto" charset="0"/>
                <a:cs typeface="Roboto" charset="0"/>
              </a:rPr>
              <a:t>Graph Recovery </a:t>
            </a:r>
            <a:endParaRPr lang="en-US" sz="2800" dirty="0">
              <a:latin typeface="Roboto" charset="0"/>
              <a:ea typeface="Roboto" charset="0"/>
              <a:cs typeface="Roboto" charset="0"/>
            </a:endParaRPr>
          </a:p>
        </p:txBody>
      </p:sp>
    </p:spTree>
    <p:extLst>
      <p:ext uri="{BB962C8B-B14F-4D97-AF65-F5344CB8AC3E}">
        <p14:creationId xmlns:p14="http://schemas.microsoft.com/office/powerpoint/2010/main" val="204344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chart seriesIdx="2"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chart seriesIdx="3"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animBg="0"/>
        </p:bldSub>
      </p:bldGraphic>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09C5C0B1-619A-CC4C-B889-2AEFF3C50069}"/>
              </a:ext>
            </a:extLst>
          </p:cNvPr>
          <p:cNvPicPr>
            <a:picLocks noChangeAspect="1"/>
          </p:cNvPicPr>
          <p:nvPr/>
        </p:nvPicPr>
        <p:blipFill>
          <a:blip r:embed="rId3"/>
          <a:stretch>
            <a:fillRect/>
          </a:stretch>
        </p:blipFill>
        <p:spPr>
          <a:xfrm>
            <a:off x="2622565" y="1186490"/>
            <a:ext cx="7860625" cy="5246112"/>
          </a:xfrm>
          <a:prstGeom prst="roundRect">
            <a:avLst>
              <a:gd name="adj" fmla="val 3110"/>
            </a:avLst>
          </a:prstGeom>
          <a:effectLst/>
        </p:spPr>
      </p:pic>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en-US" altLang="zh-CN" sz="4000" dirty="0">
                <a:latin typeface="Roboto" charset="0"/>
                <a:ea typeface="Roboto" charset="0"/>
                <a:cs typeface="Roboto" charset="0"/>
              </a:rPr>
              <a:t>The Open-World Recognition Problem</a:t>
            </a:r>
            <a:endParaRPr lang="en-US" sz="4000" dirty="0">
              <a:latin typeface="Roboto" charset="0"/>
              <a:ea typeface="Roboto" charset="0"/>
              <a:cs typeface="Roboto" charset="0"/>
            </a:endParaRPr>
          </a:p>
        </p:txBody>
      </p:sp>
      <p:grpSp>
        <p:nvGrpSpPr>
          <p:cNvPr id="3" name="Group 2"/>
          <p:cNvGrpSpPr/>
          <p:nvPr/>
        </p:nvGrpSpPr>
        <p:grpSpPr>
          <a:xfrm>
            <a:off x="437695" y="2657519"/>
            <a:ext cx="2523220" cy="3583857"/>
            <a:chOff x="437695" y="2657519"/>
            <a:chExt cx="2523220" cy="3583857"/>
          </a:xfrm>
        </p:grpSpPr>
        <p:grpSp>
          <p:nvGrpSpPr>
            <p:cNvPr id="8" name="Group 7">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9" name="Rectangle 8">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n 17">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50" name="Rectangle 49">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55" name="Rounded Rectangle 54">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hord 55">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20" name="Can 19">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41" name="Rectangle 40">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hord 43">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ord 46">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26" name="Triangle 25">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31" name="Group 30">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35" name="Rounded Rectangle 34">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24" name="Oval 23">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sp>
        <p:nvSpPr>
          <p:cNvPr id="83" name="Rounded Rectangle 82">
            <a:extLst>
              <a:ext uri="{FF2B5EF4-FFF2-40B4-BE49-F238E27FC236}">
                <a16:creationId xmlns="" xmlns:a16="http://schemas.microsoft.com/office/drawing/2014/main" id="{49F49D06-2E12-8946-A3F6-5BD1D6B15E7E}"/>
              </a:ext>
            </a:extLst>
          </p:cNvPr>
          <p:cNvSpPr/>
          <p:nvPr/>
        </p:nvSpPr>
        <p:spPr>
          <a:xfrm>
            <a:off x="3331077" y="5412100"/>
            <a:ext cx="5730949" cy="1245033"/>
          </a:xfrm>
          <a:prstGeom prst="roundRect">
            <a:avLst>
              <a:gd name="adj" fmla="val 0"/>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Curved Connector 93"/>
          <p:cNvCxnSpPr>
            <a:stCxn id="35" idx="3"/>
            <a:endCxn id="83" idx="1"/>
          </p:cNvCxnSpPr>
          <p:nvPr/>
        </p:nvCxnSpPr>
        <p:spPr>
          <a:xfrm>
            <a:off x="2545463" y="3686418"/>
            <a:ext cx="785614" cy="2348199"/>
          </a:xfrm>
          <a:prstGeom prst="curvedConnector3">
            <a:avLst>
              <a:gd name="adj1" fmla="val 67117"/>
            </a:avLst>
          </a:prstGeom>
          <a:ln w="57150">
            <a:solidFill>
              <a:srgbClr val="D9D9D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 xmlns:a16="http://schemas.microsoft.com/office/drawing/2014/main" id="{88139385-8D10-FD43-9083-E63C0B45F78A}"/>
              </a:ext>
            </a:extLst>
          </p:cNvPr>
          <p:cNvGrpSpPr/>
          <p:nvPr/>
        </p:nvGrpSpPr>
        <p:grpSpPr>
          <a:xfrm>
            <a:off x="3552633" y="3799533"/>
            <a:ext cx="686888" cy="2711399"/>
            <a:chOff x="1180476" y="3866768"/>
            <a:chExt cx="686888" cy="2711399"/>
          </a:xfrm>
        </p:grpSpPr>
        <p:pic>
          <p:nvPicPr>
            <p:cNvPr id="66" name="Picture 65">
              <a:extLst>
                <a:ext uri="{FF2B5EF4-FFF2-40B4-BE49-F238E27FC236}">
                  <a16:creationId xmlns="" xmlns:a16="http://schemas.microsoft.com/office/drawing/2014/main" id="{49AB5F85-8BA0-AC40-9509-E0F9B3C64346}"/>
                </a:ext>
              </a:extLst>
            </p:cNvPr>
            <p:cNvPicPr>
              <a:picLocks noChangeAspect="1"/>
            </p:cNvPicPr>
            <p:nvPr/>
          </p:nvPicPr>
          <p:blipFill>
            <a:blip r:embed="rId4"/>
            <a:stretch>
              <a:fillRect/>
            </a:stretch>
          </p:blipFill>
          <p:spPr>
            <a:xfrm>
              <a:off x="1448264" y="5612967"/>
              <a:ext cx="419100" cy="965200"/>
            </a:xfrm>
            <a:prstGeom prst="rect">
              <a:avLst/>
            </a:prstGeom>
          </p:spPr>
        </p:pic>
        <p:sp>
          <p:nvSpPr>
            <p:cNvPr id="67" name="Rectangle 66">
              <a:extLst>
                <a:ext uri="{FF2B5EF4-FFF2-40B4-BE49-F238E27FC236}">
                  <a16:creationId xmlns="" xmlns:a16="http://schemas.microsoft.com/office/drawing/2014/main" id="{A501F1C0-C40E-D842-A820-EE5F98EC3B8D}"/>
                </a:ext>
              </a:extLst>
            </p:cNvPr>
            <p:cNvSpPr/>
            <p:nvPr/>
          </p:nvSpPr>
          <p:spPr>
            <a:xfrm>
              <a:off x="1180476" y="3866768"/>
              <a:ext cx="265507" cy="6271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 xmlns:a16="http://schemas.microsoft.com/office/drawing/2014/main" id="{3C8A94CB-FCAB-984E-94E7-A4924EB868B4}"/>
                </a:ext>
              </a:extLst>
            </p:cNvPr>
            <p:cNvCxnSpPr>
              <a:cxnSpLocks/>
              <a:endCxn id="66" idx="0"/>
            </p:cNvCxnSpPr>
            <p:nvPr/>
          </p:nvCxnSpPr>
          <p:spPr>
            <a:xfrm>
              <a:off x="1310220" y="4531786"/>
              <a:ext cx="347594" cy="10811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 xmlns:a16="http://schemas.microsoft.com/office/drawing/2014/main" id="{5111C6B9-42FF-024A-A335-5247D29C4510}"/>
              </a:ext>
            </a:extLst>
          </p:cNvPr>
          <p:cNvGrpSpPr/>
          <p:nvPr/>
        </p:nvGrpSpPr>
        <p:grpSpPr>
          <a:xfrm>
            <a:off x="5721556" y="1560397"/>
            <a:ext cx="1622337" cy="4950813"/>
            <a:chOff x="1901449" y="1627632"/>
            <a:chExt cx="1622337" cy="4950813"/>
          </a:xfrm>
        </p:grpSpPr>
        <p:pic>
          <p:nvPicPr>
            <p:cNvPr id="70" name="Picture 69">
              <a:extLst>
                <a:ext uri="{FF2B5EF4-FFF2-40B4-BE49-F238E27FC236}">
                  <a16:creationId xmlns="" xmlns:a16="http://schemas.microsoft.com/office/drawing/2014/main" id="{30E395CF-B6DE-444B-9493-DD5AFF184C44}"/>
                </a:ext>
              </a:extLst>
            </p:cNvPr>
            <p:cNvPicPr>
              <a:picLocks noChangeAspect="1"/>
            </p:cNvPicPr>
            <p:nvPr/>
          </p:nvPicPr>
          <p:blipFill>
            <a:blip r:embed="rId5"/>
            <a:stretch>
              <a:fillRect/>
            </a:stretch>
          </p:blipFill>
          <p:spPr>
            <a:xfrm>
              <a:off x="2337053" y="5612967"/>
              <a:ext cx="1186733" cy="965478"/>
            </a:xfrm>
            <a:prstGeom prst="rect">
              <a:avLst/>
            </a:prstGeom>
          </p:spPr>
        </p:pic>
        <p:sp>
          <p:nvSpPr>
            <p:cNvPr id="71" name="Rectangle 70">
              <a:extLst>
                <a:ext uri="{FF2B5EF4-FFF2-40B4-BE49-F238E27FC236}">
                  <a16:creationId xmlns="" xmlns:a16="http://schemas.microsoft.com/office/drawing/2014/main" id="{6BB11BCD-02D5-B146-B3DA-2D27C5E7E030}"/>
                </a:ext>
              </a:extLst>
            </p:cNvPr>
            <p:cNvSpPr/>
            <p:nvPr/>
          </p:nvSpPr>
          <p:spPr>
            <a:xfrm>
              <a:off x="1901449" y="1627632"/>
              <a:ext cx="812436" cy="733223"/>
            </a:xfrm>
            <a:prstGeom prst="rect">
              <a:avLst/>
            </a:prstGeom>
            <a:noFill/>
            <a:ln w="38100">
              <a:solidFill>
                <a:srgbClr val="923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 xmlns:a16="http://schemas.microsoft.com/office/drawing/2014/main" id="{B77A9305-1C46-824B-9127-0A49C353CFED}"/>
                </a:ext>
              </a:extLst>
            </p:cNvPr>
            <p:cNvCxnSpPr>
              <a:cxnSpLocks/>
              <a:stCxn id="71" idx="2"/>
              <a:endCxn id="70" idx="0"/>
            </p:cNvCxnSpPr>
            <p:nvPr/>
          </p:nvCxnSpPr>
          <p:spPr>
            <a:xfrm>
              <a:off x="2307667" y="2360855"/>
              <a:ext cx="622753" cy="3252112"/>
            </a:xfrm>
            <a:prstGeom prst="straightConnector1">
              <a:avLst/>
            </a:prstGeom>
            <a:ln w="38100">
              <a:solidFill>
                <a:srgbClr val="923DD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 xmlns:a16="http://schemas.microsoft.com/office/drawing/2014/main" id="{FA5363D8-DA79-F84D-9B8D-25D889B5C7D9}"/>
              </a:ext>
            </a:extLst>
          </p:cNvPr>
          <p:cNvGrpSpPr/>
          <p:nvPr/>
        </p:nvGrpSpPr>
        <p:grpSpPr>
          <a:xfrm>
            <a:off x="7730779" y="4814643"/>
            <a:ext cx="2738413" cy="1696289"/>
            <a:chOff x="5358622" y="4881878"/>
            <a:chExt cx="2738413" cy="1696289"/>
          </a:xfrm>
        </p:grpSpPr>
        <p:pic>
          <p:nvPicPr>
            <p:cNvPr id="74" name="Picture 73">
              <a:extLst>
                <a:ext uri="{FF2B5EF4-FFF2-40B4-BE49-F238E27FC236}">
                  <a16:creationId xmlns="" xmlns:a16="http://schemas.microsoft.com/office/drawing/2014/main" id="{C0C97980-FEE1-0E4C-86C2-F8B73F4752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58622" y="5612967"/>
              <a:ext cx="957348" cy="965200"/>
            </a:xfrm>
            <a:prstGeom prst="rect">
              <a:avLst/>
            </a:prstGeom>
          </p:spPr>
        </p:pic>
        <p:sp>
          <p:nvSpPr>
            <p:cNvPr id="75" name="Rectangle 74">
              <a:extLst>
                <a:ext uri="{FF2B5EF4-FFF2-40B4-BE49-F238E27FC236}">
                  <a16:creationId xmlns="" xmlns:a16="http://schemas.microsoft.com/office/drawing/2014/main" id="{8DB267E3-90E8-E649-AD72-4A7313AD343E}"/>
                </a:ext>
              </a:extLst>
            </p:cNvPr>
            <p:cNvSpPr/>
            <p:nvPr/>
          </p:nvSpPr>
          <p:spPr>
            <a:xfrm>
              <a:off x="7183563" y="4881878"/>
              <a:ext cx="913472" cy="88798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a:extLst>
                <a:ext uri="{FF2B5EF4-FFF2-40B4-BE49-F238E27FC236}">
                  <a16:creationId xmlns="" xmlns:a16="http://schemas.microsoft.com/office/drawing/2014/main" id="{F46D9306-3C60-CE4D-8588-42025026484C}"/>
                </a:ext>
              </a:extLst>
            </p:cNvPr>
            <p:cNvCxnSpPr>
              <a:cxnSpLocks/>
              <a:stCxn id="75" idx="1"/>
              <a:endCxn id="74" idx="0"/>
            </p:cNvCxnSpPr>
            <p:nvPr/>
          </p:nvCxnSpPr>
          <p:spPr>
            <a:xfrm flipH="1">
              <a:off x="5837296" y="5325871"/>
              <a:ext cx="1346267" cy="28709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3903995" y="2675572"/>
            <a:ext cx="1706399" cy="3835360"/>
            <a:chOff x="4921634" y="2742807"/>
            <a:chExt cx="1706399" cy="3835360"/>
          </a:xfrm>
        </p:grpSpPr>
        <p:grpSp>
          <p:nvGrpSpPr>
            <p:cNvPr id="85" name="Group 84">
              <a:extLst>
                <a:ext uri="{FF2B5EF4-FFF2-40B4-BE49-F238E27FC236}">
                  <a16:creationId xmlns="" xmlns:a16="http://schemas.microsoft.com/office/drawing/2014/main" id="{5111C6B9-42FF-024A-A335-5247D29C4510}"/>
                </a:ext>
              </a:extLst>
            </p:cNvPr>
            <p:cNvGrpSpPr/>
            <p:nvPr/>
          </p:nvGrpSpPr>
          <p:grpSpPr>
            <a:xfrm>
              <a:off x="4921634" y="2742807"/>
              <a:ext cx="1279681" cy="2907592"/>
              <a:chOff x="1621410" y="2694845"/>
              <a:chExt cx="1279681" cy="2907592"/>
            </a:xfrm>
          </p:grpSpPr>
          <p:sp>
            <p:nvSpPr>
              <p:cNvPr id="87" name="Rectangle 86">
                <a:extLst>
                  <a:ext uri="{FF2B5EF4-FFF2-40B4-BE49-F238E27FC236}">
                    <a16:creationId xmlns="" xmlns:a16="http://schemas.microsoft.com/office/drawing/2014/main" id="{6BB11BCD-02D5-B146-B3DA-2D27C5E7E030}"/>
                  </a:ext>
                </a:extLst>
              </p:cNvPr>
              <p:cNvSpPr/>
              <p:nvPr/>
            </p:nvSpPr>
            <p:spPr>
              <a:xfrm>
                <a:off x="1621410" y="2694845"/>
                <a:ext cx="375283" cy="438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 xmlns:a16="http://schemas.microsoft.com/office/drawing/2014/main" id="{B77A9305-1C46-824B-9127-0A49C353CFED}"/>
                  </a:ext>
                </a:extLst>
              </p:cNvPr>
              <p:cNvCxnSpPr>
                <a:cxnSpLocks/>
                <a:stCxn id="87" idx="2"/>
                <a:endCxn id="91" idx="0"/>
              </p:cNvCxnSpPr>
              <p:nvPr/>
            </p:nvCxnSpPr>
            <p:spPr>
              <a:xfrm>
                <a:off x="1809052" y="3132955"/>
                <a:ext cx="1092039" cy="2469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91" name="Picture 90">
              <a:extLst>
                <a:ext uri="{FF2B5EF4-FFF2-40B4-BE49-F238E27FC236}">
                  <a16:creationId xmlns="" xmlns:a16="http://schemas.microsoft.com/office/drawing/2014/main" id="{09C5C0B1-619A-CC4C-B889-2AEFF3C5006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74596" y="5650399"/>
              <a:ext cx="853437" cy="927768"/>
            </a:xfrm>
            <a:prstGeom prst="roundRect">
              <a:avLst>
                <a:gd name="adj" fmla="val 3110"/>
              </a:avLst>
            </a:prstGeom>
            <a:effectLst/>
          </p:spPr>
        </p:pic>
      </p:grpSp>
      <p:pic>
        <p:nvPicPr>
          <p:cNvPr id="97" name="Picture 96">
            <a:extLst>
              <a:ext uri="{FF2B5EF4-FFF2-40B4-BE49-F238E27FC236}">
                <a16:creationId xmlns="" xmlns:a16="http://schemas.microsoft.com/office/drawing/2014/main" id="{E60000EF-9B4D-3945-8A82-2AF53657B4A4}"/>
              </a:ext>
            </a:extLst>
          </p:cNvPr>
          <p:cNvPicPr>
            <a:picLocks noChangeAspect="1"/>
          </p:cNvPicPr>
          <p:nvPr/>
        </p:nvPicPr>
        <p:blipFill>
          <a:blip r:embed="rId8" cstate="hqprint">
            <a:duotone>
              <a:schemeClr val="bg2">
                <a:shade val="45000"/>
                <a:satMod val="135000"/>
              </a:schemeClr>
              <a:prstClr val="white"/>
            </a:duotone>
            <a:extLst>
              <a:ext uri="{BEBA8EAE-BF5A-486C-A8C5-ECC9F3942E4B}">
                <a14:imgProps xmlns:a14="http://schemas.microsoft.com/office/drawing/2010/main">
                  <a14:imgLayer r:embed="rId9">
                    <a14:imgEffect>
                      <a14:backgroundRemoval t="3906" b="89974" l="10000" r="90000">
                        <a14:foregroundMark x1="42500" y1="74609" x2="42500" y2="74609"/>
                      </a14:backgroundRemoval>
                    </a14:imgEffect>
                  </a14:imgLayer>
                </a14:imgProps>
              </a:ext>
              <a:ext uri="{28A0092B-C50C-407E-A947-70E740481C1C}">
                <a14:useLocalDpi xmlns:a14="http://schemas.microsoft.com/office/drawing/2010/main"/>
              </a:ext>
            </a:extLst>
          </a:blip>
          <a:stretch>
            <a:fillRect/>
          </a:stretch>
        </p:blipFill>
        <p:spPr>
          <a:xfrm rot="1105651">
            <a:off x="1442486" y="1431382"/>
            <a:ext cx="2023747" cy="1539265"/>
          </a:xfrm>
          <a:prstGeom prst="rect">
            <a:avLst/>
          </a:prstGeom>
        </p:spPr>
      </p:pic>
      <p:sp>
        <p:nvSpPr>
          <p:cNvPr id="79" name="Rounded Rectangle 78"/>
          <p:cNvSpPr/>
          <p:nvPr/>
        </p:nvSpPr>
        <p:spPr>
          <a:xfrm>
            <a:off x="2932315" y="1627632"/>
            <a:ext cx="7261411" cy="346622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t>In </a:t>
            </a:r>
            <a:r>
              <a:rPr lang="en-US" sz="3600" dirty="0"/>
              <a:t>an open-world setting, an intelligent agent </a:t>
            </a:r>
            <a:r>
              <a:rPr lang="en-US" sz="3600" b="1" dirty="0"/>
              <a:t>will</a:t>
            </a:r>
            <a:r>
              <a:rPr lang="en-US" sz="3600" dirty="0"/>
              <a:t> encounter visual objects, attributes or relationships it does not recognize.</a:t>
            </a:r>
          </a:p>
        </p:txBody>
      </p:sp>
      <p:sp>
        <p:nvSpPr>
          <p:cNvPr id="5" name="Slide Number Placeholder 4"/>
          <p:cNvSpPr>
            <a:spLocks noGrp="1"/>
          </p:cNvSpPr>
          <p:nvPr>
            <p:ph type="sldNum" sz="quarter" idx="12"/>
          </p:nvPr>
        </p:nvSpPr>
        <p:spPr/>
        <p:txBody>
          <a:bodyPr/>
          <a:lstStyle/>
          <a:p>
            <a:fld id="{1153A584-974B-7244-90B3-977968778D8E}" type="slidenum">
              <a:rPr lang="en-US" smtClean="0"/>
              <a:t>6</a:t>
            </a:fld>
            <a:endParaRPr lang="en-US"/>
          </a:p>
        </p:txBody>
      </p:sp>
    </p:spTree>
    <p:extLst>
      <p:ext uri="{BB962C8B-B14F-4D97-AF65-F5344CB8AC3E}">
        <p14:creationId xmlns:p14="http://schemas.microsoft.com/office/powerpoint/2010/main" val="1552426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latin typeface="Roboto" charset="0"/>
                <a:ea typeface="Roboto" charset="0"/>
                <a:cs typeface="Roboto" charset="0"/>
              </a:rPr>
              <a:t>What </a:t>
            </a:r>
            <a:r>
              <a:rPr lang="en-US" dirty="0">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1ADBD6E7-9EE5-9641-9E1F-5EC501484B7D}"/>
              </a:ext>
            </a:extLst>
          </p:cNvPr>
          <p:cNvSpPr/>
          <p:nvPr/>
        </p:nvSpPr>
        <p:spPr>
          <a:xfrm>
            <a:off x="588121" y="3056395"/>
            <a:ext cx="528129" cy="53906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153A584-974B-7244-90B3-977968778D8E}" type="slidenum">
              <a:rPr lang="en-US" smtClean="0"/>
              <a:t>60</a:t>
            </a:fld>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Tree>
    <p:extLst>
      <p:ext uri="{BB962C8B-B14F-4D97-AF65-F5344CB8AC3E}">
        <p14:creationId xmlns:p14="http://schemas.microsoft.com/office/powerpoint/2010/main" val="5040531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latin typeface="Roboto" charset="0"/>
                <a:ea typeface="Roboto" charset="0"/>
                <a:cs typeface="Roboto" charset="0"/>
              </a:rPr>
              <a:t>food</a:t>
            </a:r>
            <a:endParaRPr lang="en-US"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61</a:t>
            </a:fld>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579133" cy="338554"/>
          </a:xfrm>
          <a:prstGeom prst="rect">
            <a:avLst/>
          </a:prstGeom>
          <a:noFill/>
        </p:spPr>
        <p:txBody>
          <a:bodyPr wrap="none" rtlCol="0">
            <a:spAutoFit/>
          </a:bodyPr>
          <a:lstStyle/>
          <a:p>
            <a:r>
              <a:rPr lang="en-US" sz="1600" b="1" dirty="0" smtClean="0">
                <a:solidFill>
                  <a:srgbClr val="FFFF00"/>
                </a:solidFill>
              </a:rPr>
              <a:t>food</a:t>
            </a:r>
            <a:endParaRPr lang="en-US" sz="1600" dirty="0">
              <a:solidFill>
                <a:srgbClr val="FFFF00"/>
              </a:solidFill>
            </a:endParaRP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
        <p:nvSpPr>
          <p:cNvPr id="16" name="Rectangle 15">
            <a:extLst>
              <a:ext uri="{FF2B5EF4-FFF2-40B4-BE49-F238E27FC236}">
                <a16:creationId xmlns="" xmlns:a16="http://schemas.microsoft.com/office/drawing/2014/main" id="{1ADBD6E7-9EE5-9641-9E1F-5EC501484B7D}"/>
              </a:ext>
            </a:extLst>
          </p:cNvPr>
          <p:cNvSpPr/>
          <p:nvPr/>
        </p:nvSpPr>
        <p:spPr>
          <a:xfrm>
            <a:off x="588121" y="3056395"/>
            <a:ext cx="528129" cy="53906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9746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latin typeface="Roboto" charset="0"/>
                <a:ea typeface="Roboto" charset="0"/>
                <a:cs typeface="Roboto" charset="0"/>
              </a:rPr>
              <a:t>There </a:t>
            </a:r>
            <a:r>
              <a:rPr lang="en-US" dirty="0">
                <a:latin typeface="Roboto" charset="0"/>
                <a:ea typeface="Roboto" charset="0"/>
                <a:cs typeface="Roboto" charset="0"/>
              </a:rPr>
              <a:t>is a leftmost object; what is it?</a:t>
            </a:r>
          </a:p>
        </p:txBody>
      </p:sp>
      <p:sp>
        <p:nvSpPr>
          <p:cNvPr id="4" name="Slide Number Placeholder 3"/>
          <p:cNvSpPr>
            <a:spLocks noGrp="1"/>
          </p:cNvSpPr>
          <p:nvPr>
            <p:ph type="sldNum" sz="quarter" idx="12"/>
          </p:nvPr>
        </p:nvSpPr>
        <p:spPr/>
        <p:txBody>
          <a:bodyPr/>
          <a:lstStyle/>
          <a:p>
            <a:fld id="{1153A584-974B-7244-90B3-977968778D8E}" type="slidenum">
              <a:rPr lang="en-US" smtClean="0"/>
              <a:t>62</a:t>
            </a:fld>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568489" cy="338554"/>
          </a:xfrm>
          <a:prstGeom prst="rect">
            <a:avLst/>
          </a:prstGeom>
          <a:noFill/>
        </p:spPr>
        <p:txBody>
          <a:bodyPr wrap="none" rtlCol="0">
            <a:spAutoFit/>
          </a:bodyPr>
          <a:lstStyle/>
          <a:p>
            <a:r>
              <a:rPr lang="en-US" sz="1600" dirty="0" smtClean="0">
                <a:solidFill>
                  <a:schemeClr val="bg1"/>
                </a:solidFill>
              </a:rPr>
              <a:t>food</a:t>
            </a:r>
            <a:endParaRPr lang="en-US" sz="1600" dirty="0">
              <a:solidFill>
                <a:schemeClr val="bg1"/>
              </a:solidFill>
            </a:endParaRP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
        <p:nvSpPr>
          <p:cNvPr id="16" name="Rectangle 15">
            <a:extLst>
              <a:ext uri="{FF2B5EF4-FFF2-40B4-BE49-F238E27FC236}">
                <a16:creationId xmlns="" xmlns:a16="http://schemas.microsoft.com/office/drawing/2014/main" id="{1ADBD6E7-9EE5-9641-9E1F-5EC501484B7D}"/>
              </a:ext>
            </a:extLst>
          </p:cNvPr>
          <p:cNvSpPr/>
          <p:nvPr/>
        </p:nvSpPr>
        <p:spPr>
          <a:xfrm>
            <a:off x="588121" y="3056395"/>
            <a:ext cx="528129" cy="53906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2030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object; what is it?</a:t>
            </a:r>
          </a:p>
        </p:txBody>
      </p:sp>
      <p:sp>
        <p:nvSpPr>
          <p:cNvPr id="9" name="Rectangle 8">
            <a:extLst>
              <a:ext uri="{FF2B5EF4-FFF2-40B4-BE49-F238E27FC236}">
                <a16:creationId xmlns="" xmlns:a16="http://schemas.microsoft.com/office/drawing/2014/main" id="{5F7BEE7A-CFEF-B94B-A7B0-E9AADA4B58A7}"/>
              </a:ext>
            </a:extLst>
          </p:cNvPr>
          <p:cNvSpPr/>
          <p:nvPr/>
        </p:nvSpPr>
        <p:spPr>
          <a:xfrm>
            <a:off x="9979723" y="2029554"/>
            <a:ext cx="1426140" cy="369332"/>
          </a:xfrm>
          <a:prstGeom prst="rect">
            <a:avLst/>
          </a:prstGeom>
        </p:spPr>
        <p:txBody>
          <a:bodyPr wrap="square">
            <a:spAutoFit/>
          </a:bodyPr>
          <a:lstStyle/>
          <a:p>
            <a:r>
              <a:rPr lang="en-US" dirty="0" smtClean="0">
                <a:latin typeface="Roboto" charset="0"/>
                <a:ea typeface="Roboto" charset="0"/>
                <a:cs typeface="Roboto" charset="0"/>
              </a:rPr>
              <a:t>potato</a:t>
            </a:r>
            <a:endParaRPr lang="en-US"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63</a:t>
            </a:fld>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752963" cy="830997"/>
          </a:xfrm>
          <a:prstGeom prst="rect">
            <a:avLst/>
          </a:prstGeom>
          <a:noFill/>
        </p:spPr>
        <p:txBody>
          <a:bodyPr wrap="none" rtlCol="0">
            <a:spAutoFit/>
          </a:bodyPr>
          <a:lstStyle/>
          <a:p>
            <a:r>
              <a:rPr lang="en-US" sz="1600" dirty="0">
                <a:solidFill>
                  <a:schemeClr val="bg1"/>
                </a:solidFill>
              </a:rPr>
              <a:t>food</a:t>
            </a:r>
          </a:p>
          <a:p>
            <a:r>
              <a:rPr lang="en-US" sz="1600" b="1" dirty="0">
                <a:solidFill>
                  <a:srgbClr val="FFFF00"/>
                </a:solidFill>
              </a:rPr>
              <a:t>potato</a:t>
            </a:r>
          </a:p>
          <a:p>
            <a:endParaRPr lang="en-US" sz="1600" dirty="0">
              <a:solidFill>
                <a:schemeClr val="bg1"/>
              </a:solidFill>
            </a:endParaRP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
        <p:nvSpPr>
          <p:cNvPr id="17" name="Rectangle 16">
            <a:extLst>
              <a:ext uri="{FF2B5EF4-FFF2-40B4-BE49-F238E27FC236}">
                <a16:creationId xmlns="" xmlns:a16="http://schemas.microsoft.com/office/drawing/2014/main" id="{1ADBD6E7-9EE5-9641-9E1F-5EC501484B7D}"/>
              </a:ext>
            </a:extLst>
          </p:cNvPr>
          <p:cNvSpPr/>
          <p:nvPr/>
        </p:nvSpPr>
        <p:spPr>
          <a:xfrm>
            <a:off x="588121" y="3056395"/>
            <a:ext cx="528129" cy="53906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888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object; what is it?</a:t>
            </a:r>
          </a:p>
        </p:txBody>
      </p:sp>
      <p:sp>
        <p:nvSpPr>
          <p:cNvPr id="9" name="Rectangle 8">
            <a:extLst>
              <a:ext uri="{FF2B5EF4-FFF2-40B4-BE49-F238E27FC236}">
                <a16:creationId xmlns="" xmlns:a16="http://schemas.microsoft.com/office/drawing/2014/main" id="{5F7BEE7A-CFEF-B94B-A7B0-E9AADA4B58A7}"/>
              </a:ext>
            </a:extLst>
          </p:cNvPr>
          <p:cNvSpPr/>
          <p:nvPr/>
        </p:nvSpPr>
        <p:spPr>
          <a:xfrm>
            <a:off x="9979723" y="2029554"/>
            <a:ext cx="1426140"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potato</a:t>
            </a:r>
            <a:endParaRPr lang="en-US" dirty="0">
              <a:solidFill>
                <a:schemeClr val="tx1">
                  <a:lumMod val="50000"/>
                </a:schemeClr>
              </a:solidFill>
              <a:latin typeface="Roboto" charset="0"/>
              <a:ea typeface="Roboto" charset="0"/>
              <a:cs typeface="Roboto" charset="0"/>
            </a:endParaRPr>
          </a:p>
        </p:txBody>
      </p:sp>
      <p:sp>
        <p:nvSpPr>
          <p:cNvPr id="10" name="Rectangle 9">
            <a:extLst>
              <a:ext uri="{FF2B5EF4-FFF2-40B4-BE49-F238E27FC236}">
                <a16:creationId xmlns="" xmlns:a16="http://schemas.microsoft.com/office/drawing/2014/main" id="{898901EC-7F2F-3149-AB0B-30694F6BEFB0}"/>
              </a:ext>
            </a:extLst>
          </p:cNvPr>
          <p:cNvSpPr/>
          <p:nvPr/>
        </p:nvSpPr>
        <p:spPr>
          <a:xfrm>
            <a:off x="5193119" y="2803342"/>
            <a:ext cx="4470834" cy="369332"/>
          </a:xfrm>
          <a:prstGeom prst="rect">
            <a:avLst/>
          </a:prstGeom>
        </p:spPr>
        <p:txBody>
          <a:bodyPr wrap="square">
            <a:spAutoFit/>
          </a:bodyPr>
          <a:lstStyle/>
          <a:p>
            <a:r>
              <a:rPr lang="en-US" dirty="0" smtClean="0">
                <a:latin typeface="Roboto" charset="0"/>
                <a:ea typeface="Roboto" charset="0"/>
                <a:cs typeface="Roboto" charset="0"/>
              </a:rPr>
              <a:t>The </a:t>
            </a:r>
            <a:r>
              <a:rPr lang="en-US" dirty="0">
                <a:latin typeface="Roboto" charset="0"/>
                <a:ea typeface="Roboto" charset="0"/>
                <a:cs typeface="Roboto" charset="0"/>
              </a:rPr>
              <a:t>leftmost object is </a:t>
            </a:r>
            <a:r>
              <a:rPr lang="en-US" dirty="0" smtClean="0">
                <a:latin typeface="Roboto" charset="0"/>
                <a:ea typeface="Roboto" charset="0"/>
                <a:cs typeface="Roboto" charset="0"/>
              </a:rPr>
              <a:t>what </a:t>
            </a:r>
            <a:r>
              <a:rPr lang="en-US" dirty="0">
                <a:latin typeface="Roboto" charset="0"/>
                <a:ea typeface="Roboto" charset="0"/>
                <a:cs typeface="Roboto" charset="0"/>
              </a:rPr>
              <a:t>color?</a:t>
            </a:r>
          </a:p>
        </p:txBody>
      </p:sp>
      <p:sp>
        <p:nvSpPr>
          <p:cNvPr id="4" name="Slide Number Placeholder 3"/>
          <p:cNvSpPr>
            <a:spLocks noGrp="1"/>
          </p:cNvSpPr>
          <p:nvPr>
            <p:ph type="sldNum" sz="quarter" idx="12"/>
          </p:nvPr>
        </p:nvSpPr>
        <p:spPr/>
        <p:txBody>
          <a:bodyPr/>
          <a:lstStyle/>
          <a:p>
            <a:fld id="{1153A584-974B-7244-90B3-977968778D8E}" type="slidenum">
              <a:rPr lang="en-US" smtClean="0"/>
              <a:t>64</a:t>
            </a:fld>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739305" cy="830997"/>
          </a:xfrm>
          <a:prstGeom prst="rect">
            <a:avLst/>
          </a:prstGeom>
          <a:noFill/>
        </p:spPr>
        <p:txBody>
          <a:bodyPr wrap="none" rtlCol="0">
            <a:spAutoFit/>
          </a:bodyPr>
          <a:lstStyle/>
          <a:p>
            <a:r>
              <a:rPr lang="en-US" sz="1600" dirty="0">
                <a:solidFill>
                  <a:schemeClr val="bg1"/>
                </a:solidFill>
              </a:rPr>
              <a:t>food</a:t>
            </a:r>
          </a:p>
          <a:p>
            <a:r>
              <a:rPr lang="en-US" sz="1600" dirty="0">
                <a:solidFill>
                  <a:schemeClr val="bg1"/>
                </a:solidFill>
              </a:rPr>
              <a:t>potato</a:t>
            </a:r>
          </a:p>
          <a:p>
            <a:endParaRPr lang="en-US" sz="1600" dirty="0">
              <a:solidFill>
                <a:schemeClr val="bg1"/>
              </a:solidFill>
            </a:endParaRP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
        <p:nvSpPr>
          <p:cNvPr id="19" name="Rectangle 18">
            <a:extLst>
              <a:ext uri="{FF2B5EF4-FFF2-40B4-BE49-F238E27FC236}">
                <a16:creationId xmlns="" xmlns:a16="http://schemas.microsoft.com/office/drawing/2014/main" id="{1ADBD6E7-9EE5-9641-9E1F-5EC501484B7D}"/>
              </a:ext>
            </a:extLst>
          </p:cNvPr>
          <p:cNvSpPr/>
          <p:nvPr/>
        </p:nvSpPr>
        <p:spPr>
          <a:xfrm>
            <a:off x="588121" y="3056395"/>
            <a:ext cx="528129" cy="53906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2276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object; what is it?</a:t>
            </a:r>
          </a:p>
        </p:txBody>
      </p:sp>
      <p:sp>
        <p:nvSpPr>
          <p:cNvPr id="9" name="Rectangle 8">
            <a:extLst>
              <a:ext uri="{FF2B5EF4-FFF2-40B4-BE49-F238E27FC236}">
                <a16:creationId xmlns="" xmlns:a16="http://schemas.microsoft.com/office/drawing/2014/main" id="{5F7BEE7A-CFEF-B94B-A7B0-E9AADA4B58A7}"/>
              </a:ext>
            </a:extLst>
          </p:cNvPr>
          <p:cNvSpPr/>
          <p:nvPr/>
        </p:nvSpPr>
        <p:spPr>
          <a:xfrm>
            <a:off x="9979723" y="2029554"/>
            <a:ext cx="1426140"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potato</a:t>
            </a:r>
            <a:endParaRPr lang="en-US" dirty="0">
              <a:solidFill>
                <a:schemeClr val="tx1">
                  <a:lumMod val="50000"/>
                </a:schemeClr>
              </a:solidFill>
              <a:latin typeface="Roboto" charset="0"/>
              <a:ea typeface="Roboto" charset="0"/>
              <a:cs typeface="Roboto" charset="0"/>
            </a:endParaRPr>
          </a:p>
        </p:txBody>
      </p:sp>
      <p:sp>
        <p:nvSpPr>
          <p:cNvPr id="10" name="Rectangle 9">
            <a:extLst>
              <a:ext uri="{FF2B5EF4-FFF2-40B4-BE49-F238E27FC236}">
                <a16:creationId xmlns="" xmlns:a16="http://schemas.microsoft.com/office/drawing/2014/main" id="{898901EC-7F2F-3149-AB0B-30694F6BEFB0}"/>
              </a:ext>
            </a:extLst>
          </p:cNvPr>
          <p:cNvSpPr/>
          <p:nvPr/>
        </p:nvSpPr>
        <p:spPr>
          <a:xfrm>
            <a:off x="5193119" y="2803342"/>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 </a:t>
            </a:r>
            <a:r>
              <a:rPr lang="en-US" dirty="0">
                <a:solidFill>
                  <a:schemeClr val="tx1">
                    <a:lumMod val="50000"/>
                  </a:schemeClr>
                </a:solidFill>
                <a:latin typeface="Roboto" charset="0"/>
                <a:ea typeface="Roboto" charset="0"/>
                <a:cs typeface="Roboto" charset="0"/>
              </a:rPr>
              <a:t>leftmost object is what color?</a:t>
            </a:r>
          </a:p>
        </p:txBody>
      </p:sp>
      <p:sp>
        <p:nvSpPr>
          <p:cNvPr id="12" name="Rectangle 11">
            <a:extLst>
              <a:ext uri="{FF2B5EF4-FFF2-40B4-BE49-F238E27FC236}">
                <a16:creationId xmlns="" xmlns:a16="http://schemas.microsoft.com/office/drawing/2014/main" id="{1AD97EEE-F07A-6047-A7B0-3AED3A233714}"/>
              </a:ext>
            </a:extLst>
          </p:cNvPr>
          <p:cNvSpPr/>
          <p:nvPr/>
        </p:nvSpPr>
        <p:spPr>
          <a:xfrm>
            <a:off x="9979722" y="2760920"/>
            <a:ext cx="1388047" cy="369332"/>
          </a:xfrm>
          <a:prstGeom prst="rect">
            <a:avLst/>
          </a:prstGeom>
        </p:spPr>
        <p:txBody>
          <a:bodyPr wrap="square">
            <a:spAutoFit/>
          </a:bodyPr>
          <a:lstStyle/>
          <a:p>
            <a:r>
              <a:rPr lang="en-US" dirty="0" smtClean="0">
                <a:latin typeface="Roboto" charset="0"/>
                <a:ea typeface="Roboto" charset="0"/>
                <a:cs typeface="Roboto" charset="0"/>
              </a:rPr>
              <a:t>brown</a:t>
            </a:r>
            <a:endParaRPr lang="en-US"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65</a:t>
            </a:fld>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739305" cy="830997"/>
          </a:xfrm>
          <a:prstGeom prst="rect">
            <a:avLst/>
          </a:prstGeom>
          <a:noFill/>
        </p:spPr>
        <p:txBody>
          <a:bodyPr wrap="none" rtlCol="0">
            <a:spAutoFit/>
          </a:bodyPr>
          <a:lstStyle/>
          <a:p>
            <a:r>
              <a:rPr lang="en-US" sz="1600" dirty="0">
                <a:solidFill>
                  <a:schemeClr val="bg1"/>
                </a:solidFill>
              </a:rPr>
              <a:t>food</a:t>
            </a:r>
          </a:p>
          <a:p>
            <a:r>
              <a:rPr lang="en-US" sz="1600" dirty="0">
                <a:solidFill>
                  <a:schemeClr val="bg1"/>
                </a:solidFill>
              </a:rPr>
              <a:t>potato</a:t>
            </a:r>
          </a:p>
          <a:p>
            <a:r>
              <a:rPr lang="en-US" sz="1600" b="1" dirty="0">
                <a:solidFill>
                  <a:srgbClr val="FFFF00"/>
                </a:solidFill>
              </a:rPr>
              <a:t>brown</a:t>
            </a: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
        <p:nvSpPr>
          <p:cNvPr id="19" name="Rectangle 18">
            <a:extLst>
              <a:ext uri="{FF2B5EF4-FFF2-40B4-BE49-F238E27FC236}">
                <a16:creationId xmlns="" xmlns:a16="http://schemas.microsoft.com/office/drawing/2014/main" id="{1ADBD6E7-9EE5-9641-9E1F-5EC501484B7D}"/>
              </a:ext>
            </a:extLst>
          </p:cNvPr>
          <p:cNvSpPr/>
          <p:nvPr/>
        </p:nvSpPr>
        <p:spPr>
          <a:xfrm>
            <a:off x="588121" y="3056395"/>
            <a:ext cx="528129" cy="539062"/>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8664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1ADBD6E7-9EE5-9641-9E1F-5EC501484B7D}"/>
              </a:ext>
            </a:extLst>
          </p:cNvPr>
          <p:cNvSpPr/>
          <p:nvPr/>
        </p:nvSpPr>
        <p:spPr>
          <a:xfrm>
            <a:off x="2985092" y="3083027"/>
            <a:ext cx="528129" cy="1189835"/>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object; what is it?</a:t>
            </a:r>
          </a:p>
        </p:txBody>
      </p:sp>
      <p:sp>
        <p:nvSpPr>
          <p:cNvPr id="9" name="Rectangle 8">
            <a:extLst>
              <a:ext uri="{FF2B5EF4-FFF2-40B4-BE49-F238E27FC236}">
                <a16:creationId xmlns="" xmlns:a16="http://schemas.microsoft.com/office/drawing/2014/main" id="{5F7BEE7A-CFEF-B94B-A7B0-E9AADA4B58A7}"/>
              </a:ext>
            </a:extLst>
          </p:cNvPr>
          <p:cNvSpPr/>
          <p:nvPr/>
        </p:nvSpPr>
        <p:spPr>
          <a:xfrm>
            <a:off x="9979723" y="2029554"/>
            <a:ext cx="1426140"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potato</a:t>
            </a:r>
            <a:endParaRPr lang="en-US" dirty="0">
              <a:solidFill>
                <a:schemeClr val="tx1">
                  <a:lumMod val="50000"/>
                </a:schemeClr>
              </a:solidFill>
              <a:latin typeface="Roboto" charset="0"/>
              <a:ea typeface="Roboto" charset="0"/>
              <a:cs typeface="Roboto" charset="0"/>
            </a:endParaRPr>
          </a:p>
        </p:txBody>
      </p:sp>
      <p:sp>
        <p:nvSpPr>
          <p:cNvPr id="10" name="Rectangle 9">
            <a:extLst>
              <a:ext uri="{FF2B5EF4-FFF2-40B4-BE49-F238E27FC236}">
                <a16:creationId xmlns="" xmlns:a16="http://schemas.microsoft.com/office/drawing/2014/main" id="{898901EC-7F2F-3149-AB0B-30694F6BEFB0}"/>
              </a:ext>
            </a:extLst>
          </p:cNvPr>
          <p:cNvSpPr/>
          <p:nvPr/>
        </p:nvSpPr>
        <p:spPr>
          <a:xfrm>
            <a:off x="5193119" y="2803342"/>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 </a:t>
            </a:r>
            <a:r>
              <a:rPr lang="en-US" dirty="0">
                <a:solidFill>
                  <a:schemeClr val="tx1">
                    <a:lumMod val="50000"/>
                  </a:schemeClr>
                </a:solidFill>
                <a:latin typeface="Roboto" charset="0"/>
                <a:ea typeface="Roboto" charset="0"/>
                <a:cs typeface="Roboto" charset="0"/>
              </a:rPr>
              <a:t>leftmost object is what color?</a:t>
            </a:r>
          </a:p>
        </p:txBody>
      </p:sp>
      <p:sp>
        <p:nvSpPr>
          <p:cNvPr id="12" name="Rectangle 11">
            <a:extLst>
              <a:ext uri="{FF2B5EF4-FFF2-40B4-BE49-F238E27FC236}">
                <a16:creationId xmlns="" xmlns:a16="http://schemas.microsoft.com/office/drawing/2014/main" id="{1AD97EEE-F07A-6047-A7B0-3AED3A233714}"/>
              </a:ext>
            </a:extLst>
          </p:cNvPr>
          <p:cNvSpPr/>
          <p:nvPr/>
        </p:nvSpPr>
        <p:spPr>
          <a:xfrm>
            <a:off x="9979722" y="2760920"/>
            <a:ext cx="1388047"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brown</a:t>
            </a:r>
            <a:endParaRPr lang="en-US" dirty="0">
              <a:solidFill>
                <a:schemeClr val="tx1">
                  <a:lumMod val="50000"/>
                </a:schemeClr>
              </a:solidFill>
              <a:latin typeface="Roboto" charset="0"/>
              <a:ea typeface="Roboto" charset="0"/>
              <a:cs typeface="Roboto" charset="0"/>
            </a:endParaRPr>
          </a:p>
        </p:txBody>
      </p:sp>
      <p:sp>
        <p:nvSpPr>
          <p:cNvPr id="15" name="Rectangle 14">
            <a:extLst>
              <a:ext uri="{FF2B5EF4-FFF2-40B4-BE49-F238E27FC236}">
                <a16:creationId xmlns="" xmlns:a16="http://schemas.microsoft.com/office/drawing/2014/main" id="{7072C004-34EF-A84F-8323-1E4A3EE8DA95}"/>
              </a:ext>
            </a:extLst>
          </p:cNvPr>
          <p:cNvSpPr/>
          <p:nvPr/>
        </p:nvSpPr>
        <p:spPr>
          <a:xfrm>
            <a:off x="2350367" y="2822389"/>
            <a:ext cx="361142" cy="36225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D8C8571-C1F8-EC42-8F1B-07F80BC36E7F}"/>
              </a:ext>
            </a:extLst>
          </p:cNvPr>
          <p:cNvSpPr/>
          <p:nvPr/>
        </p:nvSpPr>
        <p:spPr>
          <a:xfrm>
            <a:off x="5179480" y="3442329"/>
            <a:ext cx="4486268" cy="646331"/>
          </a:xfrm>
          <a:prstGeom prst="rect">
            <a:avLst/>
          </a:prstGeom>
        </p:spPr>
        <p:txBody>
          <a:bodyPr wrap="square">
            <a:spAutoFit/>
          </a:bodyPr>
          <a:lstStyle/>
          <a:p>
            <a:r>
              <a:rPr lang="en-US" dirty="0" smtClean="0">
                <a:latin typeface="Roboto" charset="0"/>
                <a:ea typeface="Roboto" charset="0"/>
                <a:cs typeface="Roboto" charset="0"/>
              </a:rPr>
              <a:t>What </a:t>
            </a:r>
            <a:r>
              <a:rPr lang="en-US" dirty="0">
                <a:latin typeface="Roboto" charset="0"/>
                <a:ea typeface="Roboto" charset="0"/>
                <a:cs typeface="Roboto" charset="0"/>
              </a:rPr>
              <a:t>is the closest thing that is in front of the yellow plastic ball made of?</a:t>
            </a:r>
          </a:p>
        </p:txBody>
      </p:sp>
      <p:sp>
        <p:nvSpPr>
          <p:cNvPr id="4" name="Slide Number Placeholder 3"/>
          <p:cNvSpPr>
            <a:spLocks noGrp="1"/>
          </p:cNvSpPr>
          <p:nvPr>
            <p:ph type="sldNum" sz="quarter" idx="12"/>
          </p:nvPr>
        </p:nvSpPr>
        <p:spPr/>
        <p:txBody>
          <a:bodyPr/>
          <a:lstStyle/>
          <a:p>
            <a:fld id="{1153A584-974B-7244-90B3-977968778D8E}" type="slidenum">
              <a:rPr lang="en-US" smtClean="0"/>
              <a:t>66</a:t>
            </a:fld>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739305" cy="830997"/>
          </a:xfrm>
          <a:prstGeom prst="rect">
            <a:avLst/>
          </a:prstGeom>
          <a:noFill/>
        </p:spPr>
        <p:txBody>
          <a:bodyPr wrap="none" rtlCol="0">
            <a:spAutoFit/>
          </a:bodyPr>
          <a:lstStyle/>
          <a:p>
            <a:r>
              <a:rPr lang="en-US" sz="1600" dirty="0">
                <a:solidFill>
                  <a:schemeClr val="bg1"/>
                </a:solidFill>
              </a:rPr>
              <a:t>food</a:t>
            </a:r>
          </a:p>
          <a:p>
            <a:r>
              <a:rPr lang="en-US" sz="1600" dirty="0">
                <a:solidFill>
                  <a:schemeClr val="bg1"/>
                </a:solidFill>
              </a:rPr>
              <a:t>potato</a:t>
            </a:r>
          </a:p>
          <a:p>
            <a:r>
              <a:rPr lang="en-US" sz="1600" dirty="0">
                <a:solidFill>
                  <a:schemeClr val="bg1"/>
                </a:solidFill>
              </a:rPr>
              <a:t>brown</a:t>
            </a: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Tree>
    <p:extLst>
      <p:ext uri="{BB962C8B-B14F-4D97-AF65-F5344CB8AC3E}">
        <p14:creationId xmlns:p14="http://schemas.microsoft.com/office/powerpoint/2010/main" val="20478924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1ADBD6E7-9EE5-9641-9E1F-5EC501484B7D}"/>
              </a:ext>
            </a:extLst>
          </p:cNvPr>
          <p:cNvSpPr/>
          <p:nvPr/>
        </p:nvSpPr>
        <p:spPr>
          <a:xfrm>
            <a:off x="2985092" y="3083027"/>
            <a:ext cx="528129" cy="1189835"/>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object; what is it?</a:t>
            </a:r>
          </a:p>
        </p:txBody>
      </p:sp>
      <p:sp>
        <p:nvSpPr>
          <p:cNvPr id="9" name="Rectangle 8">
            <a:extLst>
              <a:ext uri="{FF2B5EF4-FFF2-40B4-BE49-F238E27FC236}">
                <a16:creationId xmlns="" xmlns:a16="http://schemas.microsoft.com/office/drawing/2014/main" id="{5F7BEE7A-CFEF-B94B-A7B0-E9AADA4B58A7}"/>
              </a:ext>
            </a:extLst>
          </p:cNvPr>
          <p:cNvSpPr/>
          <p:nvPr/>
        </p:nvSpPr>
        <p:spPr>
          <a:xfrm>
            <a:off x="9979723" y="2029554"/>
            <a:ext cx="1426140"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potato</a:t>
            </a:r>
            <a:endParaRPr lang="en-US" dirty="0">
              <a:solidFill>
                <a:schemeClr val="tx1">
                  <a:lumMod val="50000"/>
                </a:schemeClr>
              </a:solidFill>
              <a:latin typeface="Roboto" charset="0"/>
              <a:ea typeface="Roboto" charset="0"/>
              <a:cs typeface="Roboto" charset="0"/>
            </a:endParaRPr>
          </a:p>
        </p:txBody>
      </p:sp>
      <p:sp>
        <p:nvSpPr>
          <p:cNvPr id="10" name="Rectangle 9">
            <a:extLst>
              <a:ext uri="{FF2B5EF4-FFF2-40B4-BE49-F238E27FC236}">
                <a16:creationId xmlns="" xmlns:a16="http://schemas.microsoft.com/office/drawing/2014/main" id="{898901EC-7F2F-3149-AB0B-30694F6BEFB0}"/>
              </a:ext>
            </a:extLst>
          </p:cNvPr>
          <p:cNvSpPr/>
          <p:nvPr/>
        </p:nvSpPr>
        <p:spPr>
          <a:xfrm>
            <a:off x="5193119" y="2803342"/>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 </a:t>
            </a:r>
            <a:r>
              <a:rPr lang="en-US" dirty="0">
                <a:solidFill>
                  <a:schemeClr val="tx1">
                    <a:lumMod val="50000"/>
                  </a:schemeClr>
                </a:solidFill>
                <a:latin typeface="Roboto" charset="0"/>
                <a:ea typeface="Roboto" charset="0"/>
                <a:cs typeface="Roboto" charset="0"/>
              </a:rPr>
              <a:t>leftmost object is what color?</a:t>
            </a:r>
          </a:p>
        </p:txBody>
      </p:sp>
      <p:sp>
        <p:nvSpPr>
          <p:cNvPr id="12" name="Rectangle 11">
            <a:extLst>
              <a:ext uri="{FF2B5EF4-FFF2-40B4-BE49-F238E27FC236}">
                <a16:creationId xmlns="" xmlns:a16="http://schemas.microsoft.com/office/drawing/2014/main" id="{1AD97EEE-F07A-6047-A7B0-3AED3A233714}"/>
              </a:ext>
            </a:extLst>
          </p:cNvPr>
          <p:cNvSpPr/>
          <p:nvPr/>
        </p:nvSpPr>
        <p:spPr>
          <a:xfrm>
            <a:off x="9979722" y="2760920"/>
            <a:ext cx="1388047"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brown</a:t>
            </a:r>
            <a:endParaRPr lang="en-US" dirty="0">
              <a:solidFill>
                <a:schemeClr val="tx1">
                  <a:lumMod val="50000"/>
                </a:schemeClr>
              </a:solidFill>
              <a:latin typeface="Roboto" charset="0"/>
              <a:ea typeface="Roboto" charset="0"/>
              <a:cs typeface="Roboto" charset="0"/>
            </a:endParaRPr>
          </a:p>
        </p:txBody>
      </p:sp>
      <p:sp>
        <p:nvSpPr>
          <p:cNvPr id="15" name="Rectangle 14">
            <a:extLst>
              <a:ext uri="{FF2B5EF4-FFF2-40B4-BE49-F238E27FC236}">
                <a16:creationId xmlns="" xmlns:a16="http://schemas.microsoft.com/office/drawing/2014/main" id="{7072C004-34EF-A84F-8323-1E4A3EE8DA95}"/>
              </a:ext>
            </a:extLst>
          </p:cNvPr>
          <p:cNvSpPr/>
          <p:nvPr/>
        </p:nvSpPr>
        <p:spPr>
          <a:xfrm>
            <a:off x="2350367" y="2822389"/>
            <a:ext cx="361142" cy="36225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D8C8571-C1F8-EC42-8F1B-07F80BC36E7F}"/>
              </a:ext>
            </a:extLst>
          </p:cNvPr>
          <p:cNvSpPr/>
          <p:nvPr/>
        </p:nvSpPr>
        <p:spPr>
          <a:xfrm>
            <a:off x="5179480" y="3442329"/>
            <a:ext cx="4486268"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is the closest thing that is in front of the yellow plastic ball made of?</a:t>
            </a:r>
          </a:p>
        </p:txBody>
      </p:sp>
      <p:sp>
        <p:nvSpPr>
          <p:cNvPr id="17" name="Rectangle 16">
            <a:extLst>
              <a:ext uri="{FF2B5EF4-FFF2-40B4-BE49-F238E27FC236}">
                <a16:creationId xmlns="" xmlns:a16="http://schemas.microsoft.com/office/drawing/2014/main" id="{548A8160-8F4C-3247-845F-5454DFBAF2D1}"/>
              </a:ext>
            </a:extLst>
          </p:cNvPr>
          <p:cNvSpPr/>
          <p:nvPr/>
        </p:nvSpPr>
        <p:spPr>
          <a:xfrm>
            <a:off x="9979723" y="3719328"/>
            <a:ext cx="1322744" cy="369332"/>
          </a:xfrm>
          <a:prstGeom prst="rect">
            <a:avLst/>
          </a:prstGeom>
        </p:spPr>
        <p:txBody>
          <a:bodyPr wrap="square">
            <a:spAutoFit/>
          </a:bodyPr>
          <a:lstStyle/>
          <a:p>
            <a:r>
              <a:rPr lang="en-US" dirty="0" smtClean="0">
                <a:latin typeface="Roboto" charset="0"/>
                <a:ea typeface="Roboto" charset="0"/>
                <a:cs typeface="Roboto" charset="0"/>
              </a:rPr>
              <a:t>paper</a:t>
            </a:r>
            <a:endParaRPr lang="en-US"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67</a:t>
            </a:fld>
            <a:endParaRPr lang="en-US"/>
          </a:p>
        </p:txBody>
      </p:sp>
      <p:sp>
        <p:nvSpPr>
          <p:cNvPr id="26" name="Rounded Rectangle 25"/>
          <p:cNvSpPr/>
          <p:nvPr/>
        </p:nvSpPr>
        <p:spPr>
          <a:xfrm>
            <a:off x="3505200" y="3232756"/>
            <a:ext cx="709613" cy="628650"/>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739305" cy="830997"/>
          </a:xfrm>
          <a:prstGeom prst="rect">
            <a:avLst/>
          </a:prstGeom>
          <a:noFill/>
        </p:spPr>
        <p:txBody>
          <a:bodyPr wrap="none" rtlCol="0">
            <a:spAutoFit/>
          </a:bodyPr>
          <a:lstStyle/>
          <a:p>
            <a:r>
              <a:rPr lang="en-US" sz="1600" dirty="0">
                <a:solidFill>
                  <a:schemeClr val="bg1"/>
                </a:solidFill>
              </a:rPr>
              <a:t>food</a:t>
            </a:r>
          </a:p>
          <a:p>
            <a:r>
              <a:rPr lang="en-US" sz="1600" dirty="0">
                <a:solidFill>
                  <a:schemeClr val="bg1"/>
                </a:solidFill>
              </a:rPr>
              <a:t>potato</a:t>
            </a:r>
          </a:p>
          <a:p>
            <a:r>
              <a:rPr lang="en-US" sz="1600" dirty="0">
                <a:solidFill>
                  <a:schemeClr val="bg1"/>
                </a:solidFill>
              </a:rPr>
              <a:t>brown</a:t>
            </a:r>
          </a:p>
        </p:txBody>
      </p:sp>
      <p:sp>
        <p:nvSpPr>
          <p:cNvPr id="18" name="TextBox 17">
            <a:extLst>
              <a:ext uri="{FF2B5EF4-FFF2-40B4-BE49-F238E27FC236}">
                <a16:creationId xmlns="" xmlns:a16="http://schemas.microsoft.com/office/drawing/2014/main" id="{D3CADE73-0C8C-3545-BBD0-63106C58B7B8}"/>
              </a:ext>
            </a:extLst>
          </p:cNvPr>
          <p:cNvSpPr txBox="1"/>
          <p:nvPr/>
        </p:nvSpPr>
        <p:spPr>
          <a:xfrm>
            <a:off x="3513221" y="3214182"/>
            <a:ext cx="698589" cy="584775"/>
          </a:xfrm>
          <a:prstGeom prst="rect">
            <a:avLst/>
          </a:prstGeom>
          <a:noFill/>
        </p:spPr>
        <p:txBody>
          <a:bodyPr wrap="none" rtlCol="0">
            <a:spAutoFit/>
          </a:bodyPr>
          <a:lstStyle/>
          <a:p>
            <a:r>
              <a:rPr lang="en-US" sz="1600" b="1" dirty="0">
                <a:solidFill>
                  <a:srgbClr val="FFFF00"/>
                </a:solidFill>
              </a:rPr>
              <a:t>paper</a:t>
            </a:r>
          </a:p>
          <a:p>
            <a:endParaRPr lang="en-US" sz="1600" b="1" dirty="0">
              <a:solidFill>
                <a:srgbClr val="FFFF00"/>
              </a:solidFill>
            </a:endParaRP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Tree>
    <p:extLst>
      <p:ext uri="{BB962C8B-B14F-4D97-AF65-F5344CB8AC3E}">
        <p14:creationId xmlns:p14="http://schemas.microsoft.com/office/powerpoint/2010/main" val="18959690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1ADBD6E7-9EE5-9641-9E1F-5EC501484B7D}"/>
              </a:ext>
            </a:extLst>
          </p:cNvPr>
          <p:cNvSpPr/>
          <p:nvPr/>
        </p:nvSpPr>
        <p:spPr>
          <a:xfrm>
            <a:off x="2985092" y="3083027"/>
            <a:ext cx="528129" cy="1189835"/>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object; what is it?</a:t>
            </a:r>
          </a:p>
        </p:txBody>
      </p:sp>
      <p:sp>
        <p:nvSpPr>
          <p:cNvPr id="9" name="Rectangle 8">
            <a:extLst>
              <a:ext uri="{FF2B5EF4-FFF2-40B4-BE49-F238E27FC236}">
                <a16:creationId xmlns="" xmlns:a16="http://schemas.microsoft.com/office/drawing/2014/main" id="{5F7BEE7A-CFEF-B94B-A7B0-E9AADA4B58A7}"/>
              </a:ext>
            </a:extLst>
          </p:cNvPr>
          <p:cNvSpPr/>
          <p:nvPr/>
        </p:nvSpPr>
        <p:spPr>
          <a:xfrm>
            <a:off x="9979723" y="2029554"/>
            <a:ext cx="1426140"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potato</a:t>
            </a:r>
            <a:endParaRPr lang="en-US" dirty="0">
              <a:solidFill>
                <a:schemeClr val="tx1">
                  <a:lumMod val="50000"/>
                </a:schemeClr>
              </a:solidFill>
              <a:latin typeface="Roboto" charset="0"/>
              <a:ea typeface="Roboto" charset="0"/>
              <a:cs typeface="Roboto" charset="0"/>
            </a:endParaRPr>
          </a:p>
        </p:txBody>
      </p:sp>
      <p:sp>
        <p:nvSpPr>
          <p:cNvPr id="10" name="Rectangle 9">
            <a:extLst>
              <a:ext uri="{FF2B5EF4-FFF2-40B4-BE49-F238E27FC236}">
                <a16:creationId xmlns="" xmlns:a16="http://schemas.microsoft.com/office/drawing/2014/main" id="{898901EC-7F2F-3149-AB0B-30694F6BEFB0}"/>
              </a:ext>
            </a:extLst>
          </p:cNvPr>
          <p:cNvSpPr/>
          <p:nvPr/>
        </p:nvSpPr>
        <p:spPr>
          <a:xfrm>
            <a:off x="5193119" y="2803342"/>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 </a:t>
            </a:r>
            <a:r>
              <a:rPr lang="en-US" dirty="0">
                <a:solidFill>
                  <a:schemeClr val="tx1">
                    <a:lumMod val="50000"/>
                  </a:schemeClr>
                </a:solidFill>
                <a:latin typeface="Roboto" charset="0"/>
                <a:ea typeface="Roboto" charset="0"/>
                <a:cs typeface="Roboto" charset="0"/>
              </a:rPr>
              <a:t>leftmost object is what color?</a:t>
            </a:r>
          </a:p>
        </p:txBody>
      </p:sp>
      <p:sp>
        <p:nvSpPr>
          <p:cNvPr id="12" name="Rectangle 11">
            <a:extLst>
              <a:ext uri="{FF2B5EF4-FFF2-40B4-BE49-F238E27FC236}">
                <a16:creationId xmlns="" xmlns:a16="http://schemas.microsoft.com/office/drawing/2014/main" id="{1AD97EEE-F07A-6047-A7B0-3AED3A233714}"/>
              </a:ext>
            </a:extLst>
          </p:cNvPr>
          <p:cNvSpPr/>
          <p:nvPr/>
        </p:nvSpPr>
        <p:spPr>
          <a:xfrm>
            <a:off x="9979722" y="2760920"/>
            <a:ext cx="1388047"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brown</a:t>
            </a:r>
            <a:endParaRPr lang="en-US" dirty="0">
              <a:solidFill>
                <a:schemeClr val="tx1">
                  <a:lumMod val="50000"/>
                </a:schemeClr>
              </a:solidFill>
              <a:latin typeface="Roboto" charset="0"/>
              <a:ea typeface="Roboto" charset="0"/>
              <a:cs typeface="Roboto" charset="0"/>
            </a:endParaRPr>
          </a:p>
        </p:txBody>
      </p:sp>
      <p:sp>
        <p:nvSpPr>
          <p:cNvPr id="15" name="Rectangle 14">
            <a:extLst>
              <a:ext uri="{FF2B5EF4-FFF2-40B4-BE49-F238E27FC236}">
                <a16:creationId xmlns="" xmlns:a16="http://schemas.microsoft.com/office/drawing/2014/main" id="{7072C004-34EF-A84F-8323-1E4A3EE8DA95}"/>
              </a:ext>
            </a:extLst>
          </p:cNvPr>
          <p:cNvSpPr/>
          <p:nvPr/>
        </p:nvSpPr>
        <p:spPr>
          <a:xfrm>
            <a:off x="2350367" y="2822389"/>
            <a:ext cx="361142" cy="36225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D8C8571-C1F8-EC42-8F1B-07F80BC36E7F}"/>
              </a:ext>
            </a:extLst>
          </p:cNvPr>
          <p:cNvSpPr/>
          <p:nvPr/>
        </p:nvSpPr>
        <p:spPr>
          <a:xfrm>
            <a:off x="5179480" y="3442329"/>
            <a:ext cx="4486268"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is the closest thing that is in front of the yellow plastic ball made of?</a:t>
            </a:r>
          </a:p>
        </p:txBody>
      </p:sp>
      <p:sp>
        <p:nvSpPr>
          <p:cNvPr id="17" name="Rectangle 16">
            <a:extLst>
              <a:ext uri="{FF2B5EF4-FFF2-40B4-BE49-F238E27FC236}">
                <a16:creationId xmlns="" xmlns:a16="http://schemas.microsoft.com/office/drawing/2014/main" id="{548A8160-8F4C-3247-845F-5454DFBAF2D1}"/>
              </a:ext>
            </a:extLst>
          </p:cNvPr>
          <p:cNvSpPr/>
          <p:nvPr/>
        </p:nvSpPr>
        <p:spPr>
          <a:xfrm>
            <a:off x="9979723" y="3719328"/>
            <a:ext cx="132274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paper</a:t>
            </a:r>
            <a:endParaRPr lang="en-US" dirty="0">
              <a:solidFill>
                <a:schemeClr val="tx1">
                  <a:lumMod val="50000"/>
                </a:schemeClr>
              </a:solidFill>
              <a:latin typeface="Roboto" charset="0"/>
              <a:ea typeface="Roboto" charset="0"/>
              <a:cs typeface="Roboto" charset="0"/>
            </a:endParaRPr>
          </a:p>
        </p:txBody>
      </p:sp>
      <p:sp>
        <p:nvSpPr>
          <p:cNvPr id="19" name="Rectangle 18">
            <a:extLst>
              <a:ext uri="{FF2B5EF4-FFF2-40B4-BE49-F238E27FC236}">
                <a16:creationId xmlns="" xmlns:a16="http://schemas.microsoft.com/office/drawing/2014/main" id="{6959293B-6A92-1847-87B1-49EB54BDB1A3}"/>
              </a:ext>
            </a:extLst>
          </p:cNvPr>
          <p:cNvSpPr/>
          <p:nvPr/>
        </p:nvSpPr>
        <p:spPr>
          <a:xfrm>
            <a:off x="5193119" y="4539236"/>
            <a:ext cx="4470834" cy="646331"/>
          </a:xfrm>
          <a:prstGeom prst="rect">
            <a:avLst/>
          </a:prstGeom>
        </p:spPr>
        <p:txBody>
          <a:bodyPr wrap="square">
            <a:spAutoFit/>
          </a:bodyPr>
          <a:lstStyle/>
          <a:p>
            <a:r>
              <a:rPr lang="en-US" dirty="0" smtClean="0">
                <a:latin typeface="Roboto" charset="0"/>
                <a:ea typeface="Roboto" charset="0"/>
                <a:cs typeface="Roboto" charset="0"/>
              </a:rPr>
              <a:t>What </a:t>
            </a:r>
            <a:r>
              <a:rPr lang="en-US" dirty="0">
                <a:latin typeface="Roboto" charset="0"/>
                <a:ea typeface="Roboto" charset="0"/>
                <a:cs typeface="Roboto" charset="0"/>
              </a:rPr>
              <a:t>is the closest thing that is in front of the yellow plastic ball?</a:t>
            </a:r>
          </a:p>
        </p:txBody>
      </p:sp>
      <p:sp>
        <p:nvSpPr>
          <p:cNvPr id="4" name="Slide Number Placeholder 3"/>
          <p:cNvSpPr>
            <a:spLocks noGrp="1"/>
          </p:cNvSpPr>
          <p:nvPr>
            <p:ph type="sldNum" sz="quarter" idx="12"/>
          </p:nvPr>
        </p:nvSpPr>
        <p:spPr/>
        <p:txBody>
          <a:bodyPr/>
          <a:lstStyle/>
          <a:p>
            <a:fld id="{1153A584-974B-7244-90B3-977968778D8E}" type="slidenum">
              <a:rPr lang="en-US" smtClean="0"/>
              <a:t>68</a:t>
            </a:fld>
            <a:endParaRPr lang="en-US"/>
          </a:p>
        </p:txBody>
      </p:sp>
      <p:sp>
        <p:nvSpPr>
          <p:cNvPr id="26" name="Rounded Rectangle 25"/>
          <p:cNvSpPr/>
          <p:nvPr/>
        </p:nvSpPr>
        <p:spPr>
          <a:xfrm>
            <a:off x="3505200" y="3232756"/>
            <a:ext cx="709613" cy="628650"/>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739305" cy="830997"/>
          </a:xfrm>
          <a:prstGeom prst="rect">
            <a:avLst/>
          </a:prstGeom>
          <a:noFill/>
        </p:spPr>
        <p:txBody>
          <a:bodyPr wrap="none" rtlCol="0">
            <a:spAutoFit/>
          </a:bodyPr>
          <a:lstStyle/>
          <a:p>
            <a:r>
              <a:rPr lang="en-US" sz="1600" dirty="0">
                <a:solidFill>
                  <a:schemeClr val="bg1"/>
                </a:solidFill>
              </a:rPr>
              <a:t>food</a:t>
            </a:r>
          </a:p>
          <a:p>
            <a:r>
              <a:rPr lang="en-US" sz="1600" dirty="0">
                <a:solidFill>
                  <a:schemeClr val="bg1"/>
                </a:solidFill>
              </a:rPr>
              <a:t>potato</a:t>
            </a:r>
          </a:p>
          <a:p>
            <a:r>
              <a:rPr lang="en-US" sz="1600" dirty="0">
                <a:solidFill>
                  <a:schemeClr val="bg1"/>
                </a:solidFill>
              </a:rPr>
              <a:t>brown</a:t>
            </a:r>
          </a:p>
        </p:txBody>
      </p:sp>
      <p:sp>
        <p:nvSpPr>
          <p:cNvPr id="18" name="TextBox 17">
            <a:extLst>
              <a:ext uri="{FF2B5EF4-FFF2-40B4-BE49-F238E27FC236}">
                <a16:creationId xmlns="" xmlns:a16="http://schemas.microsoft.com/office/drawing/2014/main" id="{D3CADE73-0C8C-3545-BBD0-63106C58B7B8}"/>
              </a:ext>
            </a:extLst>
          </p:cNvPr>
          <p:cNvSpPr txBox="1"/>
          <p:nvPr/>
        </p:nvSpPr>
        <p:spPr>
          <a:xfrm>
            <a:off x="3513221" y="3214182"/>
            <a:ext cx="698589" cy="584775"/>
          </a:xfrm>
          <a:prstGeom prst="rect">
            <a:avLst/>
          </a:prstGeom>
          <a:noFill/>
        </p:spPr>
        <p:txBody>
          <a:bodyPr wrap="none" rtlCol="0">
            <a:spAutoFit/>
          </a:bodyPr>
          <a:lstStyle/>
          <a:p>
            <a:r>
              <a:rPr lang="en-US" sz="1600" dirty="0">
                <a:solidFill>
                  <a:schemeClr val="bg1"/>
                </a:solidFill>
              </a:rPr>
              <a:t>paper</a:t>
            </a:r>
          </a:p>
          <a:p>
            <a:endParaRPr lang="en-US" sz="1600" b="1" dirty="0">
              <a:solidFill>
                <a:srgbClr val="FFFF00"/>
              </a:solidFill>
            </a:endParaRP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Tree>
    <p:extLst>
      <p:ext uri="{BB962C8B-B14F-4D97-AF65-F5344CB8AC3E}">
        <p14:creationId xmlns:p14="http://schemas.microsoft.com/office/powerpoint/2010/main" val="11165849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8799C4D-4DEF-1541-967D-D7FB77F249AE}"/>
              </a:ext>
            </a:extLst>
          </p:cNvPr>
          <p:cNvSpPr/>
          <p:nvPr/>
        </p:nvSpPr>
        <p:spPr>
          <a:xfrm>
            <a:off x="5193118" y="1444268"/>
            <a:ext cx="4470835"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material is the leftmost thing?</a:t>
            </a:r>
          </a:p>
        </p:txBody>
      </p:sp>
      <p:pic>
        <p:nvPicPr>
          <p:cNvPr id="22"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 y="1696243"/>
            <a:ext cx="4321909" cy="3250362"/>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1ADBD6E7-9EE5-9641-9E1F-5EC501484B7D}"/>
              </a:ext>
            </a:extLst>
          </p:cNvPr>
          <p:cNvSpPr/>
          <p:nvPr/>
        </p:nvSpPr>
        <p:spPr>
          <a:xfrm>
            <a:off x="2985092" y="3083027"/>
            <a:ext cx="528129" cy="1189835"/>
          </a:xfrm>
          <a:prstGeom prst="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022220BC-7642-5B44-9F27-226E0C0C93F8}"/>
              </a:ext>
            </a:extLst>
          </p:cNvPr>
          <p:cNvSpPr/>
          <p:nvPr/>
        </p:nvSpPr>
        <p:spPr>
          <a:xfrm>
            <a:off x="9979722" y="1444268"/>
            <a:ext cx="1192139"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food</a:t>
            </a:r>
            <a:endParaRPr lang="en-US" dirty="0">
              <a:solidFill>
                <a:schemeClr val="tx1">
                  <a:lumMod val="50000"/>
                </a:schemeClr>
              </a:solidFill>
              <a:latin typeface="Roboto" charset="0"/>
              <a:ea typeface="Roboto" charset="0"/>
              <a:cs typeface="Roboto" charset="0"/>
            </a:endParaRPr>
          </a:p>
        </p:txBody>
      </p:sp>
      <p:sp>
        <p:nvSpPr>
          <p:cNvPr id="8" name="Rectangle 7">
            <a:extLst>
              <a:ext uri="{FF2B5EF4-FFF2-40B4-BE49-F238E27FC236}">
                <a16:creationId xmlns="" xmlns:a16="http://schemas.microsoft.com/office/drawing/2014/main" id="{60E96377-7B43-BD44-9D94-7AFE8DDF9A6B}"/>
              </a:ext>
            </a:extLst>
          </p:cNvPr>
          <p:cNvSpPr/>
          <p:nvPr/>
        </p:nvSpPr>
        <p:spPr>
          <a:xfrm>
            <a:off x="5193119" y="2033344"/>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There </a:t>
            </a:r>
            <a:r>
              <a:rPr lang="en-US" dirty="0">
                <a:solidFill>
                  <a:schemeClr val="tx1">
                    <a:lumMod val="50000"/>
                  </a:schemeClr>
                </a:solidFill>
                <a:latin typeface="Roboto" charset="0"/>
                <a:ea typeface="Roboto" charset="0"/>
                <a:cs typeface="Roboto" charset="0"/>
              </a:rPr>
              <a:t>is a leftmost object; what is it?</a:t>
            </a:r>
          </a:p>
        </p:txBody>
      </p:sp>
      <p:sp>
        <p:nvSpPr>
          <p:cNvPr id="9" name="Rectangle 8">
            <a:extLst>
              <a:ext uri="{FF2B5EF4-FFF2-40B4-BE49-F238E27FC236}">
                <a16:creationId xmlns="" xmlns:a16="http://schemas.microsoft.com/office/drawing/2014/main" id="{5F7BEE7A-CFEF-B94B-A7B0-E9AADA4B58A7}"/>
              </a:ext>
            </a:extLst>
          </p:cNvPr>
          <p:cNvSpPr/>
          <p:nvPr/>
        </p:nvSpPr>
        <p:spPr>
          <a:xfrm>
            <a:off x="9979723" y="2029554"/>
            <a:ext cx="1426140"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potato</a:t>
            </a:r>
            <a:endParaRPr lang="en-US" dirty="0">
              <a:solidFill>
                <a:schemeClr val="tx1">
                  <a:lumMod val="50000"/>
                </a:schemeClr>
              </a:solidFill>
              <a:latin typeface="Roboto" charset="0"/>
              <a:ea typeface="Roboto" charset="0"/>
              <a:cs typeface="Roboto" charset="0"/>
            </a:endParaRPr>
          </a:p>
        </p:txBody>
      </p:sp>
      <p:sp>
        <p:nvSpPr>
          <p:cNvPr id="10" name="Rectangle 9">
            <a:extLst>
              <a:ext uri="{FF2B5EF4-FFF2-40B4-BE49-F238E27FC236}">
                <a16:creationId xmlns="" xmlns:a16="http://schemas.microsoft.com/office/drawing/2014/main" id="{898901EC-7F2F-3149-AB0B-30694F6BEFB0}"/>
              </a:ext>
            </a:extLst>
          </p:cNvPr>
          <p:cNvSpPr/>
          <p:nvPr/>
        </p:nvSpPr>
        <p:spPr>
          <a:xfrm>
            <a:off x="5193119" y="2803342"/>
            <a:ext cx="447083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The </a:t>
            </a:r>
            <a:r>
              <a:rPr lang="en-US" dirty="0">
                <a:solidFill>
                  <a:schemeClr val="tx1">
                    <a:lumMod val="50000"/>
                  </a:schemeClr>
                </a:solidFill>
                <a:latin typeface="Roboto" charset="0"/>
                <a:ea typeface="Roboto" charset="0"/>
                <a:cs typeface="Roboto" charset="0"/>
              </a:rPr>
              <a:t>leftmost object is what color?</a:t>
            </a:r>
          </a:p>
        </p:txBody>
      </p:sp>
      <p:sp>
        <p:nvSpPr>
          <p:cNvPr id="12" name="Rectangle 11">
            <a:extLst>
              <a:ext uri="{FF2B5EF4-FFF2-40B4-BE49-F238E27FC236}">
                <a16:creationId xmlns="" xmlns:a16="http://schemas.microsoft.com/office/drawing/2014/main" id="{1AD97EEE-F07A-6047-A7B0-3AED3A233714}"/>
              </a:ext>
            </a:extLst>
          </p:cNvPr>
          <p:cNvSpPr/>
          <p:nvPr/>
        </p:nvSpPr>
        <p:spPr>
          <a:xfrm>
            <a:off x="9979722" y="2760920"/>
            <a:ext cx="1388047"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brown</a:t>
            </a:r>
            <a:endParaRPr lang="en-US" dirty="0">
              <a:solidFill>
                <a:schemeClr val="tx1">
                  <a:lumMod val="50000"/>
                </a:schemeClr>
              </a:solidFill>
              <a:latin typeface="Roboto" charset="0"/>
              <a:ea typeface="Roboto" charset="0"/>
              <a:cs typeface="Roboto" charset="0"/>
            </a:endParaRPr>
          </a:p>
        </p:txBody>
      </p:sp>
      <p:sp>
        <p:nvSpPr>
          <p:cNvPr id="15" name="Rectangle 14">
            <a:extLst>
              <a:ext uri="{FF2B5EF4-FFF2-40B4-BE49-F238E27FC236}">
                <a16:creationId xmlns="" xmlns:a16="http://schemas.microsoft.com/office/drawing/2014/main" id="{7072C004-34EF-A84F-8323-1E4A3EE8DA95}"/>
              </a:ext>
            </a:extLst>
          </p:cNvPr>
          <p:cNvSpPr/>
          <p:nvPr/>
        </p:nvSpPr>
        <p:spPr>
          <a:xfrm>
            <a:off x="2350367" y="2822389"/>
            <a:ext cx="361142" cy="36225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D8C8571-C1F8-EC42-8F1B-07F80BC36E7F}"/>
              </a:ext>
            </a:extLst>
          </p:cNvPr>
          <p:cNvSpPr/>
          <p:nvPr/>
        </p:nvSpPr>
        <p:spPr>
          <a:xfrm>
            <a:off x="5179480" y="3442329"/>
            <a:ext cx="4486268"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is the closest thing that is in front of the yellow plastic ball made of?</a:t>
            </a:r>
          </a:p>
        </p:txBody>
      </p:sp>
      <p:sp>
        <p:nvSpPr>
          <p:cNvPr id="17" name="Rectangle 16">
            <a:extLst>
              <a:ext uri="{FF2B5EF4-FFF2-40B4-BE49-F238E27FC236}">
                <a16:creationId xmlns="" xmlns:a16="http://schemas.microsoft.com/office/drawing/2014/main" id="{548A8160-8F4C-3247-845F-5454DFBAF2D1}"/>
              </a:ext>
            </a:extLst>
          </p:cNvPr>
          <p:cNvSpPr/>
          <p:nvPr/>
        </p:nvSpPr>
        <p:spPr>
          <a:xfrm>
            <a:off x="9979723" y="3719328"/>
            <a:ext cx="1322744" cy="369332"/>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paper</a:t>
            </a:r>
            <a:endParaRPr lang="en-US" dirty="0">
              <a:solidFill>
                <a:schemeClr val="tx1">
                  <a:lumMod val="50000"/>
                </a:schemeClr>
              </a:solidFill>
              <a:latin typeface="Roboto" charset="0"/>
              <a:ea typeface="Roboto" charset="0"/>
              <a:cs typeface="Roboto" charset="0"/>
            </a:endParaRPr>
          </a:p>
        </p:txBody>
      </p:sp>
      <p:sp>
        <p:nvSpPr>
          <p:cNvPr id="19" name="Rectangle 18">
            <a:extLst>
              <a:ext uri="{FF2B5EF4-FFF2-40B4-BE49-F238E27FC236}">
                <a16:creationId xmlns="" xmlns:a16="http://schemas.microsoft.com/office/drawing/2014/main" id="{6959293B-6A92-1847-87B1-49EB54BDB1A3}"/>
              </a:ext>
            </a:extLst>
          </p:cNvPr>
          <p:cNvSpPr/>
          <p:nvPr/>
        </p:nvSpPr>
        <p:spPr>
          <a:xfrm>
            <a:off x="5193119" y="4539236"/>
            <a:ext cx="4470834" cy="646331"/>
          </a:xfrm>
          <a:prstGeom prst="rect">
            <a:avLst/>
          </a:prstGeom>
        </p:spPr>
        <p:txBody>
          <a:bodyPr wrap="square">
            <a:spAutoFit/>
          </a:bodyPr>
          <a:lstStyle/>
          <a:p>
            <a:r>
              <a:rPr lang="en-US" dirty="0" smtClean="0">
                <a:solidFill>
                  <a:schemeClr val="tx1">
                    <a:lumMod val="50000"/>
                  </a:schemeClr>
                </a:solidFill>
                <a:latin typeface="Roboto" charset="0"/>
                <a:ea typeface="Roboto" charset="0"/>
                <a:cs typeface="Roboto" charset="0"/>
              </a:rPr>
              <a:t>What </a:t>
            </a:r>
            <a:r>
              <a:rPr lang="en-US" dirty="0">
                <a:solidFill>
                  <a:schemeClr val="tx1">
                    <a:lumMod val="50000"/>
                  </a:schemeClr>
                </a:solidFill>
                <a:latin typeface="Roboto" charset="0"/>
                <a:ea typeface="Roboto" charset="0"/>
                <a:cs typeface="Roboto" charset="0"/>
              </a:rPr>
              <a:t>is the closest thing that is in front of the yellow plastic ball?</a:t>
            </a:r>
          </a:p>
        </p:txBody>
      </p:sp>
      <p:sp>
        <p:nvSpPr>
          <p:cNvPr id="20" name="Rectangle 19">
            <a:extLst>
              <a:ext uri="{FF2B5EF4-FFF2-40B4-BE49-F238E27FC236}">
                <a16:creationId xmlns="" xmlns:a16="http://schemas.microsoft.com/office/drawing/2014/main" id="{03414581-34AF-C44D-8237-012178531F83}"/>
              </a:ext>
            </a:extLst>
          </p:cNvPr>
          <p:cNvSpPr/>
          <p:nvPr/>
        </p:nvSpPr>
        <p:spPr>
          <a:xfrm>
            <a:off x="9979722" y="4816235"/>
            <a:ext cx="1366279" cy="369332"/>
          </a:xfrm>
          <a:prstGeom prst="rect">
            <a:avLst/>
          </a:prstGeom>
        </p:spPr>
        <p:txBody>
          <a:bodyPr wrap="square">
            <a:spAutoFit/>
          </a:bodyPr>
          <a:lstStyle/>
          <a:p>
            <a:r>
              <a:rPr lang="en-US" dirty="0" smtClean="0">
                <a:latin typeface="Roboto" charset="0"/>
                <a:ea typeface="Roboto" charset="0"/>
                <a:cs typeface="Roboto" charset="0"/>
              </a:rPr>
              <a:t>cereal</a:t>
            </a:r>
            <a:endParaRPr lang="en-US"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69</a:t>
            </a:fld>
            <a:endParaRPr lang="en-US"/>
          </a:p>
        </p:txBody>
      </p:sp>
      <p:sp>
        <p:nvSpPr>
          <p:cNvPr id="26" name="Rounded Rectangle 25"/>
          <p:cNvSpPr/>
          <p:nvPr/>
        </p:nvSpPr>
        <p:spPr>
          <a:xfrm>
            <a:off x="3505200" y="3232756"/>
            <a:ext cx="709613" cy="628650"/>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a:t>
            </a:r>
            <a:r>
              <a:rPr lang="en-US" sz="2800" dirty="0">
                <a:latin typeface="Roboto" charset="0"/>
                <a:ea typeface="Roboto" charset="0"/>
                <a:cs typeface="Roboto" charset="0"/>
              </a:rPr>
              <a:t>Qualitative Example</a:t>
            </a:r>
          </a:p>
        </p:txBody>
      </p:sp>
      <p:sp>
        <p:nvSpPr>
          <p:cNvPr id="2" name="Rounded Rectangle 1"/>
          <p:cNvSpPr/>
          <p:nvPr/>
        </p:nvSpPr>
        <p:spPr>
          <a:xfrm>
            <a:off x="1714501" y="2094518"/>
            <a:ext cx="678656"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314" y="2165958"/>
            <a:ext cx="683417" cy="864394"/>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9E9B2BD-DB55-EE4A-8890-04E557BE5A25}"/>
              </a:ext>
            </a:extLst>
          </p:cNvPr>
          <p:cNvSpPr txBox="1"/>
          <p:nvPr/>
        </p:nvSpPr>
        <p:spPr>
          <a:xfrm>
            <a:off x="556260" y="2183758"/>
            <a:ext cx="739305" cy="830997"/>
          </a:xfrm>
          <a:prstGeom prst="rect">
            <a:avLst/>
          </a:prstGeom>
          <a:noFill/>
        </p:spPr>
        <p:txBody>
          <a:bodyPr wrap="none" rtlCol="0">
            <a:spAutoFit/>
          </a:bodyPr>
          <a:lstStyle/>
          <a:p>
            <a:r>
              <a:rPr lang="en-US" sz="1600" dirty="0">
                <a:solidFill>
                  <a:schemeClr val="bg1"/>
                </a:solidFill>
              </a:rPr>
              <a:t>food</a:t>
            </a:r>
          </a:p>
          <a:p>
            <a:r>
              <a:rPr lang="en-US" sz="1600" dirty="0">
                <a:solidFill>
                  <a:schemeClr val="bg1"/>
                </a:solidFill>
              </a:rPr>
              <a:t>potato</a:t>
            </a:r>
          </a:p>
          <a:p>
            <a:r>
              <a:rPr lang="en-US" sz="1600" dirty="0">
                <a:solidFill>
                  <a:schemeClr val="bg1"/>
                </a:solidFill>
              </a:rPr>
              <a:t>brown</a:t>
            </a:r>
          </a:p>
        </p:txBody>
      </p:sp>
      <p:sp>
        <p:nvSpPr>
          <p:cNvPr id="18" name="TextBox 17">
            <a:extLst>
              <a:ext uri="{FF2B5EF4-FFF2-40B4-BE49-F238E27FC236}">
                <a16:creationId xmlns="" xmlns:a16="http://schemas.microsoft.com/office/drawing/2014/main" id="{D3CADE73-0C8C-3545-BBD0-63106C58B7B8}"/>
              </a:ext>
            </a:extLst>
          </p:cNvPr>
          <p:cNvSpPr txBox="1"/>
          <p:nvPr/>
        </p:nvSpPr>
        <p:spPr>
          <a:xfrm>
            <a:off x="3513221" y="3214182"/>
            <a:ext cx="698589" cy="584775"/>
          </a:xfrm>
          <a:prstGeom prst="rect">
            <a:avLst/>
          </a:prstGeom>
          <a:noFill/>
        </p:spPr>
        <p:txBody>
          <a:bodyPr wrap="none" rtlCol="0">
            <a:spAutoFit/>
          </a:bodyPr>
          <a:lstStyle/>
          <a:p>
            <a:r>
              <a:rPr lang="en-US" sz="1600" dirty="0">
                <a:solidFill>
                  <a:schemeClr val="bg1"/>
                </a:solidFill>
              </a:rPr>
              <a:t>paper</a:t>
            </a:r>
          </a:p>
          <a:p>
            <a:r>
              <a:rPr lang="en-US" sz="1600" b="1" dirty="0">
                <a:solidFill>
                  <a:srgbClr val="FFFF00"/>
                </a:solidFill>
              </a:rPr>
              <a:t>cereal</a:t>
            </a:r>
          </a:p>
        </p:txBody>
      </p:sp>
      <p:sp>
        <p:nvSpPr>
          <p:cNvPr id="21" name="TextBox 20">
            <a:extLst>
              <a:ext uri="{FF2B5EF4-FFF2-40B4-BE49-F238E27FC236}">
                <a16:creationId xmlns="" xmlns:a16="http://schemas.microsoft.com/office/drawing/2014/main" id="{290C1A29-523E-574B-8A5C-F4E9226FFE1F}"/>
              </a:ext>
            </a:extLst>
          </p:cNvPr>
          <p:cNvSpPr txBox="1"/>
          <p:nvPr/>
        </p:nvSpPr>
        <p:spPr>
          <a:xfrm>
            <a:off x="1707131" y="2092469"/>
            <a:ext cx="726609" cy="830997"/>
          </a:xfrm>
          <a:prstGeom prst="rect">
            <a:avLst/>
          </a:prstGeom>
          <a:noFill/>
        </p:spPr>
        <p:txBody>
          <a:bodyPr wrap="none" rtlCol="0">
            <a:spAutoFit/>
          </a:bodyPr>
          <a:lstStyle/>
          <a:p>
            <a:r>
              <a:rPr lang="en-US" sz="1600" dirty="0" smtClean="0">
                <a:solidFill>
                  <a:schemeClr val="bg1"/>
                </a:solidFill>
              </a:rPr>
              <a:t>yellow</a:t>
            </a:r>
          </a:p>
          <a:p>
            <a:r>
              <a:rPr lang="en-US" sz="1600" dirty="0" smtClean="0">
                <a:solidFill>
                  <a:schemeClr val="bg1"/>
                </a:solidFill>
              </a:rPr>
              <a:t>plastic</a:t>
            </a:r>
          </a:p>
          <a:p>
            <a:r>
              <a:rPr lang="en-US" sz="1600" dirty="0" smtClean="0">
                <a:solidFill>
                  <a:schemeClr val="bg1"/>
                </a:solidFill>
              </a:rPr>
              <a:t>ball</a:t>
            </a:r>
            <a:endParaRPr lang="en-US" sz="1600" dirty="0">
              <a:solidFill>
                <a:schemeClr val="bg1"/>
              </a:solidFill>
            </a:endParaRPr>
          </a:p>
        </p:txBody>
      </p:sp>
    </p:spTree>
    <p:extLst>
      <p:ext uri="{BB962C8B-B14F-4D97-AF65-F5344CB8AC3E}">
        <p14:creationId xmlns:p14="http://schemas.microsoft.com/office/powerpoint/2010/main" val="2036249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09C5C0B1-619A-CC4C-B889-2AEFF3C50069}"/>
              </a:ext>
            </a:extLst>
          </p:cNvPr>
          <p:cNvPicPr>
            <a:picLocks noChangeAspect="1"/>
          </p:cNvPicPr>
          <p:nvPr/>
        </p:nvPicPr>
        <p:blipFill>
          <a:blip r:embed="rId3"/>
          <a:stretch>
            <a:fillRect/>
          </a:stretch>
        </p:blipFill>
        <p:spPr>
          <a:xfrm>
            <a:off x="2622565" y="1186490"/>
            <a:ext cx="7860625" cy="5246112"/>
          </a:xfrm>
          <a:prstGeom prst="roundRect">
            <a:avLst>
              <a:gd name="adj" fmla="val 3110"/>
            </a:avLst>
          </a:prstGeom>
          <a:effectLst/>
        </p:spPr>
      </p:pic>
      <p:sp>
        <p:nvSpPr>
          <p:cNvPr id="92" name="Rounded Rectangle 91">
            <a:extLst>
              <a:ext uri="{FF2B5EF4-FFF2-40B4-BE49-F238E27FC236}">
                <a16:creationId xmlns="" xmlns:a16="http://schemas.microsoft.com/office/drawing/2014/main" id="{49F49D06-2E12-8946-A3F6-5BD1D6B15E7E}"/>
              </a:ext>
            </a:extLst>
          </p:cNvPr>
          <p:cNvSpPr/>
          <p:nvPr/>
        </p:nvSpPr>
        <p:spPr>
          <a:xfrm>
            <a:off x="3331078" y="5412100"/>
            <a:ext cx="1472404" cy="1245033"/>
          </a:xfrm>
          <a:prstGeom prst="roundRect">
            <a:avLst>
              <a:gd name="adj" fmla="val 0"/>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en-US" altLang="zh-CN" sz="4000" dirty="0" smtClean="0">
                <a:latin typeface="Roboto" charset="0"/>
                <a:ea typeface="Roboto" charset="0"/>
                <a:cs typeface="Roboto" charset="0"/>
              </a:rPr>
              <a:t>How can an agent learn about these concepts?</a:t>
            </a:r>
            <a:endParaRPr lang="en-US" sz="4000" dirty="0">
              <a:latin typeface="Roboto" charset="0"/>
              <a:ea typeface="Roboto" charset="0"/>
              <a:cs typeface="Roboto" charset="0"/>
            </a:endParaRPr>
          </a:p>
        </p:txBody>
      </p:sp>
      <p:grpSp>
        <p:nvGrpSpPr>
          <p:cNvPr id="3" name="Group 2"/>
          <p:cNvGrpSpPr/>
          <p:nvPr/>
        </p:nvGrpSpPr>
        <p:grpSpPr>
          <a:xfrm>
            <a:off x="437695" y="2657519"/>
            <a:ext cx="2523220" cy="3583857"/>
            <a:chOff x="437695" y="2657519"/>
            <a:chExt cx="2523220" cy="3583857"/>
          </a:xfrm>
        </p:grpSpPr>
        <p:grpSp>
          <p:nvGrpSpPr>
            <p:cNvPr id="8" name="Group 7">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9" name="Rectangle 8">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n 17">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50" name="Rectangle 49">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55" name="Rounded Rectangle 54">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hord 55">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20" name="Can 19">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41" name="Rectangle 40">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hord 43">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ord 46">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26" name="Triangle 25">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31" name="Group 30">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35" name="Rounded Rectangle 34">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24" name="Oval 23">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cxnSp>
        <p:nvCxnSpPr>
          <p:cNvPr id="94" name="Curved Connector 93"/>
          <p:cNvCxnSpPr>
            <a:stCxn id="35" idx="3"/>
          </p:cNvCxnSpPr>
          <p:nvPr/>
        </p:nvCxnSpPr>
        <p:spPr>
          <a:xfrm>
            <a:off x="2545463" y="3686418"/>
            <a:ext cx="785615" cy="2348199"/>
          </a:xfrm>
          <a:prstGeom prst="curvedConnector3">
            <a:avLst>
              <a:gd name="adj1" fmla="val 50000"/>
            </a:avLst>
          </a:prstGeom>
          <a:ln w="57150">
            <a:solidFill>
              <a:srgbClr val="D9D9D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 xmlns:a16="http://schemas.microsoft.com/office/drawing/2014/main" id="{88139385-8D10-FD43-9083-E63C0B45F78A}"/>
              </a:ext>
            </a:extLst>
          </p:cNvPr>
          <p:cNvGrpSpPr/>
          <p:nvPr/>
        </p:nvGrpSpPr>
        <p:grpSpPr>
          <a:xfrm>
            <a:off x="3552633" y="3799533"/>
            <a:ext cx="686888" cy="2711399"/>
            <a:chOff x="1180476" y="3866768"/>
            <a:chExt cx="686888" cy="2711399"/>
          </a:xfrm>
        </p:grpSpPr>
        <p:pic>
          <p:nvPicPr>
            <p:cNvPr id="66" name="Picture 65">
              <a:extLst>
                <a:ext uri="{FF2B5EF4-FFF2-40B4-BE49-F238E27FC236}">
                  <a16:creationId xmlns="" xmlns:a16="http://schemas.microsoft.com/office/drawing/2014/main" id="{49AB5F85-8BA0-AC40-9509-E0F9B3C64346}"/>
                </a:ext>
              </a:extLst>
            </p:cNvPr>
            <p:cNvPicPr>
              <a:picLocks noChangeAspect="1"/>
            </p:cNvPicPr>
            <p:nvPr/>
          </p:nvPicPr>
          <p:blipFill>
            <a:blip r:embed="rId4"/>
            <a:stretch>
              <a:fillRect/>
            </a:stretch>
          </p:blipFill>
          <p:spPr>
            <a:xfrm>
              <a:off x="1448264" y="5612967"/>
              <a:ext cx="419100" cy="965200"/>
            </a:xfrm>
            <a:prstGeom prst="rect">
              <a:avLst/>
            </a:prstGeom>
          </p:spPr>
        </p:pic>
        <p:sp>
          <p:nvSpPr>
            <p:cNvPr id="67" name="Rectangle 66">
              <a:extLst>
                <a:ext uri="{FF2B5EF4-FFF2-40B4-BE49-F238E27FC236}">
                  <a16:creationId xmlns="" xmlns:a16="http://schemas.microsoft.com/office/drawing/2014/main" id="{A501F1C0-C40E-D842-A820-EE5F98EC3B8D}"/>
                </a:ext>
              </a:extLst>
            </p:cNvPr>
            <p:cNvSpPr/>
            <p:nvPr/>
          </p:nvSpPr>
          <p:spPr>
            <a:xfrm>
              <a:off x="1180476" y="3866768"/>
              <a:ext cx="265507" cy="6271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 xmlns:a16="http://schemas.microsoft.com/office/drawing/2014/main" id="{3C8A94CB-FCAB-984E-94E7-A4924EB868B4}"/>
                </a:ext>
              </a:extLst>
            </p:cNvPr>
            <p:cNvCxnSpPr>
              <a:cxnSpLocks/>
              <a:endCxn id="66" idx="0"/>
            </p:cNvCxnSpPr>
            <p:nvPr/>
          </p:nvCxnSpPr>
          <p:spPr>
            <a:xfrm>
              <a:off x="1310220" y="4531786"/>
              <a:ext cx="347594" cy="10811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9494129" y="2831393"/>
            <a:ext cx="2956808" cy="3394677"/>
            <a:chOff x="9502533" y="1140511"/>
            <a:chExt cx="2956808" cy="3394677"/>
          </a:xfrm>
        </p:grpSpPr>
        <p:pic>
          <p:nvPicPr>
            <p:cNvPr id="84" name="Picture 83">
              <a:extLst>
                <a:ext uri="{FF2B5EF4-FFF2-40B4-BE49-F238E27FC236}">
                  <a16:creationId xmlns="" xmlns:a16="http://schemas.microsoft.com/office/drawing/2014/main" id="{7D6F0FE2-75E0-ED44-AB15-8DF47FBB6C29}"/>
                </a:ext>
              </a:extLst>
            </p:cNvPr>
            <p:cNvPicPr>
              <a:picLocks noChangeAspect="1"/>
            </p:cNvPicPr>
            <p:nvPr/>
          </p:nvPicPr>
          <p:blipFill>
            <a:blip r:embed="rId5">
              <a:extLst>
                <a:ext uri="{BEBA8EAE-BF5A-486C-A8C5-ECC9F3942E4B}">
                  <a14:imgProps xmlns:a14="http://schemas.microsoft.com/office/drawing/2010/main">
                    <a14:imgLayer>
                      <a14:imgEffect>
                        <a14:saturation sat="0"/>
                      </a14:imgEffect>
                    </a14:imgLayer>
                  </a14:imgProps>
                </a:ext>
              </a:extLst>
            </a:blip>
            <a:stretch>
              <a:fillRect/>
            </a:stretch>
          </p:blipFill>
          <p:spPr>
            <a:xfrm>
              <a:off x="9502533" y="1140511"/>
              <a:ext cx="2956808" cy="2956808"/>
            </a:xfrm>
            <a:prstGeom prst="rect">
              <a:avLst/>
            </a:prstGeom>
          </p:spPr>
        </p:pic>
        <p:sp>
          <p:nvSpPr>
            <p:cNvPr id="86" name="Rectangle 85"/>
            <p:cNvSpPr/>
            <p:nvPr/>
          </p:nvSpPr>
          <p:spPr>
            <a:xfrm>
              <a:off x="10481442" y="3888857"/>
              <a:ext cx="998991" cy="646331"/>
            </a:xfrm>
            <a:prstGeom prst="rect">
              <a:avLst/>
            </a:prstGeom>
          </p:spPr>
          <p:txBody>
            <a:bodyPr wrap="none">
              <a:spAutoFit/>
            </a:bodyPr>
            <a:lstStyle/>
            <a:p>
              <a:pPr algn="ctr"/>
              <a:r>
                <a:rPr lang="en-US" altLang="zh-CN" dirty="0" smtClean="0">
                  <a:latin typeface="Roboto" charset="0"/>
                  <a:ea typeface="Roboto" charset="0"/>
                  <a:cs typeface="Roboto" charset="0"/>
                </a:rPr>
                <a:t>Human </a:t>
              </a:r>
            </a:p>
            <a:p>
              <a:pPr algn="ctr"/>
              <a:r>
                <a:rPr lang="en-US" altLang="zh-CN" dirty="0">
                  <a:latin typeface="Roboto" charset="0"/>
                  <a:ea typeface="Roboto" charset="0"/>
                  <a:cs typeface="Roboto" charset="0"/>
                </a:rPr>
                <a:t>(</a:t>
              </a:r>
              <a:r>
                <a:rPr lang="en-US" altLang="zh-CN" dirty="0" smtClean="0">
                  <a:latin typeface="Roboto" charset="0"/>
                  <a:ea typeface="Roboto" charset="0"/>
                  <a:cs typeface="Roboto" charset="0"/>
                </a:rPr>
                <a:t>Oracle)</a:t>
              </a:r>
              <a:endParaRPr lang="en-US" dirty="0"/>
            </a:p>
          </p:txBody>
        </p:sp>
      </p:grpSp>
      <p:sp>
        <p:nvSpPr>
          <p:cNvPr id="12" name="Rounded Rectangular Callout 11"/>
          <p:cNvSpPr/>
          <p:nvPr/>
        </p:nvSpPr>
        <p:spPr>
          <a:xfrm>
            <a:off x="2953868" y="1941006"/>
            <a:ext cx="7352181" cy="769258"/>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What is the orange object to the left of the television?</a:t>
            </a:r>
            <a:endParaRPr lang="en-US" sz="2200" dirty="0">
              <a:solidFill>
                <a:schemeClr val="bg1"/>
              </a:solidFill>
              <a:latin typeface="Roboto" charset="0"/>
              <a:ea typeface="Roboto" charset="0"/>
              <a:cs typeface="Roboto" charset="0"/>
            </a:endParaRPr>
          </a:p>
        </p:txBody>
      </p:sp>
      <p:sp>
        <p:nvSpPr>
          <p:cNvPr id="90" name="Rounded Rectangular Callout 89"/>
          <p:cNvSpPr/>
          <p:nvPr/>
        </p:nvSpPr>
        <p:spPr>
          <a:xfrm>
            <a:off x="4365785" y="4513185"/>
            <a:ext cx="5684284" cy="769258"/>
          </a:xfrm>
          <a:prstGeom prst="wedgeRoundRectCallout">
            <a:avLst>
              <a:gd name="adj1" fmla="val 58531"/>
              <a:gd name="adj2" fmla="val -56251"/>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That</a:t>
            </a:r>
            <a:r>
              <a:rPr lang="mr-IN" sz="2200" dirty="0" smtClean="0">
                <a:solidFill>
                  <a:schemeClr val="bg1"/>
                </a:solidFill>
                <a:latin typeface="Roboto" charset="0"/>
                <a:ea typeface="Roboto" charset="0"/>
                <a:cs typeface="Roboto" charset="0"/>
              </a:rPr>
              <a:t>’</a:t>
            </a:r>
            <a:r>
              <a:rPr lang="en-US" sz="2200" dirty="0" smtClean="0">
                <a:solidFill>
                  <a:schemeClr val="bg1"/>
                </a:solidFill>
                <a:latin typeface="Roboto" charset="0"/>
                <a:ea typeface="Roboto" charset="0"/>
                <a:cs typeface="Roboto" charset="0"/>
              </a:rPr>
              <a:t>s a candle.</a:t>
            </a:r>
            <a:endParaRPr lang="en-US" sz="2200" dirty="0">
              <a:solidFill>
                <a:schemeClr val="bg1"/>
              </a:solidFill>
              <a:latin typeface="Roboto" charset="0"/>
              <a:ea typeface="Roboto" charset="0"/>
              <a:cs typeface="Roboto" charset="0"/>
            </a:endParaRPr>
          </a:p>
        </p:txBody>
      </p:sp>
      <p:sp>
        <p:nvSpPr>
          <p:cNvPr id="5" name="Slide Number Placeholder 4"/>
          <p:cNvSpPr>
            <a:spLocks noGrp="1"/>
          </p:cNvSpPr>
          <p:nvPr>
            <p:ph type="sldNum" sz="quarter" idx="12"/>
          </p:nvPr>
        </p:nvSpPr>
        <p:spPr/>
        <p:txBody>
          <a:bodyPr/>
          <a:lstStyle/>
          <a:p>
            <a:fld id="{1153A584-974B-7244-90B3-977968778D8E}" type="slidenum">
              <a:rPr lang="en-US" smtClean="0"/>
              <a:t>7</a:t>
            </a:fld>
            <a:endParaRPr lang="en-US"/>
          </a:p>
        </p:txBody>
      </p:sp>
    </p:spTree>
    <p:extLst>
      <p:ext uri="{BB962C8B-B14F-4D97-AF65-F5344CB8AC3E}">
        <p14:creationId xmlns:p14="http://schemas.microsoft.com/office/powerpoint/2010/main" val="119323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53A584-974B-7244-90B3-977968778D8E}" type="slidenum">
              <a:rPr lang="en-US" smtClean="0"/>
              <a:t>70</a:t>
            </a:fld>
            <a:endParaRPr lang="en-US"/>
          </a:p>
        </p:txBody>
      </p:sp>
      <p:sp>
        <p:nvSpPr>
          <p:cNvPr id="7" name="Title 1">
            <a:extLst>
              <a:ext uri="{FF2B5EF4-FFF2-40B4-BE49-F238E27FC236}">
                <a16:creationId xmlns="" xmlns:a16="http://schemas.microsoft.com/office/drawing/2014/main" id="{4DE0DB88-8DD7-1E49-82F3-7DB90803C75E}"/>
              </a:ext>
            </a:extLst>
          </p:cNvPr>
          <p:cNvSpPr txBox="1">
            <a:spLocks/>
          </p:cNvSpPr>
          <p:nvPr/>
        </p:nvSpPr>
        <p:spPr>
          <a:xfrm>
            <a:off x="132523" y="211088"/>
            <a:ext cx="12192000" cy="200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Questioner Behavior - Standard Test Set</a:t>
            </a:r>
            <a:endParaRPr lang="en-US" sz="2800" dirty="0">
              <a:latin typeface="Roboto" charset="0"/>
              <a:ea typeface="Roboto" charset="0"/>
              <a:cs typeface="Roboto" charset="0"/>
            </a:endParaRPr>
          </a:p>
        </p:txBody>
      </p:sp>
      <p:pic>
        <p:nvPicPr>
          <p:cNvPr id="12" name="Picture 11">
            <a:extLst>
              <a:ext uri="{FF2B5EF4-FFF2-40B4-BE49-F238E27FC236}">
                <a16:creationId xmlns="" xmlns:a16="http://schemas.microsoft.com/office/drawing/2014/main" id="{5327FF6B-83A1-1043-8552-D04C7DEA189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l="4984" t="3412"/>
          <a:stretch/>
        </p:blipFill>
        <p:spPr>
          <a:xfrm>
            <a:off x="2209760" y="758531"/>
            <a:ext cx="8037525" cy="4389042"/>
          </a:xfrm>
          <a:prstGeom prst="rect">
            <a:avLst/>
          </a:prstGeom>
        </p:spPr>
      </p:pic>
      <p:sp>
        <p:nvSpPr>
          <p:cNvPr id="14" name="TextBox 13">
            <a:extLst>
              <a:ext uri="{FF2B5EF4-FFF2-40B4-BE49-F238E27FC236}">
                <a16:creationId xmlns:a16="http://schemas.microsoft.com/office/drawing/2014/main" xmlns="" id="{A53BB909-570A-754B-AA4D-D1B1B062C454}"/>
              </a:ext>
            </a:extLst>
          </p:cNvPr>
          <p:cNvSpPr txBox="1"/>
          <p:nvPr/>
        </p:nvSpPr>
        <p:spPr>
          <a:xfrm>
            <a:off x="202096" y="5205334"/>
            <a:ext cx="11847943" cy="954107"/>
          </a:xfrm>
          <a:prstGeom prst="rect">
            <a:avLst/>
          </a:prstGeom>
          <a:noFill/>
        </p:spPr>
        <p:txBody>
          <a:bodyPr wrap="square" rtlCol="0">
            <a:spAutoFit/>
          </a:bodyPr>
          <a:lstStyle/>
          <a:p>
            <a:pPr algn="ctr"/>
            <a:r>
              <a:rPr lang="en-US" sz="2800" b="1" dirty="0" smtClean="0"/>
              <a:t>Zero-Hop: </a:t>
            </a:r>
            <a:r>
              <a:rPr lang="en-US" sz="2800" dirty="0" smtClean="0"/>
              <a:t>no reference --  What color is the big rubber cube?</a:t>
            </a:r>
          </a:p>
          <a:p>
            <a:pPr algn="ctr"/>
            <a:r>
              <a:rPr lang="en-US" sz="2800" b="1" dirty="0" smtClean="0"/>
              <a:t>One-Hop</a:t>
            </a:r>
            <a:r>
              <a:rPr lang="en-US" sz="2800" b="1" dirty="0"/>
              <a:t>: </a:t>
            </a:r>
            <a:r>
              <a:rPr lang="en-US" sz="2800" dirty="0" smtClean="0"/>
              <a:t>has</a:t>
            </a:r>
            <a:r>
              <a:rPr lang="en-US" sz="2800" b="1" dirty="0" smtClean="0"/>
              <a:t> </a:t>
            </a:r>
            <a:r>
              <a:rPr lang="en-US" sz="2800" dirty="0" smtClean="0"/>
              <a:t>reference </a:t>
            </a:r>
            <a:r>
              <a:rPr lang="en-US" sz="2800" dirty="0"/>
              <a:t>--  What color is the </a:t>
            </a:r>
            <a:r>
              <a:rPr lang="en-US" sz="2800" dirty="0" smtClean="0"/>
              <a:t>object to the left of the cube?</a:t>
            </a:r>
            <a:endParaRPr lang="en-US" sz="2800" dirty="0"/>
          </a:p>
        </p:txBody>
      </p:sp>
      <p:sp>
        <p:nvSpPr>
          <p:cNvPr id="8" name="Rectangle 7"/>
          <p:cNvSpPr/>
          <p:nvPr/>
        </p:nvSpPr>
        <p:spPr>
          <a:xfrm>
            <a:off x="2945296" y="914400"/>
            <a:ext cx="2083904" cy="3359426"/>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29200" y="914400"/>
            <a:ext cx="5009322" cy="3359426"/>
          </a:xfrm>
          <a:prstGeom prst="rect">
            <a:avLst/>
          </a:prstGeom>
          <a:solidFill>
            <a:srgbClr val="EFB9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53A584-974B-7244-90B3-977968778D8E}" type="slidenum">
              <a:rPr lang="en-US" smtClean="0"/>
              <a:t>71</a:t>
            </a:fld>
            <a:endParaRPr lang="en-US"/>
          </a:p>
        </p:txBody>
      </p:sp>
      <p:sp>
        <p:nvSpPr>
          <p:cNvPr id="7" name="Title 1">
            <a:extLst>
              <a:ext uri="{FF2B5EF4-FFF2-40B4-BE49-F238E27FC236}">
                <a16:creationId xmlns="" xmlns:a16="http://schemas.microsoft.com/office/drawing/2014/main" id="{4DE0DB88-8DD7-1E49-82F3-7DB90803C75E}"/>
              </a:ext>
            </a:extLst>
          </p:cNvPr>
          <p:cNvSpPr txBox="1">
            <a:spLocks/>
          </p:cNvSpPr>
          <p:nvPr/>
        </p:nvSpPr>
        <p:spPr>
          <a:xfrm>
            <a:off x="132523" y="211088"/>
            <a:ext cx="12192000" cy="200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Questioner Behavior - Standard Test Set</a:t>
            </a:r>
            <a:endParaRPr lang="en-US" sz="2800" dirty="0">
              <a:latin typeface="Roboto" charset="0"/>
              <a:ea typeface="Roboto" charset="0"/>
              <a:cs typeface="Roboto" charset="0"/>
            </a:endParaRPr>
          </a:p>
        </p:txBody>
      </p:sp>
      <p:pic>
        <p:nvPicPr>
          <p:cNvPr id="6" name="Picture 5">
            <a:extLst>
              <a:ext uri="{FF2B5EF4-FFF2-40B4-BE49-F238E27FC236}">
                <a16:creationId xmlns="" xmlns:a16="http://schemas.microsoft.com/office/drawing/2014/main" id="{6D31AF87-DB45-624A-920F-1F862BA5D0A7}"/>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l="3535" r="1590"/>
          <a:stretch/>
        </p:blipFill>
        <p:spPr>
          <a:xfrm>
            <a:off x="1863453" y="816214"/>
            <a:ext cx="8730140" cy="4389120"/>
          </a:xfrm>
          <a:prstGeom prst="rect">
            <a:avLst/>
          </a:prstGeom>
        </p:spPr>
      </p:pic>
      <p:sp>
        <p:nvSpPr>
          <p:cNvPr id="2" name="Rectangle 1"/>
          <p:cNvSpPr/>
          <p:nvPr/>
        </p:nvSpPr>
        <p:spPr>
          <a:xfrm>
            <a:off x="2956575" y="2817308"/>
            <a:ext cx="286870" cy="1576892"/>
          </a:xfrm>
          <a:prstGeom prst="rect">
            <a:avLst/>
          </a:prstGeom>
          <a:solidFill>
            <a:srgbClr val="00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28091" y="2825750"/>
            <a:ext cx="286870" cy="1560808"/>
          </a:xfrm>
          <a:prstGeom prst="rect">
            <a:avLst/>
          </a:prstGeom>
          <a:solidFill>
            <a:srgbClr val="00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01266" y="2286000"/>
            <a:ext cx="286870" cy="1595733"/>
          </a:xfrm>
          <a:prstGeom prst="rect">
            <a:avLst/>
          </a:prstGeom>
          <a:solidFill>
            <a:srgbClr val="00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68091" y="1933575"/>
            <a:ext cx="286870" cy="1952625"/>
          </a:xfrm>
          <a:prstGeom prst="rect">
            <a:avLst/>
          </a:prstGeom>
          <a:solidFill>
            <a:srgbClr val="00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43650" y="1390617"/>
            <a:ext cx="286870" cy="2464554"/>
          </a:xfrm>
          <a:prstGeom prst="rect">
            <a:avLst/>
          </a:prstGeom>
          <a:solidFill>
            <a:srgbClr val="00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297466" y="1176113"/>
            <a:ext cx="286870" cy="3211502"/>
          </a:xfrm>
          <a:prstGeom prst="rect">
            <a:avLst/>
          </a:prstGeom>
          <a:solidFill>
            <a:srgbClr val="00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6D31AF87-DB45-624A-920F-1F862BA5D0A7}"/>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76800" y="3890481"/>
            <a:ext cx="3777466" cy="424665"/>
          </a:xfrm>
          <a:prstGeom prst="rect">
            <a:avLst/>
          </a:prstGeom>
        </p:spPr>
      </p:pic>
      <p:pic>
        <p:nvPicPr>
          <p:cNvPr id="15" name="Picture 14">
            <a:extLst>
              <a:ext uri="{FF2B5EF4-FFF2-40B4-BE49-F238E27FC236}">
                <a16:creationId xmlns="" xmlns:a16="http://schemas.microsoft.com/office/drawing/2014/main" id="{6D31AF87-DB45-624A-920F-1F862BA5D0A7}"/>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64374" y="4392956"/>
            <a:ext cx="8730140" cy="811455"/>
          </a:xfrm>
          <a:prstGeom prst="rect">
            <a:avLst/>
          </a:prstGeom>
        </p:spPr>
      </p:pic>
      <p:pic>
        <p:nvPicPr>
          <p:cNvPr id="16" name="Picture 15">
            <a:extLst>
              <a:ext uri="{FF2B5EF4-FFF2-40B4-BE49-F238E27FC236}">
                <a16:creationId xmlns="" xmlns:a16="http://schemas.microsoft.com/office/drawing/2014/main" id="{6D31AF87-DB45-624A-920F-1F862BA5D0A7}"/>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b="-1"/>
          <a:stretch/>
        </p:blipFill>
        <p:spPr>
          <a:xfrm>
            <a:off x="1873339" y="914400"/>
            <a:ext cx="995367" cy="4281048"/>
          </a:xfrm>
          <a:prstGeom prst="rect">
            <a:avLst/>
          </a:prstGeom>
        </p:spPr>
      </p:pic>
      <p:sp>
        <p:nvSpPr>
          <p:cNvPr id="17" name="TextBox 16">
            <a:extLst>
              <a:ext uri="{FF2B5EF4-FFF2-40B4-BE49-F238E27FC236}">
                <a16:creationId xmlns:a16="http://schemas.microsoft.com/office/drawing/2014/main" xmlns="" id="{A53BB909-570A-754B-AA4D-D1B1B062C454}"/>
              </a:ext>
            </a:extLst>
          </p:cNvPr>
          <p:cNvSpPr txBox="1"/>
          <p:nvPr/>
        </p:nvSpPr>
        <p:spPr>
          <a:xfrm>
            <a:off x="202096" y="5205334"/>
            <a:ext cx="11847943" cy="954107"/>
          </a:xfrm>
          <a:prstGeom prst="rect">
            <a:avLst/>
          </a:prstGeom>
          <a:noFill/>
        </p:spPr>
        <p:txBody>
          <a:bodyPr wrap="square" rtlCol="0">
            <a:spAutoFit/>
          </a:bodyPr>
          <a:lstStyle/>
          <a:p>
            <a:pPr algn="ctr"/>
            <a:r>
              <a:rPr lang="en-US" sz="2800" b="1" dirty="0" smtClean="0"/>
              <a:t>Zero-Hop: </a:t>
            </a:r>
            <a:r>
              <a:rPr lang="en-US" sz="2800" dirty="0" smtClean="0"/>
              <a:t>no reference --  What color is the big rubber cube?</a:t>
            </a:r>
          </a:p>
          <a:p>
            <a:pPr algn="ctr"/>
            <a:r>
              <a:rPr lang="en-US" sz="2800" b="1" dirty="0" smtClean="0"/>
              <a:t>One-Hop</a:t>
            </a:r>
            <a:r>
              <a:rPr lang="en-US" sz="2800" b="1" dirty="0"/>
              <a:t>: </a:t>
            </a:r>
            <a:r>
              <a:rPr lang="en-US" sz="2800" dirty="0" smtClean="0"/>
              <a:t>has</a:t>
            </a:r>
            <a:r>
              <a:rPr lang="en-US" sz="2800" b="1" dirty="0" smtClean="0"/>
              <a:t> </a:t>
            </a:r>
            <a:r>
              <a:rPr lang="en-US" sz="2800" dirty="0" smtClean="0"/>
              <a:t>reference </a:t>
            </a:r>
            <a:r>
              <a:rPr lang="en-US" sz="2800" dirty="0"/>
              <a:t>--  What color is the </a:t>
            </a:r>
            <a:r>
              <a:rPr lang="en-US" sz="2800" dirty="0" smtClean="0"/>
              <a:t>object to the left of the cube?</a:t>
            </a:r>
            <a:endParaRPr lang="en-US" sz="2800" dirty="0"/>
          </a:p>
        </p:txBody>
      </p:sp>
    </p:spTree>
    <p:extLst>
      <p:ext uri="{BB962C8B-B14F-4D97-AF65-F5344CB8AC3E}">
        <p14:creationId xmlns:p14="http://schemas.microsoft.com/office/powerpoint/2010/main" val="15131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25"/>
                                      </p:to>
                                    </p:set>
                                    <p:animEffect filter="image" prLst="opacity: 0.2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53A584-974B-7244-90B3-977968778D8E}" type="slidenum">
              <a:rPr lang="en-US" smtClean="0"/>
              <a:t>72</a:t>
            </a:fld>
            <a:endParaRPr lang="en-US"/>
          </a:p>
        </p:txBody>
      </p:sp>
      <p:sp>
        <p:nvSpPr>
          <p:cNvPr id="14" name="Title 1">
            <a:extLst>
              <a:ext uri="{FF2B5EF4-FFF2-40B4-BE49-F238E27FC236}">
                <a16:creationId xmlns="" xmlns:a16="http://schemas.microsoft.com/office/drawing/2014/main" id="{4DE0DB88-8DD7-1E49-82F3-7DB90803C75E}"/>
              </a:ext>
            </a:extLst>
          </p:cNvPr>
          <p:cNvSpPr txBox="1">
            <a:spLocks/>
          </p:cNvSpPr>
          <p:nvPr/>
        </p:nvSpPr>
        <p:spPr>
          <a:xfrm>
            <a:off x="132523" y="211088"/>
            <a:ext cx="12192000" cy="200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Visual System Performance</a:t>
            </a:r>
            <a:endParaRPr lang="en-US" sz="2800" dirty="0">
              <a:latin typeface="Roboto" charset="0"/>
              <a:ea typeface="Roboto" charset="0"/>
              <a:cs typeface="Roboto" charset="0"/>
            </a:endParaRPr>
          </a:p>
        </p:txBody>
      </p:sp>
      <p:grpSp>
        <p:nvGrpSpPr>
          <p:cNvPr id="6" name="Group 5"/>
          <p:cNvGrpSpPr/>
          <p:nvPr/>
        </p:nvGrpSpPr>
        <p:grpSpPr>
          <a:xfrm>
            <a:off x="830792" y="1026468"/>
            <a:ext cx="3406672" cy="1424395"/>
            <a:chOff x="830792" y="1740146"/>
            <a:chExt cx="3406672" cy="1424395"/>
          </a:xfrm>
        </p:grpSpPr>
        <p:sp>
          <p:nvSpPr>
            <p:cNvPr id="34" name="TextBox 33">
              <a:extLst>
                <a:ext uri="{FF2B5EF4-FFF2-40B4-BE49-F238E27FC236}">
                  <a16:creationId xmlns="" xmlns:a16="http://schemas.microsoft.com/office/drawing/2014/main" id="{705F4499-B333-6543-B5E9-B3DB92E17178}"/>
                </a:ext>
              </a:extLst>
            </p:cNvPr>
            <p:cNvSpPr txBox="1"/>
            <p:nvPr/>
          </p:nvSpPr>
          <p:spPr>
            <a:xfrm>
              <a:off x="830792" y="1740146"/>
              <a:ext cx="3406672" cy="707886"/>
            </a:xfrm>
            <a:prstGeom prst="rect">
              <a:avLst/>
            </a:prstGeom>
            <a:noFill/>
          </p:spPr>
          <p:txBody>
            <a:bodyPr wrap="square" rtlCol="0">
              <a:spAutoFit/>
            </a:bodyPr>
            <a:lstStyle/>
            <a:p>
              <a:pPr algn="ctr"/>
              <a:r>
                <a:rPr lang="en-US" sz="2000" b="1" dirty="0" smtClean="0">
                  <a:latin typeface="Roboto" charset="0"/>
                  <a:ea typeface="Roboto" charset="0"/>
                  <a:cs typeface="Roboto" charset="0"/>
                </a:rPr>
                <a:t>Run Standard Trained Questioner for One Episode</a:t>
              </a:r>
              <a:endParaRPr lang="en-US" sz="2000" b="1" dirty="0">
                <a:latin typeface="Roboto" charset="0"/>
                <a:ea typeface="Roboto" charset="0"/>
                <a:cs typeface="Roboto" charset="0"/>
              </a:endParaRPr>
            </a:p>
          </p:txBody>
        </p:sp>
        <p:sp>
          <p:nvSpPr>
            <p:cNvPr id="3" name="Left Brace 2"/>
            <p:cNvSpPr/>
            <p:nvPr/>
          </p:nvSpPr>
          <p:spPr>
            <a:xfrm rot="5400000">
              <a:off x="2209800" y="1653988"/>
              <a:ext cx="609600" cy="241150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6"/>
          <p:cNvGrpSpPr/>
          <p:nvPr/>
        </p:nvGrpSpPr>
        <p:grpSpPr>
          <a:xfrm>
            <a:off x="4419600" y="1062328"/>
            <a:ext cx="6983505" cy="1325783"/>
            <a:chOff x="4419600" y="1776006"/>
            <a:chExt cx="6983505" cy="1325783"/>
          </a:xfrm>
        </p:grpSpPr>
        <p:sp>
          <p:nvSpPr>
            <p:cNvPr id="80" name="Left Brace 79"/>
            <p:cNvSpPr/>
            <p:nvPr/>
          </p:nvSpPr>
          <p:spPr>
            <a:xfrm rot="5400000">
              <a:off x="7606553" y="-694764"/>
              <a:ext cx="609600" cy="698350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TextBox 80">
              <a:extLst>
                <a:ext uri="{FF2B5EF4-FFF2-40B4-BE49-F238E27FC236}">
                  <a16:creationId xmlns="" xmlns:a16="http://schemas.microsoft.com/office/drawing/2014/main" id="{705F4499-B333-6543-B5E9-B3DB92E17178}"/>
                </a:ext>
              </a:extLst>
            </p:cNvPr>
            <p:cNvSpPr txBox="1"/>
            <p:nvPr/>
          </p:nvSpPr>
          <p:spPr>
            <a:xfrm>
              <a:off x="5988561" y="1776006"/>
              <a:ext cx="3836759" cy="707886"/>
            </a:xfrm>
            <a:prstGeom prst="rect">
              <a:avLst/>
            </a:prstGeom>
            <a:noFill/>
          </p:spPr>
          <p:txBody>
            <a:bodyPr wrap="square" rtlCol="0">
              <a:spAutoFit/>
            </a:bodyPr>
            <a:lstStyle/>
            <a:p>
              <a:pPr algn="ctr"/>
              <a:r>
                <a:rPr lang="en-US" sz="2000" b="1" dirty="0" smtClean="0">
                  <a:latin typeface="Roboto" charset="0"/>
                  <a:ea typeface="Roboto" charset="0"/>
                  <a:cs typeface="Roboto" charset="0"/>
                </a:rPr>
                <a:t>Evaluate Learned Visual System on Remaining Episodes</a:t>
              </a:r>
              <a:endParaRPr lang="en-US" sz="2000" b="1" dirty="0">
                <a:latin typeface="Roboto" charset="0"/>
                <a:ea typeface="Roboto" charset="0"/>
                <a:cs typeface="Roboto" charset="0"/>
              </a:endParaRPr>
            </a:p>
          </p:txBody>
        </p:sp>
      </p:grpSp>
      <p:sp>
        <p:nvSpPr>
          <p:cNvPr id="82" name="TextBox 81">
            <a:extLst>
              <a:ext uri="{FF2B5EF4-FFF2-40B4-BE49-F238E27FC236}">
                <a16:creationId xmlns:a16="http://schemas.microsoft.com/office/drawing/2014/main" xmlns="" id="{A53BB909-570A-754B-AA4D-D1B1B062C454}"/>
              </a:ext>
            </a:extLst>
          </p:cNvPr>
          <p:cNvSpPr txBox="1"/>
          <p:nvPr/>
        </p:nvSpPr>
        <p:spPr>
          <a:xfrm>
            <a:off x="202096" y="5205334"/>
            <a:ext cx="11847943" cy="523220"/>
          </a:xfrm>
          <a:prstGeom prst="rect">
            <a:avLst/>
          </a:prstGeom>
          <a:noFill/>
        </p:spPr>
        <p:txBody>
          <a:bodyPr wrap="square" rtlCol="0">
            <a:spAutoFit/>
          </a:bodyPr>
          <a:lstStyle/>
          <a:p>
            <a:pPr algn="ctr"/>
            <a:r>
              <a:rPr lang="en-US" sz="2800" b="1" dirty="0" smtClean="0"/>
              <a:t>Average over all episodes being held out</a:t>
            </a:r>
            <a:endParaRPr lang="en-US" sz="2800" dirty="0"/>
          </a:p>
        </p:txBody>
      </p:sp>
      <p:grpSp>
        <p:nvGrpSpPr>
          <p:cNvPr id="15" name="Group 14"/>
          <p:cNvGrpSpPr/>
          <p:nvPr/>
        </p:nvGrpSpPr>
        <p:grpSpPr>
          <a:xfrm>
            <a:off x="401019" y="2073135"/>
            <a:ext cx="11104754" cy="2716324"/>
            <a:chOff x="401019" y="2073135"/>
            <a:chExt cx="11104754" cy="2716324"/>
          </a:xfrm>
        </p:grpSpPr>
        <p:grpSp>
          <p:nvGrpSpPr>
            <p:cNvPr id="9" name="Group 8"/>
            <p:cNvGrpSpPr/>
            <p:nvPr/>
          </p:nvGrpSpPr>
          <p:grpSpPr>
            <a:xfrm>
              <a:off x="401019" y="2073135"/>
              <a:ext cx="11104754" cy="2716324"/>
              <a:chOff x="401019" y="2786813"/>
              <a:chExt cx="11104754" cy="2716324"/>
            </a:xfrm>
          </p:grpSpPr>
          <p:sp>
            <p:nvSpPr>
              <p:cNvPr id="21" name="TextBox 20">
                <a:extLst>
                  <a:ext uri="{FF2B5EF4-FFF2-40B4-BE49-F238E27FC236}">
                    <a16:creationId xmlns="" xmlns:a16="http://schemas.microsoft.com/office/drawing/2014/main" id="{705F4499-B333-6543-B5E9-B3DB92E17178}"/>
                  </a:ext>
                </a:extLst>
              </p:cNvPr>
              <p:cNvSpPr txBox="1"/>
              <p:nvPr/>
            </p:nvSpPr>
            <p:spPr>
              <a:xfrm rot="16200000">
                <a:off x="-663251" y="3851083"/>
                <a:ext cx="2651760" cy="523220"/>
              </a:xfrm>
              <a:prstGeom prst="rect">
                <a:avLst/>
              </a:prstGeom>
              <a:noFill/>
            </p:spPr>
            <p:txBody>
              <a:bodyPr wrap="square" rtlCol="0">
                <a:spAutoFit/>
              </a:bodyPr>
              <a:lstStyle/>
              <a:p>
                <a:pPr algn="ctr"/>
                <a:r>
                  <a:rPr lang="en-US" sz="2800" b="1" dirty="0" smtClean="0">
                    <a:latin typeface="Roboto" charset="0"/>
                    <a:ea typeface="Roboto" charset="0"/>
                    <a:cs typeface="Roboto" charset="0"/>
                  </a:rPr>
                  <a:t>Novel</a:t>
                </a:r>
                <a:endParaRPr lang="en-US" sz="2800" b="1" dirty="0">
                  <a:latin typeface="Roboto" charset="0"/>
                  <a:ea typeface="Roboto" charset="0"/>
                  <a:cs typeface="Roboto" charset="0"/>
                </a:endParaRPr>
              </a:p>
            </p:txBody>
          </p:sp>
          <p:grpSp>
            <p:nvGrpSpPr>
              <p:cNvPr id="5" name="Group 4"/>
              <p:cNvGrpSpPr/>
              <p:nvPr/>
            </p:nvGrpSpPr>
            <p:grpSpPr>
              <a:xfrm>
                <a:off x="1048411" y="3152555"/>
                <a:ext cx="2774609" cy="2350582"/>
                <a:chOff x="1048411" y="2729154"/>
                <a:chExt cx="2774609" cy="2350582"/>
              </a:xfrm>
            </p:grpSpPr>
            <p:grpSp>
              <p:nvGrpSpPr>
                <p:cNvPr id="2" name="Group 1"/>
                <p:cNvGrpSpPr/>
                <p:nvPr/>
              </p:nvGrpSpPr>
              <p:grpSpPr>
                <a:xfrm>
                  <a:off x="1389183" y="2729154"/>
                  <a:ext cx="2358064" cy="1982608"/>
                  <a:chOff x="1281607" y="2406423"/>
                  <a:chExt cx="2852904" cy="2398659"/>
                </a:xfrm>
              </p:grpSpPr>
              <p:grpSp>
                <p:nvGrpSpPr>
                  <p:cNvPr id="17" name="Group 16"/>
                  <p:cNvGrpSpPr/>
                  <p:nvPr/>
                </p:nvGrpSpPr>
                <p:grpSpPr>
                  <a:xfrm>
                    <a:off x="1281607" y="2406423"/>
                    <a:ext cx="2842158" cy="2389941"/>
                    <a:chOff x="4907360" y="4328568"/>
                    <a:chExt cx="862037" cy="724878"/>
                  </a:xfrm>
                </p:grpSpPr>
                <p:pic>
                  <p:nvPicPr>
                    <p:cNvPr id="19" name="Picture 18"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7360" y="4328568"/>
                      <a:ext cx="762840" cy="615193"/>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40408" y="436712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 name="Picture 29"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3456" y="440585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1" name="Picture 30"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6504" y="4438210"/>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pic>
                <p:nvPicPr>
                  <p:cNvPr id="32" name="Picture 31" descr="page6image1810560">
                    <a:extLst>
                      <a:ext uri="{FF2B5EF4-FFF2-40B4-BE49-F238E27FC236}">
                        <a16:creationId xmlns:a16="http://schemas.microsoft.com/office/drawing/2014/main" xmlns="" id="{74A8A4DB-91EB-BC48-A0EB-59B39BFD7F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16863" y="2774721"/>
                    <a:ext cx="2517648" cy="2030361"/>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41" name="Rectangle 40"/>
                <p:cNvSpPr/>
                <p:nvPr/>
              </p:nvSpPr>
              <p:spPr>
                <a:xfrm>
                  <a:off x="2686427" y="4710404"/>
                  <a:ext cx="1136593" cy="369332"/>
                </a:xfrm>
                <a:prstGeom prst="rect">
                  <a:avLst/>
                </a:prstGeom>
              </p:spPr>
              <p:txBody>
                <a:bodyPr wrap="none">
                  <a:spAutoFit/>
                </a:bodyPr>
                <a:lstStyle/>
                <a:p>
                  <a:r>
                    <a:rPr lang="en-US" dirty="0" smtClean="0"/>
                    <a:t>50 Images</a:t>
                  </a:r>
                  <a:endParaRPr lang="en-US" dirty="0"/>
                </a:p>
              </p:txBody>
            </p:sp>
            <p:sp>
              <p:nvSpPr>
                <p:cNvPr id="39" name="Rectangle 38"/>
                <p:cNvSpPr/>
                <p:nvPr/>
              </p:nvSpPr>
              <p:spPr>
                <a:xfrm rot="16200000">
                  <a:off x="687895" y="3629029"/>
                  <a:ext cx="1090363" cy="369332"/>
                </a:xfrm>
                <a:prstGeom prst="rect">
                  <a:avLst/>
                </a:prstGeom>
              </p:spPr>
              <p:txBody>
                <a:bodyPr wrap="none">
                  <a:spAutoFit/>
                </a:bodyPr>
                <a:lstStyle/>
                <a:p>
                  <a:r>
                    <a:rPr lang="en-US" dirty="0" smtClean="0"/>
                    <a:t>Episode 1</a:t>
                  </a:r>
                  <a:endParaRPr lang="en-US" dirty="0"/>
                </a:p>
              </p:txBody>
            </p:sp>
          </p:grpSp>
          <p:grpSp>
            <p:nvGrpSpPr>
              <p:cNvPr id="56" name="Group 55"/>
              <p:cNvGrpSpPr/>
              <p:nvPr/>
            </p:nvGrpSpPr>
            <p:grpSpPr>
              <a:xfrm>
                <a:off x="4280478" y="3152555"/>
                <a:ext cx="2774609" cy="2350582"/>
                <a:chOff x="1048411" y="2729154"/>
                <a:chExt cx="2774609" cy="2350582"/>
              </a:xfrm>
            </p:grpSpPr>
            <p:grpSp>
              <p:nvGrpSpPr>
                <p:cNvPr id="60" name="Group 59"/>
                <p:cNvGrpSpPr/>
                <p:nvPr/>
              </p:nvGrpSpPr>
              <p:grpSpPr>
                <a:xfrm>
                  <a:off x="1389183" y="2729154"/>
                  <a:ext cx="2349182" cy="1975402"/>
                  <a:chOff x="4907360" y="4328568"/>
                  <a:chExt cx="862037" cy="724878"/>
                </a:xfrm>
              </p:grpSpPr>
              <p:pic>
                <p:nvPicPr>
                  <p:cNvPr id="62" name="Picture 61"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7360" y="4328568"/>
                    <a:ext cx="762840" cy="615193"/>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3"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40408" y="436712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4" name="Picture 63"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3456" y="440585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5" name="Picture 64"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6504" y="4438210"/>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58" name="Rectangle 57"/>
                <p:cNvSpPr/>
                <p:nvPr/>
              </p:nvSpPr>
              <p:spPr>
                <a:xfrm>
                  <a:off x="2686427" y="4710404"/>
                  <a:ext cx="1136593" cy="369332"/>
                </a:xfrm>
                <a:prstGeom prst="rect">
                  <a:avLst/>
                </a:prstGeom>
              </p:spPr>
              <p:txBody>
                <a:bodyPr wrap="none">
                  <a:spAutoFit/>
                </a:bodyPr>
                <a:lstStyle/>
                <a:p>
                  <a:r>
                    <a:rPr lang="en-US" dirty="0" smtClean="0"/>
                    <a:t>50 Images</a:t>
                  </a:r>
                  <a:endParaRPr lang="en-US" dirty="0"/>
                </a:p>
              </p:txBody>
            </p:sp>
            <p:sp>
              <p:nvSpPr>
                <p:cNvPr id="59" name="Rectangle 58"/>
                <p:cNvSpPr/>
                <p:nvPr/>
              </p:nvSpPr>
              <p:spPr>
                <a:xfrm rot="16200000">
                  <a:off x="687895" y="3629029"/>
                  <a:ext cx="1090363" cy="369332"/>
                </a:xfrm>
                <a:prstGeom prst="rect">
                  <a:avLst/>
                </a:prstGeom>
              </p:spPr>
              <p:txBody>
                <a:bodyPr wrap="none">
                  <a:spAutoFit/>
                </a:bodyPr>
                <a:lstStyle/>
                <a:p>
                  <a:r>
                    <a:rPr lang="en-US" dirty="0" smtClean="0"/>
                    <a:t>Episode 2</a:t>
                  </a:r>
                  <a:endParaRPr lang="en-US" dirty="0"/>
                </a:p>
              </p:txBody>
            </p:sp>
          </p:grpSp>
          <p:grpSp>
            <p:nvGrpSpPr>
              <p:cNvPr id="66" name="Group 65"/>
              <p:cNvGrpSpPr/>
              <p:nvPr/>
            </p:nvGrpSpPr>
            <p:grpSpPr>
              <a:xfrm>
                <a:off x="8731164" y="3152555"/>
                <a:ext cx="2774609" cy="2350582"/>
                <a:chOff x="1048411" y="2729154"/>
                <a:chExt cx="2774609" cy="2350582"/>
              </a:xfrm>
            </p:grpSpPr>
            <p:grpSp>
              <p:nvGrpSpPr>
                <p:cNvPr id="70" name="Group 69"/>
                <p:cNvGrpSpPr/>
                <p:nvPr/>
              </p:nvGrpSpPr>
              <p:grpSpPr>
                <a:xfrm>
                  <a:off x="1389183" y="2729154"/>
                  <a:ext cx="2349182" cy="1975402"/>
                  <a:chOff x="4907360" y="4328568"/>
                  <a:chExt cx="862037" cy="724878"/>
                </a:xfrm>
              </p:grpSpPr>
              <p:pic>
                <p:nvPicPr>
                  <p:cNvPr id="72" name="Picture 71" descr="page6image1773824">
                    <a:extLst>
                      <a:ext uri="{FF2B5EF4-FFF2-40B4-BE49-F238E27FC236}">
                        <a16:creationId xmlns="" xmlns:a16="http://schemas.microsoft.com/office/drawing/2014/main" id="{D11A40CD-B913-2F44-AD1D-3530625293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7360" y="4328568"/>
                    <a:ext cx="762840" cy="615193"/>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3" name="Picture 1"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40408" y="436712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4" name="Picture 73"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3456" y="4405854"/>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5" name="Picture 74" descr="page6image3868960">
                    <a:extLst>
                      <a:ext uri="{FF2B5EF4-FFF2-40B4-BE49-F238E27FC236}">
                        <a16:creationId xmlns="" xmlns:a16="http://schemas.microsoft.com/office/drawing/2014/main" id="{A50C2D8F-52AF-044A-8F00-0E8603D30A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6504" y="4438210"/>
                    <a:ext cx="762893" cy="615236"/>
                  </a:xfrm>
                  <a:prstGeom prst="roundRect">
                    <a:avLst>
                      <a:gd name="adj" fmla="val 6826"/>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68" name="Rectangle 67"/>
                <p:cNvSpPr/>
                <p:nvPr/>
              </p:nvSpPr>
              <p:spPr>
                <a:xfrm>
                  <a:off x="2686427" y="4710404"/>
                  <a:ext cx="1136593" cy="369332"/>
                </a:xfrm>
                <a:prstGeom prst="rect">
                  <a:avLst/>
                </a:prstGeom>
              </p:spPr>
              <p:txBody>
                <a:bodyPr wrap="none">
                  <a:spAutoFit/>
                </a:bodyPr>
                <a:lstStyle/>
                <a:p>
                  <a:r>
                    <a:rPr lang="en-US" dirty="0" smtClean="0"/>
                    <a:t>50 Images</a:t>
                  </a:r>
                  <a:endParaRPr lang="en-US" dirty="0"/>
                </a:p>
              </p:txBody>
            </p:sp>
            <p:sp>
              <p:nvSpPr>
                <p:cNvPr id="69" name="Rectangle 68"/>
                <p:cNvSpPr/>
                <p:nvPr/>
              </p:nvSpPr>
              <p:spPr>
                <a:xfrm rot="16200000">
                  <a:off x="629386" y="3629029"/>
                  <a:ext cx="1207382" cy="369332"/>
                </a:xfrm>
                <a:prstGeom prst="rect">
                  <a:avLst/>
                </a:prstGeom>
              </p:spPr>
              <p:txBody>
                <a:bodyPr wrap="none">
                  <a:spAutoFit/>
                </a:bodyPr>
                <a:lstStyle/>
                <a:p>
                  <a:r>
                    <a:rPr lang="en-US" dirty="0" smtClean="0"/>
                    <a:t>Episode 12</a:t>
                  </a:r>
                  <a:endParaRPr lang="en-US" dirty="0"/>
                </a:p>
              </p:txBody>
            </p:sp>
          </p:grpSp>
          <p:grpSp>
            <p:nvGrpSpPr>
              <p:cNvPr id="76" name="Group 75"/>
              <p:cNvGrpSpPr/>
              <p:nvPr/>
            </p:nvGrpSpPr>
            <p:grpSpPr>
              <a:xfrm rot="16200000">
                <a:off x="7825830" y="3947266"/>
                <a:ext cx="134592" cy="761162"/>
                <a:chOff x="3685536" y="5491516"/>
                <a:chExt cx="134592" cy="761162"/>
              </a:xfrm>
            </p:grpSpPr>
            <p:sp>
              <p:nvSpPr>
                <p:cNvPr id="77" name="Oval 76"/>
                <p:cNvSpPr/>
                <p:nvPr/>
              </p:nvSpPr>
              <p:spPr>
                <a:xfrm>
                  <a:off x="3685536" y="5491516"/>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685536" y="5804801"/>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3685536" y="6118086"/>
                  <a:ext cx="134592" cy="1345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 name="Picture 10"/>
            <p:cNvPicPr>
              <a:picLocks/>
            </p:cNvPicPr>
            <p:nvPr/>
          </p:nvPicPr>
          <p:blipFill>
            <a:blip r:embed="rId6">
              <a:extLst>
                <a:ext uri="{28A0092B-C50C-407E-A947-70E740481C1C}">
                  <a14:useLocalDpi xmlns:a14="http://schemas.microsoft.com/office/drawing/2010/main"/>
                </a:ext>
              </a:extLst>
            </a:blip>
            <a:stretch>
              <a:fillRect/>
            </a:stretch>
          </p:blipFill>
          <p:spPr>
            <a:xfrm>
              <a:off x="4894042" y="2741141"/>
              <a:ext cx="2084832" cy="1682496"/>
            </a:xfrm>
            <a:prstGeom prst="roundRect">
              <a:avLst>
                <a:gd name="adj" fmla="val 6826"/>
              </a:avLst>
            </a:prstGeom>
            <a:noFill/>
            <a:ln>
              <a:solidFill>
                <a:schemeClr val="bg1"/>
              </a:solidFill>
            </a:ln>
          </p:spPr>
        </p:pic>
        <p:pic>
          <p:nvPicPr>
            <p:cNvPr id="13" name="Picture 12"/>
            <p:cNvPicPr>
              <a:picLocks/>
            </p:cNvPicPr>
            <p:nvPr/>
          </p:nvPicPr>
          <p:blipFill>
            <a:blip r:embed="rId7">
              <a:extLst>
                <a:ext uri="{28A0092B-C50C-407E-A947-70E740481C1C}">
                  <a14:useLocalDpi xmlns:a14="http://schemas.microsoft.com/office/drawing/2010/main"/>
                </a:ext>
              </a:extLst>
            </a:blip>
            <a:stretch>
              <a:fillRect/>
            </a:stretch>
          </p:blipFill>
          <p:spPr>
            <a:xfrm>
              <a:off x="9334856" y="2736439"/>
              <a:ext cx="2084832" cy="1680210"/>
            </a:xfrm>
            <a:prstGeom prst="roundRect">
              <a:avLst>
                <a:gd name="adj" fmla="val 6826"/>
              </a:avLst>
            </a:prstGeom>
            <a:noFill/>
            <a:ln>
              <a:solidFill>
                <a:schemeClr val="bg1"/>
              </a:solidFill>
            </a:ln>
          </p:spPr>
        </p:pic>
      </p:grpSp>
    </p:spTree>
    <p:extLst>
      <p:ext uri="{BB962C8B-B14F-4D97-AF65-F5344CB8AC3E}">
        <p14:creationId xmlns:p14="http://schemas.microsoft.com/office/powerpoint/2010/main" val="172420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705F4499-B333-6543-B5E9-B3DB92E17178}"/>
              </a:ext>
            </a:extLst>
          </p:cNvPr>
          <p:cNvSpPr txBox="1"/>
          <p:nvPr/>
        </p:nvSpPr>
        <p:spPr>
          <a:xfrm rot="16200000">
            <a:off x="-816990" y="1941852"/>
            <a:ext cx="2651760" cy="523220"/>
          </a:xfrm>
          <a:prstGeom prst="rect">
            <a:avLst/>
          </a:prstGeom>
          <a:noFill/>
        </p:spPr>
        <p:txBody>
          <a:bodyPr wrap="square" rtlCol="0">
            <a:spAutoFit/>
          </a:bodyPr>
          <a:lstStyle/>
          <a:p>
            <a:pPr algn="ctr"/>
            <a:r>
              <a:rPr lang="en-US" sz="2800" b="1" dirty="0" smtClean="0">
                <a:latin typeface="Roboto" charset="0"/>
                <a:ea typeface="Roboto" charset="0"/>
                <a:cs typeface="Roboto" charset="0"/>
              </a:rPr>
              <a:t>Standard</a:t>
            </a:r>
            <a:endParaRPr lang="en-US" sz="2800" b="1" dirty="0">
              <a:latin typeface="Roboto" charset="0"/>
              <a:ea typeface="Roboto" charset="0"/>
              <a:cs typeface="Roboto" charset="0"/>
            </a:endParaRPr>
          </a:p>
        </p:txBody>
      </p:sp>
      <p:sp>
        <p:nvSpPr>
          <p:cNvPr id="4" name="Slide Number Placeholder 3"/>
          <p:cNvSpPr>
            <a:spLocks noGrp="1"/>
          </p:cNvSpPr>
          <p:nvPr>
            <p:ph type="sldNum" sz="quarter" idx="12"/>
          </p:nvPr>
        </p:nvSpPr>
        <p:spPr/>
        <p:txBody>
          <a:bodyPr/>
          <a:lstStyle/>
          <a:p>
            <a:fld id="{1153A584-974B-7244-90B3-977968778D8E}" type="slidenum">
              <a:rPr lang="en-US" smtClean="0"/>
              <a:t>73</a:t>
            </a:fld>
            <a:endParaRPr lang="en-US"/>
          </a:p>
        </p:txBody>
      </p:sp>
      <p:sp>
        <p:nvSpPr>
          <p:cNvPr id="14" name="Title 1">
            <a:extLst>
              <a:ext uri="{FF2B5EF4-FFF2-40B4-BE49-F238E27FC236}">
                <a16:creationId xmlns="" xmlns:a16="http://schemas.microsoft.com/office/drawing/2014/main" id="{4DE0DB88-8DD7-1E49-82F3-7DB90803C75E}"/>
              </a:ext>
            </a:extLst>
          </p:cNvPr>
          <p:cNvSpPr txBox="1">
            <a:spLocks/>
          </p:cNvSpPr>
          <p:nvPr/>
        </p:nvSpPr>
        <p:spPr>
          <a:xfrm>
            <a:off x="132523" y="211088"/>
            <a:ext cx="12192000" cy="200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Roboto" charset="0"/>
                <a:ea typeface="Roboto" charset="0"/>
                <a:cs typeface="Roboto" charset="0"/>
              </a:rPr>
              <a:t>Experiments: Visual System Performance</a:t>
            </a:r>
            <a:endParaRPr lang="en-US" sz="2800" dirty="0">
              <a:latin typeface="Roboto" charset="0"/>
              <a:ea typeface="Roboto" charset="0"/>
              <a:cs typeface="Roboto" charset="0"/>
            </a:endParaRPr>
          </a:p>
        </p:txBody>
      </p:sp>
      <p:sp>
        <p:nvSpPr>
          <p:cNvPr id="18" name="TextBox 17">
            <a:extLst>
              <a:ext uri="{FF2B5EF4-FFF2-40B4-BE49-F238E27FC236}">
                <a16:creationId xmlns="" xmlns:a16="http://schemas.microsoft.com/office/drawing/2014/main" id="{705F4499-B333-6543-B5E9-B3DB92E17178}"/>
              </a:ext>
            </a:extLst>
          </p:cNvPr>
          <p:cNvSpPr txBox="1"/>
          <p:nvPr/>
        </p:nvSpPr>
        <p:spPr>
          <a:xfrm rot="16200000">
            <a:off x="-866129" y="4831014"/>
            <a:ext cx="2651760" cy="523220"/>
          </a:xfrm>
          <a:prstGeom prst="rect">
            <a:avLst/>
          </a:prstGeom>
          <a:noFill/>
        </p:spPr>
        <p:txBody>
          <a:bodyPr wrap="square" rtlCol="0">
            <a:spAutoFit/>
          </a:bodyPr>
          <a:lstStyle/>
          <a:p>
            <a:pPr algn="ctr"/>
            <a:r>
              <a:rPr lang="en-US" sz="2800" b="1" dirty="0" smtClean="0">
                <a:latin typeface="Roboto" charset="0"/>
                <a:ea typeface="Roboto" charset="0"/>
                <a:cs typeface="Roboto" charset="0"/>
              </a:rPr>
              <a:t>Mixed</a:t>
            </a:r>
            <a:endParaRPr lang="en-US" sz="2800" b="1" dirty="0">
              <a:latin typeface="Roboto" charset="0"/>
              <a:ea typeface="Roboto" charset="0"/>
              <a:cs typeface="Roboto" charset="0"/>
            </a:endParaRPr>
          </a:p>
        </p:txBody>
      </p:sp>
      <p:sp>
        <p:nvSpPr>
          <p:cNvPr id="21" name="TextBox 20">
            <a:extLst>
              <a:ext uri="{FF2B5EF4-FFF2-40B4-BE49-F238E27FC236}">
                <a16:creationId xmlns="" xmlns:a16="http://schemas.microsoft.com/office/drawing/2014/main" id="{705F4499-B333-6543-B5E9-B3DB92E17178}"/>
              </a:ext>
            </a:extLst>
          </p:cNvPr>
          <p:cNvSpPr txBox="1"/>
          <p:nvPr/>
        </p:nvSpPr>
        <p:spPr>
          <a:xfrm rot="16200000">
            <a:off x="5110018" y="1941852"/>
            <a:ext cx="2651760" cy="523220"/>
          </a:xfrm>
          <a:prstGeom prst="rect">
            <a:avLst/>
          </a:prstGeom>
          <a:noFill/>
        </p:spPr>
        <p:txBody>
          <a:bodyPr wrap="square" rtlCol="0">
            <a:spAutoFit/>
          </a:bodyPr>
          <a:lstStyle/>
          <a:p>
            <a:pPr algn="ctr"/>
            <a:r>
              <a:rPr lang="en-US" sz="2800" b="1" dirty="0" smtClean="0">
                <a:latin typeface="Roboto" charset="0"/>
                <a:ea typeface="Roboto" charset="0"/>
                <a:cs typeface="Roboto" charset="0"/>
              </a:rPr>
              <a:t>Novel</a:t>
            </a:r>
            <a:endParaRPr lang="en-US" sz="2800" b="1" dirty="0">
              <a:latin typeface="Roboto" charset="0"/>
              <a:ea typeface="Roboto" charset="0"/>
              <a:cs typeface="Roboto" charset="0"/>
            </a:endParaRPr>
          </a:p>
        </p:txBody>
      </p:sp>
      <p:sp>
        <p:nvSpPr>
          <p:cNvPr id="22" name="TextBox 21">
            <a:extLst>
              <a:ext uri="{FF2B5EF4-FFF2-40B4-BE49-F238E27FC236}">
                <a16:creationId xmlns="" xmlns:a16="http://schemas.microsoft.com/office/drawing/2014/main" id="{705F4499-B333-6543-B5E9-B3DB92E17178}"/>
              </a:ext>
            </a:extLst>
          </p:cNvPr>
          <p:cNvSpPr txBox="1"/>
          <p:nvPr/>
        </p:nvSpPr>
        <p:spPr>
          <a:xfrm rot="16200000">
            <a:off x="5110018" y="4831015"/>
            <a:ext cx="2651760" cy="523220"/>
          </a:xfrm>
          <a:prstGeom prst="rect">
            <a:avLst/>
          </a:prstGeom>
          <a:noFill/>
        </p:spPr>
        <p:txBody>
          <a:bodyPr wrap="square" rtlCol="0">
            <a:spAutoFit/>
          </a:bodyPr>
          <a:lstStyle/>
          <a:p>
            <a:pPr algn="ctr"/>
            <a:r>
              <a:rPr lang="en-US" sz="2800" b="1" dirty="0" smtClean="0">
                <a:latin typeface="Roboto" charset="0"/>
                <a:ea typeface="Roboto" charset="0"/>
                <a:cs typeface="Roboto" charset="0"/>
              </a:rPr>
              <a:t>Realistic</a:t>
            </a:r>
            <a:endParaRPr lang="en-US" sz="2800" b="1" dirty="0">
              <a:latin typeface="Roboto" charset="0"/>
              <a:ea typeface="Roboto" charset="0"/>
              <a:cs typeface="Roboto" charset="0"/>
            </a:endParaRPr>
          </a:p>
        </p:txBody>
      </p:sp>
      <p:pic>
        <p:nvPicPr>
          <p:cNvPr id="23" name="Picture 22">
            <a:extLst>
              <a:ext uri="{FF2B5EF4-FFF2-40B4-BE49-F238E27FC236}">
                <a16:creationId xmlns="" xmlns:a16="http://schemas.microsoft.com/office/drawing/2014/main" id="{A8714F2D-AD9A-F847-ACD8-EA1745156BCE}"/>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l="4677" t="3408" r="6315"/>
          <a:stretch/>
        </p:blipFill>
        <p:spPr>
          <a:xfrm>
            <a:off x="6681893" y="831862"/>
            <a:ext cx="5299574" cy="2743200"/>
          </a:xfrm>
          <a:prstGeom prst="rect">
            <a:avLst/>
          </a:prstGeom>
        </p:spPr>
      </p:pic>
      <p:pic>
        <p:nvPicPr>
          <p:cNvPr id="24" name="Picture 23">
            <a:extLst>
              <a:ext uri="{FF2B5EF4-FFF2-40B4-BE49-F238E27FC236}">
                <a16:creationId xmlns="" xmlns:a16="http://schemas.microsoft.com/office/drawing/2014/main" id="{34EA923D-6FEF-E24C-A12D-15CF820126E3}"/>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4762" t="4108" r="6682"/>
          <a:stretch/>
        </p:blipFill>
        <p:spPr>
          <a:xfrm>
            <a:off x="689835" y="3721024"/>
            <a:ext cx="5311117" cy="2743200"/>
          </a:xfrm>
          <a:prstGeom prst="rect">
            <a:avLst/>
          </a:prstGeom>
        </p:spPr>
      </p:pic>
      <p:pic>
        <p:nvPicPr>
          <p:cNvPr id="25" name="Picture 24">
            <a:extLst>
              <a:ext uri="{FF2B5EF4-FFF2-40B4-BE49-F238E27FC236}">
                <a16:creationId xmlns="" xmlns:a16="http://schemas.microsoft.com/office/drawing/2014/main" id="{A3A754E6-1C0A-C646-92B9-3285ED6EDB8F}"/>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l="4430" t="3644" r="6902"/>
          <a:stretch/>
        </p:blipFill>
        <p:spPr>
          <a:xfrm>
            <a:off x="721361" y="831862"/>
            <a:ext cx="5292139" cy="2743200"/>
          </a:xfrm>
          <a:prstGeom prst="rect">
            <a:avLst/>
          </a:prstGeom>
        </p:spPr>
      </p:pic>
      <p:pic>
        <p:nvPicPr>
          <p:cNvPr id="26" name="Picture 25">
            <a:extLst>
              <a:ext uri="{FF2B5EF4-FFF2-40B4-BE49-F238E27FC236}">
                <a16:creationId xmlns="" xmlns:a16="http://schemas.microsoft.com/office/drawing/2014/main" id="{C209832F-E828-4D46-BEAC-BAEF20D91A08}"/>
              </a:ext>
            </a:extLst>
          </p:cNvPr>
          <p:cNvPicPr>
            <a:picLocks/>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l="3659" r="6349"/>
          <a:stretch/>
        </p:blipFill>
        <p:spPr>
          <a:xfrm>
            <a:off x="6616793" y="3613448"/>
            <a:ext cx="5346745" cy="2966646"/>
          </a:xfrm>
          <a:prstGeom prst="rect">
            <a:avLst/>
          </a:prstGeom>
        </p:spPr>
      </p:pic>
      <p:sp>
        <p:nvSpPr>
          <p:cNvPr id="12" name="Freeform 11"/>
          <p:cNvSpPr/>
          <p:nvPr/>
        </p:nvSpPr>
        <p:spPr>
          <a:xfrm>
            <a:off x="2167280" y="1227620"/>
            <a:ext cx="3698015" cy="1975306"/>
          </a:xfrm>
          <a:custGeom>
            <a:avLst/>
            <a:gdLst>
              <a:gd name="connsiteX0" fmla="*/ 0 w 3698015"/>
              <a:gd name="connsiteY0" fmla="*/ 1975306 h 1975306"/>
              <a:gd name="connsiteX1" fmla="*/ 217233 w 3698015"/>
              <a:gd name="connsiteY1" fmla="*/ 1803540 h 1975306"/>
              <a:gd name="connsiteX2" fmla="*/ 449622 w 3698015"/>
              <a:gd name="connsiteY2" fmla="*/ 1465061 h 1975306"/>
              <a:gd name="connsiteX3" fmla="*/ 692115 w 3698015"/>
              <a:gd name="connsiteY3" fmla="*/ 808309 h 1975306"/>
              <a:gd name="connsiteX4" fmla="*/ 1146789 w 3698015"/>
              <a:gd name="connsiteY4" fmla="*/ 449622 h 1975306"/>
              <a:gd name="connsiteX5" fmla="*/ 1404437 w 3698015"/>
              <a:gd name="connsiteY5" fmla="*/ 343531 h 1975306"/>
              <a:gd name="connsiteX6" fmla="*/ 1657034 w 3698015"/>
              <a:gd name="connsiteY6" fmla="*/ 262700 h 1975306"/>
              <a:gd name="connsiteX7" fmla="*/ 2086448 w 3698015"/>
              <a:gd name="connsiteY7" fmla="*/ 171766 h 1975306"/>
              <a:gd name="connsiteX8" fmla="*/ 2778563 w 3698015"/>
              <a:gd name="connsiteY8" fmla="*/ 75779 h 1975306"/>
              <a:gd name="connsiteX9" fmla="*/ 3698015 w 3698015"/>
              <a:gd name="connsiteY9" fmla="*/ 0 h 1975306"/>
              <a:gd name="connsiteX10" fmla="*/ 3687911 w 3698015"/>
              <a:gd name="connsiteY10" fmla="*/ 80831 h 1975306"/>
              <a:gd name="connsiteX11" fmla="*/ 2541122 w 3698015"/>
              <a:gd name="connsiteY11" fmla="*/ 212181 h 1975306"/>
              <a:gd name="connsiteX12" fmla="*/ 2318837 w 3698015"/>
              <a:gd name="connsiteY12" fmla="*/ 272804 h 1975306"/>
              <a:gd name="connsiteX13" fmla="*/ 2066241 w 3698015"/>
              <a:gd name="connsiteY13" fmla="*/ 358687 h 1975306"/>
              <a:gd name="connsiteX14" fmla="*/ 1833852 w 3698015"/>
              <a:gd name="connsiteY14" fmla="*/ 500141 h 1975306"/>
              <a:gd name="connsiteX15" fmla="*/ 1606515 w 3698015"/>
              <a:gd name="connsiteY15" fmla="*/ 742634 h 1975306"/>
              <a:gd name="connsiteX16" fmla="*/ 1369074 w 3698015"/>
              <a:gd name="connsiteY16" fmla="*/ 884088 h 1975306"/>
              <a:gd name="connsiteX17" fmla="*/ 1141737 w 3698015"/>
              <a:gd name="connsiteY17" fmla="*/ 1369074 h 1975306"/>
              <a:gd name="connsiteX18" fmla="*/ 671907 w 3698015"/>
              <a:gd name="connsiteY18" fmla="*/ 1591359 h 1975306"/>
              <a:gd name="connsiteX19" fmla="*/ 454674 w 3698015"/>
              <a:gd name="connsiteY19" fmla="*/ 1960150 h 1975306"/>
              <a:gd name="connsiteX20" fmla="*/ 0 w 3698015"/>
              <a:gd name="connsiteY20" fmla="*/ 1975306 h 197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015" h="1975306">
                <a:moveTo>
                  <a:pt x="0" y="1975306"/>
                </a:moveTo>
                <a:lnTo>
                  <a:pt x="217233" y="1803540"/>
                </a:lnTo>
                <a:lnTo>
                  <a:pt x="449622" y="1465061"/>
                </a:lnTo>
                <a:lnTo>
                  <a:pt x="692115" y="808309"/>
                </a:lnTo>
                <a:lnTo>
                  <a:pt x="1146789" y="449622"/>
                </a:lnTo>
                <a:lnTo>
                  <a:pt x="1404437" y="343531"/>
                </a:lnTo>
                <a:lnTo>
                  <a:pt x="1657034" y="262700"/>
                </a:lnTo>
                <a:lnTo>
                  <a:pt x="2086448" y="171766"/>
                </a:lnTo>
                <a:lnTo>
                  <a:pt x="2778563" y="75779"/>
                </a:lnTo>
                <a:lnTo>
                  <a:pt x="3698015" y="0"/>
                </a:lnTo>
                <a:lnTo>
                  <a:pt x="3687911" y="80831"/>
                </a:lnTo>
                <a:lnTo>
                  <a:pt x="2541122" y="212181"/>
                </a:lnTo>
                <a:lnTo>
                  <a:pt x="2318837" y="272804"/>
                </a:lnTo>
                <a:lnTo>
                  <a:pt x="2066241" y="358687"/>
                </a:lnTo>
                <a:lnTo>
                  <a:pt x="1833852" y="500141"/>
                </a:lnTo>
                <a:lnTo>
                  <a:pt x="1606515" y="742634"/>
                </a:lnTo>
                <a:lnTo>
                  <a:pt x="1369074" y="884088"/>
                </a:lnTo>
                <a:lnTo>
                  <a:pt x="1141737" y="1369074"/>
                </a:lnTo>
                <a:lnTo>
                  <a:pt x="671907" y="1591359"/>
                </a:lnTo>
                <a:lnTo>
                  <a:pt x="454674" y="1960150"/>
                </a:lnTo>
                <a:lnTo>
                  <a:pt x="0" y="1975306"/>
                </a:lnTo>
                <a:close/>
              </a:path>
            </a:pathLst>
          </a:cu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127029" y="1828800"/>
            <a:ext cx="0" cy="840134"/>
          </a:xfrm>
          <a:prstGeom prst="line">
            <a:avLst/>
          </a:prstGeom>
          <a:ln w="38100">
            <a:solidFill>
              <a:schemeClr val="tx1"/>
            </a:solidFill>
            <a:headEnd type="triangle"/>
            <a:tailEnd type="diamond"/>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7874263" y="1137078"/>
            <a:ext cx="3918181" cy="2075167"/>
          </a:xfrm>
          <a:custGeom>
            <a:avLst/>
            <a:gdLst>
              <a:gd name="connsiteX0" fmla="*/ 0 w 3918181"/>
              <a:gd name="connsiteY0" fmla="*/ 2075167 h 2075167"/>
              <a:gd name="connsiteX1" fmla="*/ 232154 w 3918181"/>
              <a:gd name="connsiteY1" fmla="*/ 2008837 h 2075167"/>
              <a:gd name="connsiteX2" fmla="*/ 454831 w 3918181"/>
              <a:gd name="connsiteY2" fmla="*/ 1473463 h 2075167"/>
              <a:gd name="connsiteX3" fmla="*/ 914400 w 3918181"/>
              <a:gd name="connsiteY3" fmla="*/ 682247 h 2075167"/>
              <a:gd name="connsiteX4" fmla="*/ 1146554 w 3918181"/>
              <a:gd name="connsiteY4" fmla="*/ 435880 h 2075167"/>
              <a:gd name="connsiteX5" fmla="*/ 1378707 w 3918181"/>
              <a:gd name="connsiteY5" fmla="*/ 293745 h 2075167"/>
              <a:gd name="connsiteX6" fmla="*/ 1852490 w 3918181"/>
              <a:gd name="connsiteY6" fmla="*/ 175300 h 2075167"/>
              <a:gd name="connsiteX7" fmla="*/ 2349961 w 3918181"/>
              <a:gd name="connsiteY7" fmla="*/ 104232 h 2075167"/>
              <a:gd name="connsiteX8" fmla="*/ 2766890 w 3918181"/>
              <a:gd name="connsiteY8" fmla="*/ 61592 h 2075167"/>
              <a:gd name="connsiteX9" fmla="*/ 3918181 w 3918181"/>
              <a:gd name="connsiteY9" fmla="*/ 0 h 2075167"/>
              <a:gd name="connsiteX10" fmla="*/ 3918181 w 3918181"/>
              <a:gd name="connsiteY10" fmla="*/ 75805 h 2075167"/>
              <a:gd name="connsiteX11" fmla="*/ 2529998 w 3918181"/>
              <a:gd name="connsiteY11" fmla="*/ 232153 h 2075167"/>
              <a:gd name="connsiteX12" fmla="*/ 2312058 w 3918181"/>
              <a:gd name="connsiteY12" fmla="*/ 307959 h 2075167"/>
              <a:gd name="connsiteX13" fmla="*/ 2060954 w 3918181"/>
              <a:gd name="connsiteY13" fmla="*/ 535374 h 2075167"/>
              <a:gd name="connsiteX14" fmla="*/ 1610860 w 3918181"/>
              <a:gd name="connsiteY14" fmla="*/ 772265 h 2075167"/>
              <a:gd name="connsiteX15" fmla="*/ 1364494 w 3918181"/>
              <a:gd name="connsiteY15" fmla="*/ 1023370 h 2075167"/>
              <a:gd name="connsiteX16" fmla="*/ 1137078 w 3918181"/>
              <a:gd name="connsiteY16" fmla="*/ 1601385 h 2075167"/>
              <a:gd name="connsiteX17" fmla="*/ 900187 w 3918181"/>
              <a:gd name="connsiteY17" fmla="*/ 1748257 h 2075167"/>
              <a:gd name="connsiteX18" fmla="*/ 677509 w 3918181"/>
              <a:gd name="connsiteY18" fmla="*/ 1951983 h 2075167"/>
              <a:gd name="connsiteX19" fmla="*/ 459569 w 3918181"/>
              <a:gd name="connsiteY19" fmla="*/ 2060953 h 2075167"/>
              <a:gd name="connsiteX20" fmla="*/ 0 w 3918181"/>
              <a:gd name="connsiteY20" fmla="*/ 2075167 h 207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18181" h="2075167">
                <a:moveTo>
                  <a:pt x="0" y="2075167"/>
                </a:moveTo>
                <a:lnTo>
                  <a:pt x="232154" y="2008837"/>
                </a:lnTo>
                <a:lnTo>
                  <a:pt x="454831" y="1473463"/>
                </a:lnTo>
                <a:lnTo>
                  <a:pt x="914400" y="682247"/>
                </a:lnTo>
                <a:lnTo>
                  <a:pt x="1146554" y="435880"/>
                </a:lnTo>
                <a:lnTo>
                  <a:pt x="1378707" y="293745"/>
                </a:lnTo>
                <a:lnTo>
                  <a:pt x="1852490" y="175300"/>
                </a:lnTo>
                <a:lnTo>
                  <a:pt x="2349961" y="104232"/>
                </a:lnTo>
                <a:lnTo>
                  <a:pt x="2766890" y="61592"/>
                </a:lnTo>
                <a:lnTo>
                  <a:pt x="3918181" y="0"/>
                </a:lnTo>
                <a:lnTo>
                  <a:pt x="3918181" y="75805"/>
                </a:lnTo>
                <a:lnTo>
                  <a:pt x="2529998" y="232153"/>
                </a:lnTo>
                <a:lnTo>
                  <a:pt x="2312058" y="307959"/>
                </a:lnTo>
                <a:lnTo>
                  <a:pt x="2060954" y="535374"/>
                </a:lnTo>
                <a:lnTo>
                  <a:pt x="1610860" y="772265"/>
                </a:lnTo>
                <a:lnTo>
                  <a:pt x="1364494" y="1023370"/>
                </a:lnTo>
                <a:lnTo>
                  <a:pt x="1137078" y="1601385"/>
                </a:lnTo>
                <a:lnTo>
                  <a:pt x="900187" y="1748257"/>
                </a:lnTo>
                <a:lnTo>
                  <a:pt x="677509" y="1951983"/>
                </a:lnTo>
                <a:lnTo>
                  <a:pt x="459569" y="2060953"/>
                </a:lnTo>
                <a:lnTo>
                  <a:pt x="0" y="2075167"/>
                </a:lnTo>
                <a:close/>
              </a:path>
            </a:pathLst>
          </a:cu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1893896" y="4348422"/>
            <a:ext cx="3933866" cy="1758761"/>
          </a:xfrm>
          <a:custGeom>
            <a:avLst/>
            <a:gdLst>
              <a:gd name="connsiteX0" fmla="*/ 0 w 3933866"/>
              <a:gd name="connsiteY0" fmla="*/ 1758761 h 1758761"/>
              <a:gd name="connsiteX1" fmla="*/ 225682 w 3933866"/>
              <a:gd name="connsiteY1" fmla="*/ 1708177 h 1758761"/>
              <a:gd name="connsiteX2" fmla="*/ 677045 w 3933866"/>
              <a:gd name="connsiteY2" fmla="*/ 1346308 h 1758761"/>
              <a:gd name="connsiteX3" fmla="*/ 914400 w 3933866"/>
              <a:gd name="connsiteY3" fmla="*/ 910509 h 1758761"/>
              <a:gd name="connsiteX4" fmla="*/ 1140082 w 3933866"/>
              <a:gd name="connsiteY4" fmla="*/ 634244 h 1758761"/>
              <a:gd name="connsiteX5" fmla="*/ 1365764 w 3933866"/>
              <a:gd name="connsiteY5" fmla="*/ 470819 h 1758761"/>
              <a:gd name="connsiteX6" fmla="*/ 1603118 w 3933866"/>
              <a:gd name="connsiteY6" fmla="*/ 377433 h 1758761"/>
              <a:gd name="connsiteX7" fmla="*/ 1821018 w 3933866"/>
              <a:gd name="connsiteY7" fmla="*/ 307394 h 1758761"/>
              <a:gd name="connsiteX8" fmla="*/ 2311292 w 3933866"/>
              <a:gd name="connsiteY8" fmla="*/ 198444 h 1758761"/>
              <a:gd name="connsiteX9" fmla="*/ 2770438 w 3933866"/>
              <a:gd name="connsiteY9" fmla="*/ 128405 h 1758761"/>
              <a:gd name="connsiteX10" fmla="*/ 3186781 w 3933866"/>
              <a:gd name="connsiteY10" fmla="*/ 70039 h 1758761"/>
              <a:gd name="connsiteX11" fmla="*/ 3933866 w 3933866"/>
              <a:gd name="connsiteY11" fmla="*/ 0 h 1758761"/>
              <a:gd name="connsiteX12" fmla="*/ 3929975 w 3933866"/>
              <a:gd name="connsiteY12" fmla="*/ 105059 h 1758761"/>
              <a:gd name="connsiteX13" fmla="*/ 3478611 w 3933866"/>
              <a:gd name="connsiteY13" fmla="*/ 143970 h 1758761"/>
              <a:gd name="connsiteX14" fmla="*/ 2976664 w 3933866"/>
              <a:gd name="connsiteY14" fmla="*/ 233464 h 1758761"/>
              <a:gd name="connsiteX15" fmla="*/ 2743200 w 3933866"/>
              <a:gd name="connsiteY15" fmla="*/ 280157 h 1758761"/>
              <a:gd name="connsiteX16" fmla="*/ 2276272 w 3933866"/>
              <a:gd name="connsiteY16" fmla="*/ 431908 h 1758761"/>
              <a:gd name="connsiteX17" fmla="*/ 2062264 w 3933866"/>
              <a:gd name="connsiteY17" fmla="*/ 536967 h 1758761"/>
              <a:gd name="connsiteX18" fmla="*/ 1813236 w 3933866"/>
              <a:gd name="connsiteY18" fmla="*/ 704283 h 1758761"/>
              <a:gd name="connsiteX19" fmla="*/ 1599227 w 3933866"/>
              <a:gd name="connsiteY19" fmla="*/ 817124 h 1758761"/>
              <a:gd name="connsiteX20" fmla="*/ 1369655 w 3933866"/>
              <a:gd name="connsiteY20" fmla="*/ 1143973 h 1758761"/>
              <a:gd name="connsiteX21" fmla="*/ 1116735 w 3933866"/>
              <a:gd name="connsiteY21" fmla="*/ 1400783 h 1758761"/>
              <a:gd name="connsiteX22" fmla="*/ 898836 w 3933866"/>
              <a:gd name="connsiteY22" fmla="*/ 1607010 h 1758761"/>
              <a:gd name="connsiteX23" fmla="*/ 673154 w 3933866"/>
              <a:gd name="connsiteY23" fmla="*/ 1712068 h 1758761"/>
              <a:gd name="connsiteX24" fmla="*/ 443581 w 3933866"/>
              <a:gd name="connsiteY24" fmla="*/ 1712068 h 1758761"/>
              <a:gd name="connsiteX25" fmla="*/ 233464 w 3933866"/>
              <a:gd name="connsiteY25" fmla="*/ 1739306 h 1758761"/>
              <a:gd name="connsiteX26" fmla="*/ 0 w 3933866"/>
              <a:gd name="connsiteY26" fmla="*/ 1758761 h 175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33866" h="1758761">
                <a:moveTo>
                  <a:pt x="0" y="1758761"/>
                </a:moveTo>
                <a:lnTo>
                  <a:pt x="225682" y="1708177"/>
                </a:lnTo>
                <a:lnTo>
                  <a:pt x="677045" y="1346308"/>
                </a:lnTo>
                <a:lnTo>
                  <a:pt x="914400" y="910509"/>
                </a:lnTo>
                <a:lnTo>
                  <a:pt x="1140082" y="634244"/>
                </a:lnTo>
                <a:lnTo>
                  <a:pt x="1365764" y="470819"/>
                </a:lnTo>
                <a:lnTo>
                  <a:pt x="1603118" y="377433"/>
                </a:lnTo>
                <a:lnTo>
                  <a:pt x="1821018" y="307394"/>
                </a:lnTo>
                <a:lnTo>
                  <a:pt x="2311292" y="198444"/>
                </a:lnTo>
                <a:lnTo>
                  <a:pt x="2770438" y="128405"/>
                </a:lnTo>
                <a:lnTo>
                  <a:pt x="3186781" y="70039"/>
                </a:lnTo>
                <a:lnTo>
                  <a:pt x="3933866" y="0"/>
                </a:lnTo>
                <a:lnTo>
                  <a:pt x="3929975" y="105059"/>
                </a:lnTo>
                <a:lnTo>
                  <a:pt x="3478611" y="143970"/>
                </a:lnTo>
                <a:lnTo>
                  <a:pt x="2976664" y="233464"/>
                </a:lnTo>
                <a:lnTo>
                  <a:pt x="2743200" y="280157"/>
                </a:lnTo>
                <a:lnTo>
                  <a:pt x="2276272" y="431908"/>
                </a:lnTo>
                <a:lnTo>
                  <a:pt x="2062264" y="536967"/>
                </a:lnTo>
                <a:lnTo>
                  <a:pt x="1813236" y="704283"/>
                </a:lnTo>
                <a:lnTo>
                  <a:pt x="1599227" y="817124"/>
                </a:lnTo>
                <a:lnTo>
                  <a:pt x="1369655" y="1143973"/>
                </a:lnTo>
                <a:lnTo>
                  <a:pt x="1116735" y="1400783"/>
                </a:lnTo>
                <a:lnTo>
                  <a:pt x="898836" y="1607010"/>
                </a:lnTo>
                <a:lnTo>
                  <a:pt x="673154" y="1712068"/>
                </a:lnTo>
                <a:lnTo>
                  <a:pt x="443581" y="1712068"/>
                </a:lnTo>
                <a:lnTo>
                  <a:pt x="233464" y="1739306"/>
                </a:lnTo>
                <a:lnTo>
                  <a:pt x="0" y="1758761"/>
                </a:lnTo>
                <a:close/>
              </a:path>
            </a:pathLst>
          </a:cu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095819" y="4137558"/>
            <a:ext cx="3682426" cy="1933018"/>
          </a:xfrm>
          <a:custGeom>
            <a:avLst/>
            <a:gdLst>
              <a:gd name="connsiteX0" fmla="*/ 0 w 3682426"/>
              <a:gd name="connsiteY0" fmla="*/ 1787424 h 1787424"/>
              <a:gd name="connsiteX1" fmla="*/ 219291 w 3682426"/>
              <a:gd name="connsiteY1" fmla="*/ 1663298 h 1787424"/>
              <a:gd name="connsiteX2" fmla="*/ 686835 w 3682426"/>
              <a:gd name="connsiteY2" fmla="*/ 1191616 h 1787424"/>
              <a:gd name="connsiteX3" fmla="*/ 922676 w 3682426"/>
              <a:gd name="connsiteY3" fmla="*/ 889575 h 1787424"/>
              <a:gd name="connsiteX4" fmla="*/ 1141966 w 3682426"/>
              <a:gd name="connsiteY4" fmla="*/ 715797 h 1787424"/>
              <a:gd name="connsiteX5" fmla="*/ 1373669 w 3682426"/>
              <a:gd name="connsiteY5" fmla="*/ 587533 h 1787424"/>
              <a:gd name="connsiteX6" fmla="*/ 1849488 w 3682426"/>
              <a:gd name="connsiteY6" fmla="*/ 393068 h 1787424"/>
              <a:gd name="connsiteX7" fmla="*/ 2383233 w 3682426"/>
              <a:gd name="connsiteY7" fmla="*/ 235841 h 1787424"/>
              <a:gd name="connsiteX8" fmla="*/ 2817676 w 3682426"/>
              <a:gd name="connsiteY8" fmla="*/ 153090 h 1787424"/>
              <a:gd name="connsiteX9" fmla="*/ 3053517 w 3682426"/>
              <a:gd name="connsiteY9" fmla="*/ 124127 h 1787424"/>
              <a:gd name="connsiteX10" fmla="*/ 3682426 w 3682426"/>
              <a:gd name="connsiteY10" fmla="*/ 0 h 1787424"/>
              <a:gd name="connsiteX11" fmla="*/ 3678288 w 3682426"/>
              <a:gd name="connsiteY11" fmla="*/ 169640 h 1787424"/>
              <a:gd name="connsiteX12" fmla="*/ 3421760 w 3682426"/>
              <a:gd name="connsiteY12" fmla="*/ 206878 h 1787424"/>
              <a:gd name="connsiteX13" fmla="*/ 2677000 w 3682426"/>
              <a:gd name="connsiteY13" fmla="*/ 388930 h 1787424"/>
              <a:gd name="connsiteX14" fmla="*/ 2283932 w 3682426"/>
              <a:gd name="connsiteY14" fmla="*/ 513057 h 1787424"/>
              <a:gd name="connsiteX15" fmla="*/ 2060504 w 3682426"/>
              <a:gd name="connsiteY15" fmla="*/ 624771 h 1787424"/>
              <a:gd name="connsiteX16" fmla="*/ 1828800 w 3682426"/>
              <a:gd name="connsiteY16" fmla="*/ 773723 h 1787424"/>
              <a:gd name="connsiteX17" fmla="*/ 1609510 w 3682426"/>
              <a:gd name="connsiteY17" fmla="*/ 935088 h 1787424"/>
              <a:gd name="connsiteX18" fmla="*/ 1365394 w 3682426"/>
              <a:gd name="connsiteY18" fmla="*/ 1079902 h 1787424"/>
              <a:gd name="connsiteX19" fmla="*/ 686835 w 3682426"/>
              <a:gd name="connsiteY19" fmla="*/ 1559859 h 1787424"/>
              <a:gd name="connsiteX20" fmla="*/ 455132 w 3682426"/>
              <a:gd name="connsiteY20" fmla="*/ 1704673 h 1787424"/>
              <a:gd name="connsiteX21" fmla="*/ 223428 w 3682426"/>
              <a:gd name="connsiteY21" fmla="*/ 1770874 h 1787424"/>
              <a:gd name="connsiteX22" fmla="*/ 0 w 3682426"/>
              <a:gd name="connsiteY22" fmla="*/ 1787424 h 178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82426" h="1787424">
                <a:moveTo>
                  <a:pt x="0" y="1787424"/>
                </a:moveTo>
                <a:lnTo>
                  <a:pt x="219291" y="1663298"/>
                </a:lnTo>
                <a:lnTo>
                  <a:pt x="686835" y="1191616"/>
                </a:lnTo>
                <a:lnTo>
                  <a:pt x="922676" y="889575"/>
                </a:lnTo>
                <a:lnTo>
                  <a:pt x="1141966" y="715797"/>
                </a:lnTo>
                <a:lnTo>
                  <a:pt x="1373669" y="587533"/>
                </a:lnTo>
                <a:lnTo>
                  <a:pt x="1849488" y="393068"/>
                </a:lnTo>
                <a:lnTo>
                  <a:pt x="2383233" y="235841"/>
                </a:lnTo>
                <a:lnTo>
                  <a:pt x="2817676" y="153090"/>
                </a:lnTo>
                <a:lnTo>
                  <a:pt x="3053517" y="124127"/>
                </a:lnTo>
                <a:lnTo>
                  <a:pt x="3682426" y="0"/>
                </a:lnTo>
                <a:cubicBezTo>
                  <a:pt x="3681047" y="56547"/>
                  <a:pt x="3679667" y="113093"/>
                  <a:pt x="3678288" y="169640"/>
                </a:cubicBezTo>
                <a:lnTo>
                  <a:pt x="3421760" y="206878"/>
                </a:lnTo>
                <a:lnTo>
                  <a:pt x="2677000" y="388930"/>
                </a:lnTo>
                <a:lnTo>
                  <a:pt x="2283932" y="513057"/>
                </a:lnTo>
                <a:lnTo>
                  <a:pt x="2060504" y="624771"/>
                </a:lnTo>
                <a:lnTo>
                  <a:pt x="1828800" y="773723"/>
                </a:lnTo>
                <a:lnTo>
                  <a:pt x="1609510" y="935088"/>
                </a:lnTo>
                <a:lnTo>
                  <a:pt x="1365394" y="1079902"/>
                </a:lnTo>
                <a:lnTo>
                  <a:pt x="686835" y="1559859"/>
                </a:lnTo>
                <a:lnTo>
                  <a:pt x="455132" y="1704673"/>
                </a:lnTo>
                <a:lnTo>
                  <a:pt x="223428" y="1770874"/>
                </a:lnTo>
                <a:lnTo>
                  <a:pt x="0" y="1787424"/>
                </a:lnTo>
                <a:close/>
              </a:path>
            </a:pathLst>
          </a:cu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4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1" grpId="0"/>
      <p:bldP spid="22" grpId="0"/>
      <p:bldP spid="12" grpId="0" animBg="1"/>
      <p:bldP spid="27" grpId="0" animBg="1"/>
      <p:bldP spid="28"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53A584-974B-7244-90B3-977968778D8E}" type="slidenum">
              <a:rPr lang="en-US" smtClean="0"/>
              <a:t>74</a:t>
            </a:fld>
            <a:endParaRPr lang="en-US"/>
          </a:p>
        </p:txBody>
      </p:sp>
      <p:sp>
        <p:nvSpPr>
          <p:cNvPr id="6" name="Title 1">
            <a:extLst>
              <a:ext uri="{FF2B5EF4-FFF2-40B4-BE49-F238E27FC236}">
                <a16:creationId xmlns="" xmlns:a16="http://schemas.microsoft.com/office/drawing/2014/main" id="{4DE0DB88-8DD7-1E49-82F3-7DB90803C75E}"/>
              </a:ext>
            </a:extLst>
          </p:cNvPr>
          <p:cNvSpPr txBox="1">
            <a:spLocks/>
          </p:cNvSpPr>
          <p:nvPr/>
        </p:nvSpPr>
        <p:spPr>
          <a:xfrm>
            <a:off x="132523" y="201056"/>
            <a:ext cx="12192000" cy="220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Roboto" charset="0"/>
                <a:ea typeface="Roboto" charset="0"/>
                <a:cs typeface="Roboto" charset="0"/>
              </a:rPr>
              <a:t>Visual Curiosity: </a:t>
            </a:r>
            <a:r>
              <a:rPr lang="en-US" sz="2800" dirty="0" smtClean="0">
                <a:latin typeface="Roboto" charset="0"/>
                <a:ea typeface="Roboto" charset="0"/>
                <a:cs typeface="Roboto" charset="0"/>
              </a:rPr>
              <a:t>Learning to Ask Questions to Learn Visual Recognition</a:t>
            </a:r>
            <a:endParaRPr lang="en-US" sz="2800" dirty="0">
              <a:latin typeface="Roboto" charset="0"/>
              <a:ea typeface="Roboto" charset="0"/>
              <a:cs typeface="Roboto" charset="0"/>
            </a:endParaRPr>
          </a:p>
        </p:txBody>
      </p:sp>
      <p:sp>
        <p:nvSpPr>
          <p:cNvPr id="8" name="Title 1">
            <a:extLst>
              <a:ext uri="{FF2B5EF4-FFF2-40B4-BE49-F238E27FC236}">
                <a16:creationId xmlns="" xmlns:a16="http://schemas.microsoft.com/office/drawing/2014/main" id="{4DE0DB88-8DD7-1E49-82F3-7DB90803C75E}"/>
              </a:ext>
            </a:extLst>
          </p:cNvPr>
          <p:cNvSpPr txBox="1">
            <a:spLocks/>
          </p:cNvSpPr>
          <p:nvPr/>
        </p:nvSpPr>
        <p:spPr>
          <a:xfrm>
            <a:off x="1782417" y="781337"/>
            <a:ext cx="86271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smtClean="0">
                <a:latin typeface="Roboto" charset="0"/>
                <a:ea typeface="Roboto" charset="0"/>
                <a:cs typeface="Roboto" charset="0"/>
              </a:rPr>
              <a:t>Developed agents that learn to ask questions about their environment in order to learn visual recognition.</a:t>
            </a:r>
            <a:endParaRPr lang="en-US" sz="2800" dirty="0">
              <a:latin typeface="Roboto" charset="0"/>
              <a:ea typeface="Roboto" charset="0"/>
              <a:cs typeface="Roboto" charset="0"/>
            </a:endParaRPr>
          </a:p>
        </p:txBody>
      </p:sp>
      <p:grpSp>
        <p:nvGrpSpPr>
          <p:cNvPr id="65" name="Group 64"/>
          <p:cNvGrpSpPr/>
          <p:nvPr/>
        </p:nvGrpSpPr>
        <p:grpSpPr>
          <a:xfrm>
            <a:off x="2073345" y="2134091"/>
            <a:ext cx="8045311" cy="2705589"/>
            <a:chOff x="2245911" y="2134091"/>
            <a:chExt cx="8045311" cy="2705589"/>
          </a:xfrm>
        </p:grpSpPr>
        <p:pic>
          <p:nvPicPr>
            <p:cNvPr id="9" name="Picture 2" descr="page14image3718135504">
              <a:extLst>
                <a:ext uri="{FF2B5EF4-FFF2-40B4-BE49-F238E27FC236}">
                  <a16:creationId xmlns="" xmlns:a16="http://schemas.microsoft.com/office/drawing/2014/main" id="{8F505206-FBB3-044B-9A64-71F81FDF7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8641" y="2137821"/>
              <a:ext cx="3592581" cy="2701859"/>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pic>
          <p:nvPicPr>
            <p:cNvPr id="10" name="Picture 9" descr="page14image3718136272">
              <a:extLst>
                <a:ext uri="{FF2B5EF4-FFF2-40B4-BE49-F238E27FC236}">
                  <a16:creationId xmlns="" xmlns:a16="http://schemas.microsoft.com/office/drawing/2014/main" id="{FAF1D18D-4906-1D4F-93F9-A456A6D337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45911" y="2134091"/>
              <a:ext cx="3592581" cy="2642477"/>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grpSp>
      <p:sp>
        <p:nvSpPr>
          <p:cNvPr id="11" name="Title 1">
            <a:extLst>
              <a:ext uri="{FF2B5EF4-FFF2-40B4-BE49-F238E27FC236}">
                <a16:creationId xmlns="" xmlns:a16="http://schemas.microsoft.com/office/drawing/2014/main" id="{4DE0DB88-8DD7-1E49-82F3-7DB90803C75E}"/>
              </a:ext>
            </a:extLst>
          </p:cNvPr>
          <p:cNvSpPr txBox="1">
            <a:spLocks/>
          </p:cNvSpPr>
          <p:nvPr/>
        </p:nvSpPr>
        <p:spPr>
          <a:xfrm>
            <a:off x="2576573" y="5090421"/>
            <a:ext cx="70388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Roboto" charset="0"/>
                <a:ea typeface="Roboto" charset="0"/>
                <a:cs typeface="Roboto" charset="0"/>
              </a:rPr>
              <a:t>Showed questioner policies generalized to new environments and visual systems.</a:t>
            </a:r>
            <a:endParaRPr lang="en-US" sz="2800" dirty="0">
              <a:latin typeface="Roboto" charset="0"/>
              <a:ea typeface="Roboto" charset="0"/>
              <a:cs typeface="Roboto" charset="0"/>
            </a:endParaRPr>
          </a:p>
        </p:txBody>
      </p:sp>
      <p:grpSp>
        <p:nvGrpSpPr>
          <p:cNvPr id="7" name="Group 6"/>
          <p:cNvGrpSpPr/>
          <p:nvPr/>
        </p:nvGrpSpPr>
        <p:grpSpPr>
          <a:xfrm>
            <a:off x="2250141" y="2277035"/>
            <a:ext cx="7691718" cy="2348754"/>
            <a:chOff x="2402541" y="2223248"/>
            <a:chExt cx="7691718" cy="2348754"/>
          </a:xfrm>
        </p:grpSpPr>
        <p:sp>
          <p:nvSpPr>
            <p:cNvPr id="2" name="Rounded Rectangle 1"/>
            <p:cNvSpPr/>
            <p:nvPr/>
          </p:nvSpPr>
          <p:spPr>
            <a:xfrm>
              <a:off x="2402541" y="2223248"/>
              <a:ext cx="7691718" cy="2348754"/>
            </a:xfrm>
            <a:prstGeom prst="round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144C5D1C-A2BD-3947-A863-8006F6636DDF}"/>
                </a:ext>
              </a:extLst>
            </p:cNvPr>
            <p:cNvSpPr txBox="1"/>
            <p:nvPr/>
          </p:nvSpPr>
          <p:spPr>
            <a:xfrm>
              <a:off x="5199528" y="2773797"/>
              <a:ext cx="4697507" cy="1323439"/>
            </a:xfrm>
            <a:prstGeom prst="rect">
              <a:avLst/>
            </a:prstGeom>
            <a:noFill/>
          </p:spPr>
          <p:txBody>
            <a:bodyPr wrap="square" rtlCol="0">
              <a:spAutoFit/>
            </a:bodyPr>
            <a:lstStyle/>
            <a:p>
              <a:pPr algn="ctr"/>
              <a:r>
                <a:rPr lang="en-US" sz="4000" dirty="0" smtClean="0"/>
                <a:t>Thanks </a:t>
              </a:r>
              <a:r>
                <a:rPr lang="en-US" sz="4000" dirty="0" err="1" smtClean="0"/>
                <a:t>CoRL</a:t>
              </a:r>
              <a:r>
                <a:rPr lang="en-US" sz="4000" dirty="0" smtClean="0"/>
                <a:t> 2018!</a:t>
              </a:r>
              <a:endParaRPr lang="en-US" sz="4000" dirty="0"/>
            </a:p>
            <a:p>
              <a:pPr algn="ctr"/>
              <a:r>
                <a:rPr lang="en-US" sz="4000" dirty="0"/>
                <a:t>Questions?</a:t>
              </a:r>
            </a:p>
          </p:txBody>
        </p:sp>
        <p:grpSp>
          <p:nvGrpSpPr>
            <p:cNvPr id="13" name="Group 12">
              <a:extLst>
                <a:ext uri="{FF2B5EF4-FFF2-40B4-BE49-F238E27FC236}">
                  <a16:creationId xmlns="" xmlns:a16="http://schemas.microsoft.com/office/drawing/2014/main" id="{C87ADE9C-D279-5D44-97F6-30698CC6E052}"/>
                </a:ext>
              </a:extLst>
            </p:cNvPr>
            <p:cNvGrpSpPr/>
            <p:nvPr/>
          </p:nvGrpSpPr>
          <p:grpSpPr>
            <a:xfrm>
              <a:off x="3005590" y="2344423"/>
              <a:ext cx="1492543" cy="1758007"/>
              <a:chOff x="4172936" y="1881398"/>
              <a:chExt cx="1289113" cy="1445606"/>
            </a:xfrm>
          </p:grpSpPr>
          <p:sp>
            <p:nvSpPr>
              <p:cNvPr id="14" name="Rectangle 13">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Chord 14">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Chord 15">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hord 16">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Can 19">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 name="Can 20">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2" name="Group 21">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51" name="Rectangle 50">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2" name="Rounded Rectangle 51">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Rounded Rectangle 52">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Rectangle 53">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5" name="Group 54">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56" name="Rounded Rectangle 55">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Chord 56">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Rounded Rectangle 57">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Rounded Rectangle 58">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 name="Oval 59">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Oval 60">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Oval 61">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Oval 62">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Box 63">
                    <a:extLst>
                      <a:ext uri="{FF2B5EF4-FFF2-40B4-BE49-F238E27FC236}">
                        <a16:creationId xmlns="" xmlns:a16="http://schemas.microsoft.com/office/drawing/2014/main" id="{17D7A6C8-B5A1-7548-9399-DBE97D7C17BE}"/>
                      </a:ext>
                    </a:extLst>
                  </p:cNvPr>
                  <p:cNvSpPr txBox="1"/>
                  <p:nvPr/>
                </p:nvSpPr>
                <p:spPr>
                  <a:xfrm>
                    <a:off x="2898129" y="7786669"/>
                    <a:ext cx="918041" cy="312123"/>
                  </a:xfrm>
                  <a:prstGeom prst="rect">
                    <a:avLst/>
                  </a:prstGeom>
                  <a:noFill/>
                  <a:scene3d>
                    <a:camera prst="isometricOffAxis1Right">
                      <a:rot lat="899884" lon="19515223" rev="96863"/>
                    </a:camera>
                    <a:lightRig rig="threePt" dir="t"/>
                  </a:scene3d>
                </p:spPr>
                <p:txBody>
                  <a:bodyPr wrap="square" rtlCol="0">
                    <a:spAutoFit/>
                  </a:bodyPr>
                  <a:lstStyle/>
                  <a:p>
                    <a:r>
                      <a:rPr lang="en-US" sz="7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7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23" name="Can 22">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4" name="Group 23">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42" name="Rectangle 41">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ounded Rectangle 42">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Chord 43">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Chord 44">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Chord 45">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7" name="Chord 46">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Chord 47">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Oval 48">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Oval 49">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5" name="Group 24">
                <a:extLst>
                  <a:ext uri="{FF2B5EF4-FFF2-40B4-BE49-F238E27FC236}">
                    <a16:creationId xmlns="" xmlns:a16="http://schemas.microsoft.com/office/drawing/2014/main" id="{8DCB9A3F-8FD4-5C49-93C6-EC5A659678B9}"/>
                  </a:ext>
                </a:extLst>
              </p:cNvPr>
              <p:cNvGrpSpPr/>
              <p:nvPr/>
            </p:nvGrpSpPr>
            <p:grpSpPr>
              <a:xfrm rot="900000">
                <a:off x="4618445" y="1881398"/>
                <a:ext cx="670172" cy="676799"/>
                <a:chOff x="2315243" y="7002960"/>
                <a:chExt cx="1271549" cy="1284117"/>
              </a:xfrm>
            </p:grpSpPr>
            <p:sp>
              <p:nvSpPr>
                <p:cNvPr id="28" name="Triangle 27">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9" name="Group 28">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32" name="Group 31">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36" name="Rounded Rectangle 35">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ounded Rectangle 36">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Oval 37">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Oval 38">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Oval 39">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Oval 40">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3" name="Rounded Rectangle 32">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Oval 33">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0" name="Oval 29">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Rectangle 30">
                  <a:extLst>
                    <a:ext uri="{FF2B5EF4-FFF2-40B4-BE49-F238E27FC236}">
                      <a16:creationId xmlns="" xmlns:a16="http://schemas.microsoft.com/office/drawing/2014/main" id="{0B22F122-D9F2-7B4E-A16A-7607F02C0C27}"/>
                    </a:ext>
                  </a:extLst>
                </p:cNvPr>
                <p:cNvSpPr/>
                <p:nvPr/>
              </p:nvSpPr>
              <p:spPr>
                <a:xfrm>
                  <a:off x="2769232" y="7002960"/>
                  <a:ext cx="365666" cy="312122"/>
                </a:xfrm>
                <a:prstGeom prst="rect">
                  <a:avLst/>
                </a:prstGeom>
              </p:spPr>
              <p:txBody>
                <a:bodyPr wrap="none">
                  <a:spAutoFit/>
                </a:bodyPr>
                <a:lstStyle/>
                <a:p>
                  <a:r>
                    <a:rPr lang="en-US" sz="700" dirty="0">
                      <a:solidFill>
                        <a:schemeClr val="bg1">
                          <a:lumMod val="95000"/>
                          <a:lumOff val="5000"/>
                        </a:schemeClr>
                      </a:solidFill>
                    </a:rPr>
                    <a:t>c</a:t>
                  </a:r>
                  <a:endParaRPr lang="en-US" sz="300" dirty="0">
                    <a:solidFill>
                      <a:schemeClr val="bg1">
                        <a:lumMod val="95000"/>
                        <a:lumOff val="5000"/>
                      </a:schemeClr>
                    </a:solidFill>
                  </a:endParaRPr>
                </a:p>
              </p:txBody>
            </p:sp>
          </p:grpSp>
          <p:sp>
            <p:nvSpPr>
              <p:cNvPr id="26" name="Oval 25">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Oval 26">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 name="Rectangle 3"/>
            <p:cNvSpPr/>
            <p:nvPr/>
          </p:nvSpPr>
          <p:spPr>
            <a:xfrm>
              <a:off x="3065042" y="4069092"/>
              <a:ext cx="1566454" cy="369332"/>
            </a:xfrm>
            <a:prstGeom prst="rect">
              <a:avLst/>
            </a:prstGeom>
          </p:spPr>
          <p:txBody>
            <a:bodyPr wrap="none">
              <a:spAutoFit/>
            </a:bodyPr>
            <a:lstStyle/>
            <a:p>
              <a:r>
                <a:rPr lang="en-US" smtClean="0">
                  <a:latin typeface="Roboto" charset="0"/>
                  <a:ea typeface="Roboto" charset="0"/>
                  <a:cs typeface="Roboto" charset="0"/>
                </a:rPr>
                <a:t>Stay Curious!</a:t>
              </a:r>
              <a:endParaRPr lang="en-US"/>
            </a:p>
          </p:txBody>
        </p:sp>
      </p:grpSp>
    </p:spTree>
    <p:extLst>
      <p:ext uri="{BB962C8B-B14F-4D97-AF65-F5344CB8AC3E}">
        <p14:creationId xmlns:p14="http://schemas.microsoft.com/office/powerpoint/2010/main" val="7865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09C5C0B1-619A-CC4C-B889-2AEFF3C50069}"/>
              </a:ext>
            </a:extLst>
          </p:cNvPr>
          <p:cNvPicPr>
            <a:picLocks noChangeAspect="1"/>
          </p:cNvPicPr>
          <p:nvPr/>
        </p:nvPicPr>
        <p:blipFill>
          <a:blip r:embed="rId3"/>
          <a:stretch>
            <a:fillRect/>
          </a:stretch>
        </p:blipFill>
        <p:spPr>
          <a:xfrm>
            <a:off x="2622565" y="1186490"/>
            <a:ext cx="7860625" cy="5246112"/>
          </a:xfrm>
          <a:prstGeom prst="roundRect">
            <a:avLst>
              <a:gd name="adj" fmla="val 3110"/>
            </a:avLst>
          </a:prstGeom>
          <a:effectLst/>
        </p:spPr>
      </p:pic>
      <p:sp>
        <p:nvSpPr>
          <p:cNvPr id="92" name="Rounded Rectangle 91">
            <a:extLst>
              <a:ext uri="{FF2B5EF4-FFF2-40B4-BE49-F238E27FC236}">
                <a16:creationId xmlns="" xmlns:a16="http://schemas.microsoft.com/office/drawing/2014/main" id="{49F49D06-2E12-8946-A3F6-5BD1D6B15E7E}"/>
              </a:ext>
            </a:extLst>
          </p:cNvPr>
          <p:cNvSpPr/>
          <p:nvPr/>
        </p:nvSpPr>
        <p:spPr>
          <a:xfrm>
            <a:off x="3331078" y="5412100"/>
            <a:ext cx="1472404" cy="1245033"/>
          </a:xfrm>
          <a:prstGeom prst="roundRect">
            <a:avLst>
              <a:gd name="adj" fmla="val 0"/>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en-US" altLang="zh-CN" sz="4000" dirty="0">
                <a:latin typeface="Roboto" charset="0"/>
                <a:ea typeface="Roboto" charset="0"/>
                <a:cs typeface="Roboto" charset="0"/>
              </a:rPr>
              <a:t>Asking informative questions is challenging!</a:t>
            </a:r>
            <a:endParaRPr lang="en-US" sz="4000" dirty="0">
              <a:latin typeface="Roboto" charset="0"/>
              <a:ea typeface="Roboto" charset="0"/>
              <a:cs typeface="Roboto" charset="0"/>
            </a:endParaRPr>
          </a:p>
        </p:txBody>
      </p:sp>
      <p:grpSp>
        <p:nvGrpSpPr>
          <p:cNvPr id="3" name="Group 2"/>
          <p:cNvGrpSpPr/>
          <p:nvPr/>
        </p:nvGrpSpPr>
        <p:grpSpPr>
          <a:xfrm>
            <a:off x="437695" y="2657519"/>
            <a:ext cx="2523220" cy="3583857"/>
            <a:chOff x="437695" y="2657519"/>
            <a:chExt cx="2523220" cy="3583857"/>
          </a:xfrm>
        </p:grpSpPr>
        <p:grpSp>
          <p:nvGrpSpPr>
            <p:cNvPr id="8" name="Group 7">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9" name="Rectangle 8">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n 17">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50" name="Rectangle 49">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55" name="Rounded Rectangle 54">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hord 55">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20" name="Can 19">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41" name="Rectangle 40">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hord 43">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ord 46">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26" name="Triangle 25">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31" name="Group 30">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35" name="Rounded Rectangle 34">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24" name="Oval 23">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cxnSp>
        <p:nvCxnSpPr>
          <p:cNvPr id="94" name="Curved Connector 93"/>
          <p:cNvCxnSpPr>
            <a:stCxn id="35" idx="3"/>
          </p:cNvCxnSpPr>
          <p:nvPr/>
        </p:nvCxnSpPr>
        <p:spPr>
          <a:xfrm>
            <a:off x="2545463" y="3686418"/>
            <a:ext cx="785615" cy="2348199"/>
          </a:xfrm>
          <a:prstGeom prst="curvedConnector3">
            <a:avLst>
              <a:gd name="adj1" fmla="val 50000"/>
            </a:avLst>
          </a:prstGeom>
          <a:ln w="57150">
            <a:solidFill>
              <a:srgbClr val="D9D9D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 xmlns:a16="http://schemas.microsoft.com/office/drawing/2014/main" id="{88139385-8D10-FD43-9083-E63C0B45F78A}"/>
              </a:ext>
            </a:extLst>
          </p:cNvPr>
          <p:cNvGrpSpPr/>
          <p:nvPr/>
        </p:nvGrpSpPr>
        <p:grpSpPr>
          <a:xfrm>
            <a:off x="3552633" y="3799533"/>
            <a:ext cx="686888" cy="2711399"/>
            <a:chOff x="1180476" y="3866768"/>
            <a:chExt cx="686888" cy="2711399"/>
          </a:xfrm>
        </p:grpSpPr>
        <p:pic>
          <p:nvPicPr>
            <p:cNvPr id="66" name="Picture 65">
              <a:extLst>
                <a:ext uri="{FF2B5EF4-FFF2-40B4-BE49-F238E27FC236}">
                  <a16:creationId xmlns="" xmlns:a16="http://schemas.microsoft.com/office/drawing/2014/main" id="{49AB5F85-8BA0-AC40-9509-E0F9B3C64346}"/>
                </a:ext>
              </a:extLst>
            </p:cNvPr>
            <p:cNvPicPr>
              <a:picLocks noChangeAspect="1"/>
            </p:cNvPicPr>
            <p:nvPr/>
          </p:nvPicPr>
          <p:blipFill>
            <a:blip r:embed="rId4"/>
            <a:stretch>
              <a:fillRect/>
            </a:stretch>
          </p:blipFill>
          <p:spPr>
            <a:xfrm>
              <a:off x="1448264" y="5612967"/>
              <a:ext cx="419100" cy="965200"/>
            </a:xfrm>
            <a:prstGeom prst="rect">
              <a:avLst/>
            </a:prstGeom>
          </p:spPr>
        </p:pic>
        <p:sp>
          <p:nvSpPr>
            <p:cNvPr id="67" name="Rectangle 66">
              <a:extLst>
                <a:ext uri="{FF2B5EF4-FFF2-40B4-BE49-F238E27FC236}">
                  <a16:creationId xmlns="" xmlns:a16="http://schemas.microsoft.com/office/drawing/2014/main" id="{A501F1C0-C40E-D842-A820-EE5F98EC3B8D}"/>
                </a:ext>
              </a:extLst>
            </p:cNvPr>
            <p:cNvSpPr/>
            <p:nvPr/>
          </p:nvSpPr>
          <p:spPr>
            <a:xfrm>
              <a:off x="1180476" y="3866768"/>
              <a:ext cx="265507" cy="6271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 xmlns:a16="http://schemas.microsoft.com/office/drawing/2014/main" id="{3C8A94CB-FCAB-984E-94E7-A4924EB868B4}"/>
                </a:ext>
              </a:extLst>
            </p:cNvPr>
            <p:cNvCxnSpPr>
              <a:cxnSpLocks/>
              <a:endCxn id="66" idx="0"/>
            </p:cNvCxnSpPr>
            <p:nvPr/>
          </p:nvCxnSpPr>
          <p:spPr>
            <a:xfrm>
              <a:off x="1310220" y="4531786"/>
              <a:ext cx="347594" cy="10811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9494129" y="2831393"/>
            <a:ext cx="2956808" cy="3394677"/>
            <a:chOff x="9502533" y="1140511"/>
            <a:chExt cx="2956808" cy="3394677"/>
          </a:xfrm>
        </p:grpSpPr>
        <p:pic>
          <p:nvPicPr>
            <p:cNvPr id="84" name="Picture 83">
              <a:extLst>
                <a:ext uri="{FF2B5EF4-FFF2-40B4-BE49-F238E27FC236}">
                  <a16:creationId xmlns="" xmlns:a16="http://schemas.microsoft.com/office/drawing/2014/main" id="{7D6F0FE2-75E0-ED44-AB15-8DF47FBB6C29}"/>
                </a:ext>
              </a:extLst>
            </p:cNvPr>
            <p:cNvPicPr>
              <a:picLocks noChangeAspect="1"/>
            </p:cNvPicPr>
            <p:nvPr/>
          </p:nvPicPr>
          <p:blipFill>
            <a:blip r:embed="rId5">
              <a:extLst>
                <a:ext uri="{BEBA8EAE-BF5A-486C-A8C5-ECC9F3942E4B}">
                  <a14:imgProps xmlns:a14="http://schemas.microsoft.com/office/drawing/2010/main">
                    <a14:imgLayer>
                      <a14:imgEffect>
                        <a14:saturation sat="0"/>
                      </a14:imgEffect>
                    </a14:imgLayer>
                  </a14:imgProps>
                </a:ext>
              </a:extLst>
            </a:blip>
            <a:stretch>
              <a:fillRect/>
            </a:stretch>
          </p:blipFill>
          <p:spPr>
            <a:xfrm>
              <a:off x="9502533" y="1140511"/>
              <a:ext cx="2956808" cy="2956808"/>
            </a:xfrm>
            <a:prstGeom prst="rect">
              <a:avLst/>
            </a:prstGeom>
          </p:spPr>
        </p:pic>
        <p:sp>
          <p:nvSpPr>
            <p:cNvPr id="86" name="Rectangle 85"/>
            <p:cNvSpPr/>
            <p:nvPr/>
          </p:nvSpPr>
          <p:spPr>
            <a:xfrm>
              <a:off x="10481442" y="3888857"/>
              <a:ext cx="998991" cy="646331"/>
            </a:xfrm>
            <a:prstGeom prst="rect">
              <a:avLst/>
            </a:prstGeom>
          </p:spPr>
          <p:txBody>
            <a:bodyPr wrap="none">
              <a:spAutoFit/>
            </a:bodyPr>
            <a:lstStyle/>
            <a:p>
              <a:pPr algn="ctr"/>
              <a:r>
                <a:rPr lang="en-US" altLang="zh-CN" dirty="0" smtClean="0">
                  <a:latin typeface="Roboto" charset="0"/>
                  <a:ea typeface="Roboto" charset="0"/>
                  <a:cs typeface="Roboto" charset="0"/>
                </a:rPr>
                <a:t>Human </a:t>
              </a:r>
            </a:p>
            <a:p>
              <a:pPr algn="ctr"/>
              <a:r>
                <a:rPr lang="en-US" altLang="zh-CN" dirty="0">
                  <a:latin typeface="Roboto" charset="0"/>
                  <a:ea typeface="Roboto" charset="0"/>
                  <a:cs typeface="Roboto" charset="0"/>
                </a:rPr>
                <a:t>(</a:t>
              </a:r>
              <a:r>
                <a:rPr lang="en-US" altLang="zh-CN" dirty="0" smtClean="0">
                  <a:latin typeface="Roboto" charset="0"/>
                  <a:ea typeface="Roboto" charset="0"/>
                  <a:cs typeface="Roboto" charset="0"/>
                </a:rPr>
                <a:t>Oracle)</a:t>
              </a:r>
              <a:endParaRPr lang="en-US" dirty="0"/>
            </a:p>
          </p:txBody>
        </p:sp>
      </p:grpSp>
      <p:sp>
        <p:nvSpPr>
          <p:cNvPr id="12" name="Rounded Rectangular Callout 11"/>
          <p:cNvSpPr/>
          <p:nvPr/>
        </p:nvSpPr>
        <p:spPr>
          <a:xfrm>
            <a:off x="2953868" y="1941006"/>
            <a:ext cx="7352181" cy="769258"/>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What is the orange object to the left of the television?</a:t>
            </a:r>
            <a:endParaRPr lang="en-US" sz="2200" dirty="0">
              <a:solidFill>
                <a:schemeClr val="bg1"/>
              </a:solidFill>
              <a:latin typeface="Roboto" charset="0"/>
              <a:ea typeface="Roboto" charset="0"/>
              <a:cs typeface="Roboto" charset="0"/>
            </a:endParaRPr>
          </a:p>
        </p:txBody>
      </p:sp>
      <p:sp>
        <p:nvSpPr>
          <p:cNvPr id="90" name="Rounded Rectangular Callout 89"/>
          <p:cNvSpPr/>
          <p:nvPr/>
        </p:nvSpPr>
        <p:spPr>
          <a:xfrm>
            <a:off x="4365785" y="4513185"/>
            <a:ext cx="5684284" cy="769258"/>
          </a:xfrm>
          <a:prstGeom prst="wedgeRoundRectCallout">
            <a:avLst>
              <a:gd name="adj1" fmla="val 58531"/>
              <a:gd name="adj2" fmla="val -56251"/>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That</a:t>
            </a:r>
            <a:r>
              <a:rPr lang="mr-IN" sz="2200" dirty="0" smtClean="0">
                <a:solidFill>
                  <a:schemeClr val="bg1"/>
                </a:solidFill>
                <a:latin typeface="Roboto" charset="0"/>
                <a:ea typeface="Roboto" charset="0"/>
                <a:cs typeface="Roboto" charset="0"/>
              </a:rPr>
              <a:t>’</a:t>
            </a:r>
            <a:r>
              <a:rPr lang="en-US" sz="2200" dirty="0" smtClean="0">
                <a:solidFill>
                  <a:schemeClr val="bg1"/>
                </a:solidFill>
                <a:latin typeface="Roboto" charset="0"/>
                <a:ea typeface="Roboto" charset="0"/>
                <a:cs typeface="Roboto" charset="0"/>
              </a:rPr>
              <a:t>s a candle.</a:t>
            </a:r>
            <a:endParaRPr lang="en-US" sz="2200" dirty="0">
              <a:solidFill>
                <a:schemeClr val="bg1"/>
              </a:solidFill>
              <a:latin typeface="Roboto" charset="0"/>
              <a:ea typeface="Roboto" charset="0"/>
              <a:cs typeface="Roboto" charset="0"/>
            </a:endParaRPr>
          </a:p>
        </p:txBody>
      </p:sp>
      <p:grpSp>
        <p:nvGrpSpPr>
          <p:cNvPr id="93" name="Group 92"/>
          <p:cNvGrpSpPr/>
          <p:nvPr/>
        </p:nvGrpSpPr>
        <p:grpSpPr>
          <a:xfrm>
            <a:off x="3682377" y="2527300"/>
            <a:ext cx="1905623" cy="1447638"/>
            <a:chOff x="3682377" y="2527300"/>
            <a:chExt cx="1905623" cy="1447638"/>
          </a:xfrm>
        </p:grpSpPr>
        <p:cxnSp>
          <p:nvCxnSpPr>
            <p:cNvPr id="97" name="Straight Connector 96"/>
            <p:cNvCxnSpPr/>
            <p:nvPr/>
          </p:nvCxnSpPr>
          <p:spPr>
            <a:xfrm>
              <a:off x="4790782" y="2527300"/>
              <a:ext cx="79721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682377" y="2527300"/>
              <a:ext cx="1499223" cy="1447638"/>
            </a:xfrm>
            <a:prstGeom prst="line">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5003561" y="2513463"/>
            <a:ext cx="4838939" cy="1415959"/>
            <a:chOff x="1159556" y="2527300"/>
            <a:chExt cx="4838939" cy="1415959"/>
          </a:xfrm>
        </p:grpSpPr>
        <p:cxnSp>
          <p:nvCxnSpPr>
            <p:cNvPr id="100" name="Straight Connector 99"/>
            <p:cNvCxnSpPr/>
            <p:nvPr/>
          </p:nvCxnSpPr>
          <p:spPr>
            <a:xfrm>
              <a:off x="4790782" y="2527300"/>
              <a:ext cx="1207713"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159556" y="2527300"/>
              <a:ext cx="4022045" cy="1415959"/>
            </a:xfrm>
            <a:prstGeom prst="line">
              <a:avLst/>
            </a:prstGeom>
            <a:ln w="571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3983947" y="2500763"/>
            <a:ext cx="4128234" cy="1407228"/>
            <a:chOff x="-12458" y="2362200"/>
            <a:chExt cx="4128234" cy="1407228"/>
          </a:xfrm>
        </p:grpSpPr>
        <p:cxnSp>
          <p:nvCxnSpPr>
            <p:cNvPr id="103" name="Straight Connector 102"/>
            <p:cNvCxnSpPr/>
            <p:nvPr/>
          </p:nvCxnSpPr>
          <p:spPr>
            <a:xfrm>
              <a:off x="3330282" y="2362200"/>
              <a:ext cx="785494" cy="0"/>
            </a:xfrm>
            <a:prstGeom prst="line">
              <a:avLst/>
            </a:prstGeom>
            <a:ln w="57150">
              <a:solidFill>
                <a:srgbClr val="00F01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2458" y="3769428"/>
              <a:ext cx="956114" cy="0"/>
            </a:xfrm>
            <a:prstGeom prst="line">
              <a:avLst/>
            </a:prstGeom>
            <a:ln w="57150">
              <a:solidFill>
                <a:srgbClr val="00F0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1153A584-974B-7244-90B3-977968778D8E}" type="slidenum">
              <a:rPr lang="en-US" smtClean="0"/>
              <a:t>8</a:t>
            </a:fld>
            <a:endParaRPr lang="en-US"/>
          </a:p>
        </p:txBody>
      </p:sp>
    </p:spTree>
    <p:extLst>
      <p:ext uri="{BB962C8B-B14F-4D97-AF65-F5344CB8AC3E}">
        <p14:creationId xmlns:p14="http://schemas.microsoft.com/office/powerpoint/2010/main" val="62066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09C5C0B1-619A-CC4C-B889-2AEFF3C50069}"/>
              </a:ext>
            </a:extLst>
          </p:cNvPr>
          <p:cNvPicPr>
            <a:picLocks noChangeAspect="1"/>
          </p:cNvPicPr>
          <p:nvPr/>
        </p:nvPicPr>
        <p:blipFill>
          <a:blip r:embed="rId3"/>
          <a:stretch>
            <a:fillRect/>
          </a:stretch>
        </p:blipFill>
        <p:spPr>
          <a:xfrm>
            <a:off x="2622565" y="1186490"/>
            <a:ext cx="7860625" cy="5246112"/>
          </a:xfrm>
          <a:prstGeom prst="roundRect">
            <a:avLst>
              <a:gd name="adj" fmla="val 3110"/>
            </a:avLst>
          </a:prstGeom>
          <a:effectLst/>
        </p:spPr>
      </p:pic>
      <p:sp>
        <p:nvSpPr>
          <p:cNvPr id="92" name="Rounded Rectangle 91">
            <a:extLst>
              <a:ext uri="{FF2B5EF4-FFF2-40B4-BE49-F238E27FC236}">
                <a16:creationId xmlns="" xmlns:a16="http://schemas.microsoft.com/office/drawing/2014/main" id="{49F49D06-2E12-8946-A3F6-5BD1D6B15E7E}"/>
              </a:ext>
            </a:extLst>
          </p:cNvPr>
          <p:cNvSpPr/>
          <p:nvPr/>
        </p:nvSpPr>
        <p:spPr>
          <a:xfrm>
            <a:off x="3331078" y="5412100"/>
            <a:ext cx="1472404" cy="1245033"/>
          </a:xfrm>
          <a:prstGeom prst="roundRect">
            <a:avLst>
              <a:gd name="adj" fmla="val 0"/>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 xmlns:a16="http://schemas.microsoft.com/office/drawing/2014/main" id="{4DE0DB88-8DD7-1E49-82F3-7DB90803C75E}"/>
              </a:ext>
            </a:extLst>
          </p:cNvPr>
          <p:cNvSpPr>
            <a:spLocks noGrp="1"/>
          </p:cNvSpPr>
          <p:nvPr>
            <p:ph type="title"/>
          </p:nvPr>
        </p:nvSpPr>
        <p:spPr>
          <a:xfrm>
            <a:off x="1" y="82322"/>
            <a:ext cx="12192000" cy="1325563"/>
          </a:xfrm>
        </p:spPr>
        <p:txBody>
          <a:bodyPr>
            <a:normAutofit/>
          </a:bodyPr>
          <a:lstStyle/>
          <a:p>
            <a:pPr algn="ctr"/>
            <a:r>
              <a:rPr lang="en-US" altLang="zh-CN" sz="4000" dirty="0" smtClean="0">
                <a:latin typeface="Roboto" charset="0"/>
                <a:ea typeface="Roboto" charset="0"/>
                <a:cs typeface="Roboto" charset="0"/>
              </a:rPr>
              <a:t>Asking informative questions is challenging!</a:t>
            </a:r>
            <a:endParaRPr lang="en-US" sz="4000" dirty="0">
              <a:latin typeface="Roboto" charset="0"/>
              <a:ea typeface="Roboto" charset="0"/>
              <a:cs typeface="Roboto" charset="0"/>
            </a:endParaRPr>
          </a:p>
        </p:txBody>
      </p:sp>
      <p:grpSp>
        <p:nvGrpSpPr>
          <p:cNvPr id="3" name="Group 2"/>
          <p:cNvGrpSpPr/>
          <p:nvPr/>
        </p:nvGrpSpPr>
        <p:grpSpPr>
          <a:xfrm>
            <a:off x="437695" y="2657519"/>
            <a:ext cx="2523220" cy="3583857"/>
            <a:chOff x="437695" y="2657519"/>
            <a:chExt cx="2523220" cy="3583857"/>
          </a:xfrm>
        </p:grpSpPr>
        <p:grpSp>
          <p:nvGrpSpPr>
            <p:cNvPr id="8" name="Group 7">
              <a:extLst>
                <a:ext uri="{FF2B5EF4-FFF2-40B4-BE49-F238E27FC236}">
                  <a16:creationId xmlns="" xmlns:a16="http://schemas.microsoft.com/office/drawing/2014/main" id="{C87ADE9C-D279-5D44-97F6-30698CC6E052}"/>
                </a:ext>
              </a:extLst>
            </p:cNvPr>
            <p:cNvGrpSpPr/>
            <p:nvPr/>
          </p:nvGrpSpPr>
          <p:grpSpPr>
            <a:xfrm>
              <a:off x="437695" y="2657519"/>
              <a:ext cx="2523220" cy="2934359"/>
              <a:chOff x="4172936" y="1899707"/>
              <a:chExt cx="1289113" cy="1427297"/>
            </a:xfrm>
          </p:grpSpPr>
          <p:sp>
            <p:nvSpPr>
              <p:cNvPr id="9" name="Rectangle 8">
                <a:extLst>
                  <a:ext uri="{FF2B5EF4-FFF2-40B4-BE49-F238E27FC236}">
                    <a16:creationId xmlns="" xmlns:a16="http://schemas.microsoft.com/office/drawing/2014/main" id="{41402567-CF43-3347-8173-CE211DF27B64}"/>
                  </a:ext>
                </a:extLst>
              </p:cNvPr>
              <p:cNvSpPr/>
              <p:nvPr/>
            </p:nvSpPr>
            <p:spPr>
              <a:xfrm rot="1204234" flipH="1">
                <a:off x="5077684" y="2836404"/>
                <a:ext cx="172035" cy="10106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 xmlns:a16="http://schemas.microsoft.com/office/drawing/2014/main" id="{F47F2DC7-3472-AE4B-8F42-7B00AE0930F5}"/>
                  </a:ext>
                </a:extLst>
              </p:cNvPr>
              <p:cNvSpPr/>
              <p:nvPr/>
            </p:nvSpPr>
            <p:spPr>
              <a:xfrm rot="7976641" flipH="1">
                <a:off x="5205072" y="2810159"/>
                <a:ext cx="228929" cy="231483"/>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 xmlns:a16="http://schemas.microsoft.com/office/drawing/2014/main" id="{49CE5413-7186-9141-9BB0-283A27BB2456}"/>
                  </a:ext>
                </a:extLst>
              </p:cNvPr>
              <p:cNvSpPr/>
              <p:nvPr/>
            </p:nvSpPr>
            <p:spPr>
              <a:xfrm rot="5443627">
                <a:off x="5306001" y="2772173"/>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 xmlns:a16="http://schemas.microsoft.com/office/drawing/2014/main" id="{FA620263-BF62-6F44-944D-971E6180AC40}"/>
                  </a:ext>
                </a:extLst>
              </p:cNvPr>
              <p:cNvSpPr/>
              <p:nvPr/>
            </p:nvSpPr>
            <p:spPr>
              <a:xfrm rot="5109655" flipH="1">
                <a:off x="5310459" y="2896348"/>
                <a:ext cx="129751" cy="173429"/>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8EC2D33-6BC4-5E4D-941E-5BC5C7BBD2BD}"/>
                  </a:ext>
                </a:extLst>
              </p:cNvPr>
              <p:cNvSpPr/>
              <p:nvPr/>
            </p:nvSpPr>
            <p:spPr>
              <a:xfrm rot="3476641" flipH="1">
                <a:off x="5306937" y="2973045"/>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253571FD-8B3C-6F4F-8902-5BE8B8395F38}"/>
                  </a:ext>
                </a:extLst>
              </p:cNvPr>
              <p:cNvSpPr/>
              <p:nvPr/>
            </p:nvSpPr>
            <p:spPr>
              <a:xfrm rot="3476641" flipH="1">
                <a:off x="5290542" y="2842028"/>
                <a:ext cx="32360" cy="32721"/>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 xmlns:a16="http://schemas.microsoft.com/office/drawing/2014/main" id="{AE2BC3C0-408E-054E-A8ED-FA7F9076F42E}"/>
                  </a:ext>
                </a:extLst>
              </p:cNvPr>
              <p:cNvSpPr>
                <a:spLocks noChangeAspect="1"/>
              </p:cNvSpPr>
              <p:nvPr/>
            </p:nvSpPr>
            <p:spPr>
              <a:xfrm>
                <a:off x="4619089" y="3002829"/>
                <a:ext cx="546528" cy="324175"/>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n 17">
                <a:extLst>
                  <a:ext uri="{FF2B5EF4-FFF2-40B4-BE49-F238E27FC236}">
                    <a16:creationId xmlns="" xmlns:a16="http://schemas.microsoft.com/office/drawing/2014/main" id="{3F0DB15C-0369-CB49-930B-8F5C135AAC28}"/>
                  </a:ext>
                </a:extLst>
              </p:cNvPr>
              <p:cNvSpPr>
                <a:spLocks noChangeAspect="1"/>
              </p:cNvSpPr>
              <p:nvPr/>
            </p:nvSpPr>
            <p:spPr>
              <a:xfrm>
                <a:off x="4689975" y="2980372"/>
                <a:ext cx="394890" cy="150121"/>
              </a:xfrm>
              <a:prstGeom prst="can">
                <a:avLst>
                  <a:gd name="adj" fmla="val 50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C7A9BA99-84C7-B54E-B763-BDE553DE8D68}"/>
                  </a:ext>
                </a:extLst>
              </p:cNvPr>
              <p:cNvGrpSpPr/>
              <p:nvPr/>
            </p:nvGrpSpPr>
            <p:grpSpPr>
              <a:xfrm>
                <a:off x="4536975" y="2313187"/>
                <a:ext cx="705612" cy="992469"/>
                <a:chOff x="1332237" y="6904536"/>
                <a:chExt cx="1338791" cy="1883056"/>
              </a:xfrm>
            </p:grpSpPr>
            <p:sp>
              <p:nvSpPr>
                <p:cNvPr id="50" name="Rectangle 49">
                  <a:extLst>
                    <a:ext uri="{FF2B5EF4-FFF2-40B4-BE49-F238E27FC236}">
                      <a16:creationId xmlns="" xmlns:a16="http://schemas.microsoft.com/office/drawing/2014/main" id="{86FC7315-6BDE-6448-AA4B-7C3B24407651}"/>
                    </a:ext>
                  </a:extLst>
                </p:cNvPr>
                <p:cNvSpPr/>
                <p:nvPr/>
              </p:nvSpPr>
              <p:spPr>
                <a:xfrm rot="12019767">
                  <a:off x="1728466" y="7761603"/>
                  <a:ext cx="429026" cy="1025989"/>
                </a:xfrm>
                <a:prstGeom prst="rect">
                  <a:avLst/>
                </a:prstGeom>
                <a:solidFill>
                  <a:schemeClr val="tx1">
                    <a:lumMod val="7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 xmlns:a16="http://schemas.microsoft.com/office/drawing/2014/main" id="{DB652C08-65FC-C941-915E-F907CDC533F9}"/>
                    </a:ext>
                  </a:extLst>
                </p:cNvPr>
                <p:cNvSpPr/>
                <p:nvPr/>
              </p:nvSpPr>
              <p:spPr>
                <a:xfrm>
                  <a:off x="1332237" y="7335848"/>
                  <a:ext cx="898563" cy="889632"/>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 xmlns:a16="http://schemas.microsoft.com/office/drawing/2014/main" id="{1495CA6B-C34E-CA40-98BD-FCF5B0F9FEE1}"/>
                    </a:ext>
                  </a:extLst>
                </p:cNvPr>
                <p:cNvSpPr/>
                <p:nvPr/>
              </p:nvSpPr>
              <p:spPr>
                <a:xfrm>
                  <a:off x="1697829" y="7474384"/>
                  <a:ext cx="898563" cy="898563"/>
                </a:xfrm>
                <a:prstGeom prst="roundRect">
                  <a:avLst/>
                </a:prstGeom>
                <a:solidFill>
                  <a:schemeClr val="tx1">
                    <a:lumMod val="7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4292625B-C6B5-9C49-9BCE-7D5F75231F95}"/>
                    </a:ext>
                  </a:extLst>
                </p:cNvPr>
                <p:cNvSpPr/>
                <p:nvPr/>
              </p:nvSpPr>
              <p:spPr>
                <a:xfrm rot="12019767">
                  <a:off x="1764816" y="6904536"/>
                  <a:ext cx="429026" cy="1025989"/>
                </a:xfrm>
                <a:prstGeom prst="rect">
                  <a:avLst/>
                </a:prstGeom>
                <a:solidFill>
                  <a:schemeClr val="tx1">
                    <a:lumMod val="65000"/>
                  </a:schemeClr>
                </a:solidFill>
                <a:ln>
                  <a:noFill/>
                </a:ln>
                <a:scene3d>
                  <a:camera prst="isometricOffAxis2Top">
                    <a:rot lat="18075715" lon="144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 xmlns:a16="http://schemas.microsoft.com/office/drawing/2014/main" id="{A9A439F4-EC91-D246-8A68-5CC3396176C7}"/>
                    </a:ext>
                  </a:extLst>
                </p:cNvPr>
                <p:cNvGrpSpPr/>
                <p:nvPr/>
              </p:nvGrpSpPr>
              <p:grpSpPr>
                <a:xfrm>
                  <a:off x="1752987" y="7539422"/>
                  <a:ext cx="918041" cy="772075"/>
                  <a:chOff x="2898129" y="7539422"/>
                  <a:chExt cx="918041" cy="772075"/>
                </a:xfrm>
              </p:grpSpPr>
              <p:sp>
                <p:nvSpPr>
                  <p:cNvPr id="55" name="Rounded Rectangle 54">
                    <a:extLst>
                      <a:ext uri="{FF2B5EF4-FFF2-40B4-BE49-F238E27FC236}">
                        <a16:creationId xmlns="" xmlns:a16="http://schemas.microsoft.com/office/drawing/2014/main" id="{8594D171-3891-7A41-93D1-540B6E88D904}"/>
                      </a:ext>
                    </a:extLst>
                  </p:cNvPr>
                  <p:cNvSpPr/>
                  <p:nvPr/>
                </p:nvSpPr>
                <p:spPr>
                  <a:xfrm rot="5400000" flipH="1">
                    <a:off x="3190947" y="7761608"/>
                    <a:ext cx="481127" cy="172922"/>
                  </a:xfrm>
                  <a:prstGeom prst="roundRect">
                    <a:avLst>
                      <a:gd name="adj" fmla="val 50000"/>
                    </a:avLst>
                  </a:prstGeom>
                  <a:solidFill>
                    <a:srgbClr val="D4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hord 55">
                    <a:extLst>
                      <a:ext uri="{FF2B5EF4-FFF2-40B4-BE49-F238E27FC236}">
                        <a16:creationId xmlns="" xmlns:a16="http://schemas.microsoft.com/office/drawing/2014/main" id="{0D28D53E-2E87-F540-92FA-FC32941A4188}"/>
                      </a:ext>
                    </a:extLst>
                  </p:cNvPr>
                  <p:cNvSpPr>
                    <a:spLocks noChangeAspect="1"/>
                  </p:cNvSpPr>
                  <p:nvPr/>
                </p:nvSpPr>
                <p:spPr>
                  <a:xfrm rot="5400000" flipH="1">
                    <a:off x="3340723" y="7921328"/>
                    <a:ext cx="184450" cy="184450"/>
                  </a:xfrm>
                  <a:prstGeom prst="chord">
                    <a:avLst>
                      <a:gd name="adj1" fmla="val 14073680"/>
                      <a:gd name="adj2" fmla="val 13603548"/>
                    </a:avLst>
                  </a:prstGeom>
                  <a:solidFill>
                    <a:srgbClr val="4C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 xmlns:a16="http://schemas.microsoft.com/office/drawing/2014/main" id="{45363AC4-FF07-5843-8897-94C0382D489C}"/>
                      </a:ext>
                    </a:extLst>
                  </p:cNvPr>
                  <p:cNvSpPr/>
                  <p:nvPr/>
                </p:nvSpPr>
                <p:spPr>
                  <a:xfrm>
                    <a:off x="2914541" y="7539422"/>
                    <a:ext cx="769301" cy="769301"/>
                  </a:xfrm>
                  <a:prstGeom prst="roundRect">
                    <a:avLst/>
                  </a:prstGeom>
                  <a:solidFill>
                    <a:schemeClr val="tx1">
                      <a:lumMod val="50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 xmlns:a16="http://schemas.microsoft.com/office/drawing/2014/main" id="{9FA7A43D-66A7-E943-8793-DC5E832C16C0}"/>
                      </a:ext>
                    </a:extLst>
                  </p:cNvPr>
                  <p:cNvSpPr/>
                  <p:nvPr/>
                </p:nvSpPr>
                <p:spPr>
                  <a:xfrm>
                    <a:off x="2990794" y="7619262"/>
                    <a:ext cx="627623" cy="616792"/>
                  </a:xfrm>
                  <a:prstGeom prst="roundRect">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3F3AF61F-6AE0-B941-BEAA-6D1F3A1FE8B2}"/>
                      </a:ext>
                    </a:extLst>
                  </p:cNvPr>
                  <p:cNvSpPr/>
                  <p:nvPr/>
                </p:nvSpPr>
                <p:spPr>
                  <a:xfrm>
                    <a:off x="3034578" y="7640106"/>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8CE491E3-64A0-8E45-A240-E1CEA9F9B834}"/>
                      </a:ext>
                    </a:extLst>
                  </p:cNvPr>
                  <p:cNvSpPr>
                    <a:spLocks noChangeAspect="1"/>
                  </p:cNvSpPr>
                  <p:nvPr/>
                </p:nvSpPr>
                <p:spPr>
                  <a:xfrm>
                    <a:off x="3041750" y="8257242"/>
                    <a:ext cx="54255" cy="54255"/>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3C27FE3F-5C75-164D-8F31-D7953BEE1635}"/>
                      </a:ext>
                    </a:extLst>
                  </p:cNvPr>
                  <p:cNvSpPr>
                    <a:spLocks noChangeAspect="1"/>
                  </p:cNvSpPr>
                  <p:nvPr/>
                </p:nvSpPr>
                <p:spPr>
                  <a:xfrm>
                    <a:off x="3525507" y="8155570"/>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F2F83A31-BD64-CC4F-8DC8-4F6B6E647F32}"/>
                      </a:ext>
                    </a:extLst>
                  </p:cNvPr>
                  <p:cNvSpPr>
                    <a:spLocks noChangeAspect="1"/>
                  </p:cNvSpPr>
                  <p:nvPr/>
                </p:nvSpPr>
                <p:spPr>
                  <a:xfrm>
                    <a:off x="3525507" y="7543007"/>
                    <a:ext cx="45720" cy="45720"/>
                  </a:xfrm>
                  <a:prstGeom prst="ellipse">
                    <a:avLst/>
                  </a:prstGeom>
                  <a:solidFill>
                    <a:schemeClr val="tx1">
                      <a:lumMod val="85000"/>
                    </a:schemeClr>
                  </a:solidFill>
                  <a:ln>
                    <a:noFill/>
                  </a:ln>
                  <a:scene3d>
                    <a:camera prst="isometricOffAxis2Right">
                      <a:rot lat="9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 xmlns:a16="http://schemas.microsoft.com/office/drawing/2014/main" id="{17D7A6C8-B5A1-7548-9399-DBE97D7C17BE}"/>
                      </a:ext>
                    </a:extLst>
                  </p:cNvPr>
                  <p:cNvSpPr txBox="1"/>
                  <p:nvPr/>
                </p:nvSpPr>
                <p:spPr>
                  <a:xfrm>
                    <a:off x="2898129" y="7786669"/>
                    <a:ext cx="918041" cy="241436"/>
                  </a:xfrm>
                  <a:prstGeom prst="rect">
                    <a:avLst/>
                  </a:prstGeom>
                  <a:noFill/>
                  <a:scene3d>
                    <a:camera prst="isometricOffAxis1Right">
                      <a:rot lat="899884" lon="19515223" rev="96863"/>
                    </a:camera>
                    <a:lightRig rig="threePt" dir="t"/>
                  </a:scene3d>
                </p:spPr>
                <p:txBody>
                  <a:bodyPr wrap="square" rtlCol="0">
                    <a:spAutoFit/>
                  </a:bodyPr>
                  <a:lstStyle/>
                  <a:p>
                    <a:r>
                      <a:rPr lang="en-US" sz="1100" b="1" dirty="0" smtClean="0">
                        <a:solidFill>
                          <a:schemeClr val="bg1">
                            <a:lumMod val="95000"/>
                            <a:lumOff val="5000"/>
                          </a:schemeClr>
                        </a:solidFill>
                        <a:latin typeface="Arial Rounded MT Bold" charset="0"/>
                        <a:ea typeface="Arial Rounded MT Bold" charset="0"/>
                        <a:cs typeface="Arial Rounded MT Bold" charset="0"/>
                      </a:rPr>
                      <a:t>   C-BOT</a:t>
                    </a:r>
                    <a:endParaRPr lang="en-US" sz="1100" b="1" dirty="0">
                      <a:solidFill>
                        <a:schemeClr val="bg1">
                          <a:lumMod val="95000"/>
                          <a:lumOff val="5000"/>
                        </a:schemeClr>
                      </a:solidFill>
                      <a:latin typeface="Arial Rounded MT Bold" charset="0"/>
                      <a:ea typeface="Arial Rounded MT Bold" charset="0"/>
                      <a:cs typeface="Arial Rounded MT Bold" charset="0"/>
                    </a:endParaRPr>
                  </a:p>
                </p:txBody>
              </p:sp>
            </p:grpSp>
          </p:grpSp>
          <p:sp>
            <p:nvSpPr>
              <p:cNvPr id="20" name="Can 19">
                <a:extLst>
                  <a:ext uri="{FF2B5EF4-FFF2-40B4-BE49-F238E27FC236}">
                    <a16:creationId xmlns="" xmlns:a16="http://schemas.microsoft.com/office/drawing/2014/main" id="{256ECB8C-A5E6-744A-8EAC-78A70DB3B1C6}"/>
                  </a:ext>
                </a:extLst>
              </p:cNvPr>
              <p:cNvSpPr>
                <a:spLocks noChangeAspect="1"/>
              </p:cNvSpPr>
              <p:nvPr/>
            </p:nvSpPr>
            <p:spPr>
              <a:xfrm>
                <a:off x="4825248" y="2458458"/>
                <a:ext cx="123195" cy="150121"/>
              </a:xfrm>
              <a:prstGeom prst="can">
                <a:avLst>
                  <a:gd name="adj" fmla="val 5000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B8A60D98-8AD2-DC44-861C-FE5C30D1DEAC}"/>
                  </a:ext>
                </a:extLst>
              </p:cNvPr>
              <p:cNvGrpSpPr/>
              <p:nvPr/>
            </p:nvGrpSpPr>
            <p:grpSpPr>
              <a:xfrm>
                <a:off x="4172936" y="2541728"/>
                <a:ext cx="590260" cy="432092"/>
                <a:chOff x="3374904" y="7245880"/>
                <a:chExt cx="1119928" cy="819829"/>
              </a:xfrm>
            </p:grpSpPr>
            <p:sp>
              <p:nvSpPr>
                <p:cNvPr id="41" name="Rectangle 40">
                  <a:extLst>
                    <a:ext uri="{FF2B5EF4-FFF2-40B4-BE49-F238E27FC236}">
                      <a16:creationId xmlns="" xmlns:a16="http://schemas.microsoft.com/office/drawing/2014/main" id="{077E69BF-7268-3C4A-8AE6-4D8CDBFDE6CC}"/>
                    </a:ext>
                  </a:extLst>
                </p:cNvPr>
                <p:cNvSpPr/>
                <p:nvPr/>
              </p:nvSpPr>
              <p:spPr>
                <a:xfrm rot="2272407">
                  <a:off x="3729319" y="7711151"/>
                  <a:ext cx="353146" cy="207450"/>
                </a:xfrm>
                <a:prstGeom prst="rect">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 xmlns:a16="http://schemas.microsoft.com/office/drawing/2014/main" id="{872F50FA-11BE-894B-A92E-ADB218BC8365}"/>
                    </a:ext>
                  </a:extLst>
                </p:cNvPr>
                <p:cNvSpPr/>
                <p:nvPr/>
              </p:nvSpPr>
              <p:spPr>
                <a:xfrm rot="18900000">
                  <a:off x="3905767" y="7700891"/>
                  <a:ext cx="589065" cy="214077"/>
                </a:xfrm>
                <a:prstGeom prst="roundRect">
                  <a:avLst>
                    <a:gd name="adj" fmla="val 50000"/>
                  </a:avLst>
                </a:prstGeom>
                <a:solidFill>
                  <a:schemeClr val="tx1">
                    <a:lumMod val="8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 xmlns:a16="http://schemas.microsoft.com/office/drawing/2014/main" id="{9D986F37-A455-6C40-9298-09ACA1F18E77}"/>
                    </a:ext>
                  </a:extLst>
                </p:cNvPr>
                <p:cNvSpPr/>
                <p:nvPr/>
              </p:nvSpPr>
              <p:spPr>
                <a:xfrm rot="17100000">
                  <a:off x="3433351" y="7348625"/>
                  <a:ext cx="469935" cy="475176"/>
                </a:xfrm>
                <a:prstGeom prst="chord">
                  <a:avLst>
                    <a:gd name="adj1" fmla="val 270000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hord 43">
                  <a:extLst>
                    <a:ext uri="{FF2B5EF4-FFF2-40B4-BE49-F238E27FC236}">
                      <a16:creationId xmlns="" xmlns:a16="http://schemas.microsoft.com/office/drawing/2014/main" id="{5A512D9D-4AEC-7B4A-80BE-C8C6350963D0}"/>
                    </a:ext>
                  </a:extLst>
                </p:cNvPr>
                <p:cNvSpPr/>
                <p:nvPr/>
              </p:nvSpPr>
              <p:spPr>
                <a:xfrm rot="19966986">
                  <a:off x="3374904" y="7373412"/>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 xmlns:a16="http://schemas.microsoft.com/office/drawing/2014/main" id="{B8658AB2-5702-8D4F-BBB7-1277F14566C3}"/>
                    </a:ext>
                  </a:extLst>
                </p:cNvPr>
                <p:cNvSpPr/>
                <p:nvPr/>
              </p:nvSpPr>
              <p:spPr>
                <a:xfrm rot="19633014" flipH="1">
                  <a:off x="3595798" y="7245880"/>
                  <a:ext cx="266347" cy="356007"/>
                </a:xfrm>
                <a:prstGeom prst="chord">
                  <a:avLst>
                    <a:gd name="adj1" fmla="val 2700000"/>
                    <a:gd name="adj2" fmla="val 15386018"/>
                  </a:avLst>
                </a:prstGeom>
                <a:solidFill>
                  <a:schemeClr val="tx1">
                    <a:lumMod val="7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 xmlns:a16="http://schemas.microsoft.com/office/drawing/2014/main" id="{B5E702D1-C2C9-C745-AC2D-2D96F8245A7D}"/>
                    </a:ext>
                  </a:extLst>
                </p:cNvPr>
                <p:cNvSpPr>
                  <a:spLocks noChangeAspect="1"/>
                </p:cNvSpPr>
                <p:nvPr/>
              </p:nvSpPr>
              <p:spPr>
                <a:xfrm rot="18900000">
                  <a:off x="3942873" y="7837360"/>
                  <a:ext cx="225830" cy="228349"/>
                </a:xfrm>
                <a:prstGeom prst="chord">
                  <a:avLst>
                    <a:gd name="adj1" fmla="val 14073680"/>
                    <a:gd name="adj2" fmla="val 13603548"/>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ord 46">
                  <a:extLst>
                    <a:ext uri="{FF2B5EF4-FFF2-40B4-BE49-F238E27FC236}">
                      <a16:creationId xmlns="" xmlns:a16="http://schemas.microsoft.com/office/drawing/2014/main" id="{44B6285A-544C-DF4F-BD00-825F65070B01}"/>
                    </a:ext>
                  </a:extLst>
                </p:cNvPr>
                <p:cNvSpPr/>
                <p:nvPr/>
              </p:nvSpPr>
              <p:spPr>
                <a:xfrm rot="9900000">
                  <a:off x="4214185" y="7488635"/>
                  <a:ext cx="274118" cy="440856"/>
                </a:xfrm>
                <a:prstGeom prst="chord">
                  <a:avLst>
                    <a:gd name="adj1" fmla="val 2700000"/>
                    <a:gd name="adj2" fmla="val 13988635"/>
                  </a:avLst>
                </a:prstGeom>
                <a:solidFill>
                  <a:schemeClr val="tx1">
                    <a:lumMod val="6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DD5CBA37-21CA-5040-BADB-C2DDEDEAE107}"/>
                    </a:ext>
                  </a:extLst>
                </p:cNvPr>
                <p:cNvSpPr/>
                <p:nvPr/>
              </p:nvSpPr>
              <p:spPr>
                <a:xfrm>
                  <a:off x="3520720" y="761558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0EB57894-A065-A544-91EA-F22EC0522479}"/>
                    </a:ext>
                  </a:extLst>
                </p:cNvPr>
                <p:cNvSpPr/>
                <p:nvPr/>
              </p:nvSpPr>
              <p:spPr>
                <a:xfrm>
                  <a:off x="3766521" y="7501369"/>
                  <a:ext cx="66427" cy="67168"/>
                </a:xfrm>
                <a:prstGeom prst="ellipse">
                  <a:avLst/>
                </a:prstGeom>
                <a:solidFill>
                  <a:schemeClr val="tx1">
                    <a:lumMod val="95000"/>
                  </a:schemeClr>
                </a:solid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8DCB9A3F-8FD4-5C49-93C6-EC5A659678B9}"/>
                  </a:ext>
                </a:extLst>
              </p:cNvPr>
              <p:cNvGrpSpPr/>
              <p:nvPr/>
            </p:nvGrpSpPr>
            <p:grpSpPr>
              <a:xfrm rot="900000">
                <a:off x="4616035" y="1899707"/>
                <a:ext cx="670172" cy="658170"/>
                <a:chOff x="2315243" y="7038305"/>
                <a:chExt cx="1271549" cy="1248772"/>
              </a:xfrm>
            </p:grpSpPr>
            <p:sp>
              <p:nvSpPr>
                <p:cNvPr id="26" name="Triangle 25">
                  <a:extLst>
                    <a:ext uri="{FF2B5EF4-FFF2-40B4-BE49-F238E27FC236}">
                      <a16:creationId xmlns="" xmlns:a16="http://schemas.microsoft.com/office/drawing/2014/main" id="{57BF749B-5E48-F341-A291-16C1ACCC0997}"/>
                    </a:ext>
                  </a:extLst>
                </p:cNvPr>
                <p:cNvSpPr/>
                <p:nvPr/>
              </p:nvSpPr>
              <p:spPr>
                <a:xfrm>
                  <a:off x="2865419" y="7186676"/>
                  <a:ext cx="171196" cy="240789"/>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 xmlns:a16="http://schemas.microsoft.com/office/drawing/2014/main" id="{D8725F07-182D-984E-AC5F-5F400EE79753}"/>
                    </a:ext>
                  </a:extLst>
                </p:cNvPr>
                <p:cNvGrpSpPr/>
                <p:nvPr/>
              </p:nvGrpSpPr>
              <p:grpSpPr>
                <a:xfrm>
                  <a:off x="2315243" y="7387200"/>
                  <a:ext cx="1271549" cy="899877"/>
                  <a:chOff x="2315243" y="7387200"/>
                  <a:chExt cx="1271549" cy="899877"/>
                </a:xfrm>
              </p:grpSpPr>
              <p:grpSp>
                <p:nvGrpSpPr>
                  <p:cNvPr id="31" name="Group 30">
                    <a:extLst>
                      <a:ext uri="{FF2B5EF4-FFF2-40B4-BE49-F238E27FC236}">
                        <a16:creationId xmlns="" xmlns:a16="http://schemas.microsoft.com/office/drawing/2014/main" id="{1BD733C9-BFEF-1844-B8A9-B4FC700C1F03}"/>
                      </a:ext>
                    </a:extLst>
                  </p:cNvPr>
                  <p:cNvGrpSpPr/>
                  <p:nvPr/>
                </p:nvGrpSpPr>
                <p:grpSpPr>
                  <a:xfrm>
                    <a:off x="2315243" y="7387200"/>
                    <a:ext cx="1271549" cy="899877"/>
                    <a:chOff x="2315243" y="7387200"/>
                    <a:chExt cx="1271549" cy="899877"/>
                  </a:xfrm>
                </p:grpSpPr>
                <p:sp>
                  <p:nvSpPr>
                    <p:cNvPr id="35" name="Rounded Rectangle 34">
                      <a:extLst>
                        <a:ext uri="{FF2B5EF4-FFF2-40B4-BE49-F238E27FC236}">
                          <a16:creationId xmlns="" xmlns:a16="http://schemas.microsoft.com/office/drawing/2014/main" id="{D39EC60B-D856-D243-9E17-B4F341F84D00}"/>
                        </a:ext>
                      </a:extLst>
                    </p:cNvPr>
                    <p:cNvSpPr/>
                    <p:nvPr/>
                  </p:nvSpPr>
                  <p:spPr>
                    <a:xfrm>
                      <a:off x="2315243" y="7387200"/>
                      <a:ext cx="1271549" cy="899877"/>
                    </a:xfrm>
                    <a:prstGeom prst="round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 xmlns:a16="http://schemas.microsoft.com/office/drawing/2014/main" id="{A450F60B-5590-7841-94DD-630CAF72155C}"/>
                        </a:ext>
                      </a:extLst>
                    </p:cNvPr>
                    <p:cNvSpPr>
                      <a:spLocks noChangeAspect="1"/>
                    </p:cNvSpPr>
                    <p:nvPr/>
                  </p:nvSpPr>
                  <p:spPr>
                    <a:xfrm>
                      <a:off x="2408348" y="7453090"/>
                      <a:ext cx="1085339" cy="768096"/>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F3896E-B3D9-7949-A647-967BFC961A5B}"/>
                        </a:ext>
                      </a:extLst>
                    </p:cNvPr>
                    <p:cNvSpPr/>
                    <p:nvPr/>
                  </p:nvSpPr>
                  <p:spPr>
                    <a:xfrm>
                      <a:off x="2366392" y="7448127"/>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28B3E4A-9438-CA4E-B8B3-BC68C514E90C}"/>
                        </a:ext>
                      </a:extLst>
                    </p:cNvPr>
                    <p:cNvSpPr/>
                    <p:nvPr/>
                  </p:nvSpPr>
                  <p:spPr>
                    <a:xfrm>
                      <a:off x="2366392" y="8186915"/>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24ABAB5-B959-7F42-AA22-521C0DE42A92}"/>
                        </a:ext>
                      </a:extLst>
                    </p:cNvPr>
                    <p:cNvSpPr/>
                    <p:nvPr/>
                  </p:nvSpPr>
                  <p:spPr>
                    <a:xfrm>
                      <a:off x="3493600" y="7441642"/>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AA4A304-386F-B54C-A19C-461C4AFA97B6}"/>
                        </a:ext>
                      </a:extLst>
                    </p:cNvPr>
                    <p:cNvSpPr/>
                    <p:nvPr/>
                  </p:nvSpPr>
                  <p:spPr>
                    <a:xfrm>
                      <a:off x="3493600" y="8180430"/>
                      <a:ext cx="45719" cy="4571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a:extLst>
                      <a:ext uri="{FF2B5EF4-FFF2-40B4-BE49-F238E27FC236}">
                        <a16:creationId xmlns="" xmlns:a16="http://schemas.microsoft.com/office/drawing/2014/main" id="{EF42AB75-9416-A94F-B290-31E03E784D74}"/>
                      </a:ext>
                    </a:extLst>
                  </p:cNvPr>
                  <p:cNvSpPr>
                    <a:spLocks noChangeAspect="1"/>
                  </p:cNvSpPr>
                  <p:nvPr/>
                </p:nvSpPr>
                <p:spPr>
                  <a:xfrm>
                    <a:off x="2776479" y="8068990"/>
                    <a:ext cx="365760" cy="113731"/>
                  </a:xfrm>
                  <a:prstGeom prst="roundRect">
                    <a:avLst>
                      <a:gd name="adj" fmla="val 50000"/>
                    </a:avLst>
                  </a:prstGeom>
                  <a:pattFill prst="ltVert">
                    <a:fgClr>
                      <a:schemeClr val="tx1">
                        <a:lumMod val="50000"/>
                      </a:schemeClr>
                    </a:fgClr>
                    <a:bgClr>
                      <a:schemeClr val="tx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9BC108AD-E37E-DE40-8586-073DBD2C184C}"/>
                      </a:ext>
                    </a:extLst>
                  </p:cNvPr>
                  <p:cNvSpPr/>
                  <p:nvPr/>
                </p:nvSpPr>
                <p:spPr>
                  <a:xfrm>
                    <a:off x="2475918" y="7569849"/>
                    <a:ext cx="420625" cy="421221"/>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37C9C4C6-4389-5B4F-B66D-C219ACB620ED}"/>
                      </a:ext>
                    </a:extLst>
                  </p:cNvPr>
                  <p:cNvSpPr/>
                  <p:nvPr/>
                </p:nvSpPr>
                <p:spPr>
                  <a:xfrm>
                    <a:off x="3009880" y="7569850"/>
                    <a:ext cx="420624" cy="421222"/>
                  </a:xfrm>
                  <a:prstGeom prst="ellipse">
                    <a:avLst/>
                  </a:prstGeom>
                  <a:solidFill>
                    <a:schemeClr val="tx1">
                      <a:lumMod val="9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 xmlns:a16="http://schemas.microsoft.com/office/drawing/2014/main" id="{34CC40B7-DA6A-D24A-A4BE-615132A8066C}"/>
                    </a:ext>
                  </a:extLst>
                </p:cNvPr>
                <p:cNvSpPr>
                  <a:spLocks noChangeAspect="1"/>
                </p:cNvSpPr>
                <p:nvPr/>
              </p:nvSpPr>
              <p:spPr>
                <a:xfrm>
                  <a:off x="2859707" y="7087296"/>
                  <a:ext cx="182620" cy="182880"/>
                </a:xfrm>
                <a:prstGeom prst="ellipse">
                  <a:avLst/>
                </a:prstGeom>
                <a:solidFill>
                  <a:schemeClr val="tx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B22F122-D9F2-7B4E-A16A-7607F02C0C27}"/>
                    </a:ext>
                  </a:extLst>
                </p:cNvPr>
                <p:cNvSpPr/>
                <p:nvPr/>
              </p:nvSpPr>
              <p:spPr>
                <a:xfrm>
                  <a:off x="2833816" y="7038305"/>
                  <a:ext cx="236501" cy="241435"/>
                </a:xfrm>
                <a:prstGeom prst="rect">
                  <a:avLst/>
                </a:prstGeom>
              </p:spPr>
              <p:txBody>
                <a:bodyPr wrap="none">
                  <a:spAutoFit/>
                </a:bodyPr>
                <a:lstStyle/>
                <a:p>
                  <a:r>
                    <a:rPr lang="en-US" sz="1100" dirty="0">
                      <a:solidFill>
                        <a:schemeClr val="bg1">
                          <a:lumMod val="95000"/>
                          <a:lumOff val="5000"/>
                        </a:schemeClr>
                      </a:solidFill>
                    </a:rPr>
                    <a:t>c</a:t>
                  </a:r>
                  <a:endParaRPr lang="en-US" sz="800" dirty="0">
                    <a:solidFill>
                      <a:schemeClr val="bg1">
                        <a:lumMod val="95000"/>
                        <a:lumOff val="5000"/>
                      </a:schemeClr>
                    </a:solidFill>
                  </a:endParaRPr>
                </a:p>
              </p:txBody>
            </p:sp>
          </p:grpSp>
          <p:sp>
            <p:nvSpPr>
              <p:cNvPr id="24" name="Oval 23">
                <a:extLst>
                  <a:ext uri="{FF2B5EF4-FFF2-40B4-BE49-F238E27FC236}">
                    <a16:creationId xmlns="" xmlns:a16="http://schemas.microsoft.com/office/drawing/2014/main" id="{FA88C545-658C-EA4D-A0EF-9C58575BEED2}"/>
                  </a:ext>
                </a:extLst>
              </p:cNvPr>
              <p:cNvSpPr/>
              <p:nvPr/>
            </p:nvSpPr>
            <p:spPr>
              <a:xfrm>
                <a:off x="5018095" y="2282216"/>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9CC370C-CDCD-F342-AC63-EAF7D5C03D4E}"/>
                  </a:ext>
                </a:extLst>
              </p:cNvPr>
              <p:cNvSpPr/>
              <p:nvPr/>
            </p:nvSpPr>
            <p:spPr>
              <a:xfrm>
                <a:off x="4760536" y="2214157"/>
                <a:ext cx="95394" cy="91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19129" y="5595045"/>
              <a:ext cx="1489510" cy="646331"/>
            </a:xfrm>
            <a:prstGeom prst="rect">
              <a:avLst/>
            </a:prstGeom>
          </p:spPr>
          <p:txBody>
            <a:bodyPr wrap="none">
              <a:spAutoFit/>
            </a:bodyPr>
            <a:lstStyle/>
            <a:p>
              <a:pPr algn="ctr"/>
              <a:r>
                <a:rPr lang="en-US" altLang="zh-CN" dirty="0" smtClean="0">
                  <a:latin typeface="Roboto" charset="0"/>
                  <a:ea typeface="Roboto" charset="0"/>
                  <a:cs typeface="Roboto" charset="0"/>
                </a:rPr>
                <a:t>Brand New </a:t>
              </a:r>
            </a:p>
            <a:p>
              <a:pPr algn="ctr"/>
              <a:r>
                <a:rPr lang="en-US" altLang="zh-CN" dirty="0" smtClean="0">
                  <a:latin typeface="Roboto" charset="0"/>
                  <a:ea typeface="Roboto" charset="0"/>
                  <a:cs typeface="Roboto" charset="0"/>
                </a:rPr>
                <a:t>Home Robot</a:t>
              </a:r>
              <a:endParaRPr lang="en-US" dirty="0"/>
            </a:p>
          </p:txBody>
        </p:sp>
      </p:grpSp>
      <p:cxnSp>
        <p:nvCxnSpPr>
          <p:cNvPr id="94" name="Curved Connector 93"/>
          <p:cNvCxnSpPr>
            <a:stCxn id="35" idx="3"/>
          </p:cNvCxnSpPr>
          <p:nvPr/>
        </p:nvCxnSpPr>
        <p:spPr>
          <a:xfrm>
            <a:off x="2545463" y="3686418"/>
            <a:ext cx="785615" cy="2348199"/>
          </a:xfrm>
          <a:prstGeom prst="curvedConnector3">
            <a:avLst>
              <a:gd name="adj1" fmla="val 50000"/>
            </a:avLst>
          </a:prstGeom>
          <a:ln w="57150">
            <a:solidFill>
              <a:srgbClr val="D9D9D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 xmlns:a16="http://schemas.microsoft.com/office/drawing/2014/main" id="{88139385-8D10-FD43-9083-E63C0B45F78A}"/>
              </a:ext>
            </a:extLst>
          </p:cNvPr>
          <p:cNvGrpSpPr/>
          <p:nvPr/>
        </p:nvGrpSpPr>
        <p:grpSpPr>
          <a:xfrm>
            <a:off x="3552633" y="3799533"/>
            <a:ext cx="686888" cy="2711399"/>
            <a:chOff x="1180476" y="3866768"/>
            <a:chExt cx="686888" cy="2711399"/>
          </a:xfrm>
        </p:grpSpPr>
        <p:pic>
          <p:nvPicPr>
            <p:cNvPr id="66" name="Picture 65">
              <a:extLst>
                <a:ext uri="{FF2B5EF4-FFF2-40B4-BE49-F238E27FC236}">
                  <a16:creationId xmlns="" xmlns:a16="http://schemas.microsoft.com/office/drawing/2014/main" id="{49AB5F85-8BA0-AC40-9509-E0F9B3C64346}"/>
                </a:ext>
              </a:extLst>
            </p:cNvPr>
            <p:cNvPicPr>
              <a:picLocks noChangeAspect="1"/>
            </p:cNvPicPr>
            <p:nvPr/>
          </p:nvPicPr>
          <p:blipFill>
            <a:blip r:embed="rId4"/>
            <a:stretch>
              <a:fillRect/>
            </a:stretch>
          </p:blipFill>
          <p:spPr>
            <a:xfrm>
              <a:off x="1448264" y="5612967"/>
              <a:ext cx="419100" cy="965200"/>
            </a:xfrm>
            <a:prstGeom prst="rect">
              <a:avLst/>
            </a:prstGeom>
          </p:spPr>
        </p:pic>
        <p:sp>
          <p:nvSpPr>
            <p:cNvPr id="67" name="Rectangle 66">
              <a:extLst>
                <a:ext uri="{FF2B5EF4-FFF2-40B4-BE49-F238E27FC236}">
                  <a16:creationId xmlns="" xmlns:a16="http://schemas.microsoft.com/office/drawing/2014/main" id="{A501F1C0-C40E-D842-A820-EE5F98EC3B8D}"/>
                </a:ext>
              </a:extLst>
            </p:cNvPr>
            <p:cNvSpPr/>
            <p:nvPr/>
          </p:nvSpPr>
          <p:spPr>
            <a:xfrm>
              <a:off x="1180476" y="3866768"/>
              <a:ext cx="265507" cy="6271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 xmlns:a16="http://schemas.microsoft.com/office/drawing/2014/main" id="{3C8A94CB-FCAB-984E-94E7-A4924EB868B4}"/>
                </a:ext>
              </a:extLst>
            </p:cNvPr>
            <p:cNvCxnSpPr>
              <a:cxnSpLocks/>
              <a:endCxn id="66" idx="0"/>
            </p:cNvCxnSpPr>
            <p:nvPr/>
          </p:nvCxnSpPr>
          <p:spPr>
            <a:xfrm>
              <a:off x="1310220" y="4531786"/>
              <a:ext cx="347594" cy="10811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9494129" y="2831393"/>
            <a:ext cx="2956808" cy="3394677"/>
            <a:chOff x="9502533" y="1140511"/>
            <a:chExt cx="2956808" cy="3394677"/>
          </a:xfrm>
        </p:grpSpPr>
        <p:pic>
          <p:nvPicPr>
            <p:cNvPr id="84" name="Picture 83">
              <a:extLst>
                <a:ext uri="{FF2B5EF4-FFF2-40B4-BE49-F238E27FC236}">
                  <a16:creationId xmlns="" xmlns:a16="http://schemas.microsoft.com/office/drawing/2014/main" id="{7D6F0FE2-75E0-ED44-AB15-8DF47FBB6C29}"/>
                </a:ext>
              </a:extLst>
            </p:cNvPr>
            <p:cNvPicPr>
              <a:picLocks noChangeAspect="1"/>
            </p:cNvPicPr>
            <p:nvPr/>
          </p:nvPicPr>
          <p:blipFill>
            <a:blip r:embed="rId5">
              <a:extLst>
                <a:ext uri="{BEBA8EAE-BF5A-486C-A8C5-ECC9F3942E4B}">
                  <a14:imgProps xmlns:a14="http://schemas.microsoft.com/office/drawing/2010/main">
                    <a14:imgLayer>
                      <a14:imgEffect>
                        <a14:saturation sat="0"/>
                      </a14:imgEffect>
                    </a14:imgLayer>
                  </a14:imgProps>
                </a:ext>
              </a:extLst>
            </a:blip>
            <a:stretch>
              <a:fillRect/>
            </a:stretch>
          </p:blipFill>
          <p:spPr>
            <a:xfrm>
              <a:off x="9502533" y="1140511"/>
              <a:ext cx="2956808" cy="2956808"/>
            </a:xfrm>
            <a:prstGeom prst="rect">
              <a:avLst/>
            </a:prstGeom>
          </p:spPr>
        </p:pic>
        <p:sp>
          <p:nvSpPr>
            <p:cNvPr id="86" name="Rectangle 85"/>
            <p:cNvSpPr/>
            <p:nvPr/>
          </p:nvSpPr>
          <p:spPr>
            <a:xfrm>
              <a:off x="10481442" y="3888857"/>
              <a:ext cx="998991" cy="646331"/>
            </a:xfrm>
            <a:prstGeom prst="rect">
              <a:avLst/>
            </a:prstGeom>
          </p:spPr>
          <p:txBody>
            <a:bodyPr wrap="none">
              <a:spAutoFit/>
            </a:bodyPr>
            <a:lstStyle/>
            <a:p>
              <a:pPr algn="ctr"/>
              <a:r>
                <a:rPr lang="en-US" altLang="zh-CN" dirty="0" smtClean="0">
                  <a:latin typeface="Roboto" charset="0"/>
                  <a:ea typeface="Roboto" charset="0"/>
                  <a:cs typeface="Roboto" charset="0"/>
                </a:rPr>
                <a:t>Human </a:t>
              </a:r>
            </a:p>
            <a:p>
              <a:pPr algn="ctr"/>
              <a:r>
                <a:rPr lang="en-US" altLang="zh-CN" dirty="0">
                  <a:latin typeface="Roboto" charset="0"/>
                  <a:ea typeface="Roboto" charset="0"/>
                  <a:cs typeface="Roboto" charset="0"/>
                </a:rPr>
                <a:t>(</a:t>
              </a:r>
              <a:r>
                <a:rPr lang="en-US" altLang="zh-CN" dirty="0" smtClean="0">
                  <a:latin typeface="Roboto" charset="0"/>
                  <a:ea typeface="Roboto" charset="0"/>
                  <a:cs typeface="Roboto" charset="0"/>
                </a:rPr>
                <a:t>Oracle)</a:t>
              </a:r>
              <a:endParaRPr lang="en-US" dirty="0"/>
            </a:p>
          </p:txBody>
        </p:sp>
      </p:grpSp>
      <p:sp>
        <p:nvSpPr>
          <p:cNvPr id="12" name="Rounded Rectangular Callout 11"/>
          <p:cNvSpPr/>
          <p:nvPr/>
        </p:nvSpPr>
        <p:spPr>
          <a:xfrm>
            <a:off x="2953868" y="1941006"/>
            <a:ext cx="7352181" cy="769258"/>
          </a:xfrm>
          <a:prstGeom prst="wedgeRoundRectCallout">
            <a:avLst>
              <a:gd name="adj1" fmla="val -61320"/>
              <a:gd name="adj2" fmla="val 49999"/>
              <a:gd name="adj3" fmla="val 16667"/>
            </a:avLst>
          </a:prstGeom>
          <a:solidFill>
            <a:srgbClr val="D9D9D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What is the orange object to the left of the television?</a:t>
            </a:r>
            <a:endParaRPr lang="en-US" sz="2200" dirty="0">
              <a:solidFill>
                <a:schemeClr val="bg1"/>
              </a:solidFill>
              <a:latin typeface="Roboto" charset="0"/>
              <a:ea typeface="Roboto" charset="0"/>
              <a:cs typeface="Roboto" charset="0"/>
            </a:endParaRPr>
          </a:p>
        </p:txBody>
      </p:sp>
      <p:sp>
        <p:nvSpPr>
          <p:cNvPr id="90" name="Rounded Rectangular Callout 89"/>
          <p:cNvSpPr/>
          <p:nvPr/>
        </p:nvSpPr>
        <p:spPr>
          <a:xfrm>
            <a:off x="4365785" y="4513185"/>
            <a:ext cx="5684284" cy="769258"/>
          </a:xfrm>
          <a:prstGeom prst="wedgeRoundRectCallout">
            <a:avLst>
              <a:gd name="adj1" fmla="val 58531"/>
              <a:gd name="adj2" fmla="val -56251"/>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Roboto" charset="0"/>
                <a:ea typeface="Roboto" charset="0"/>
                <a:cs typeface="Roboto" charset="0"/>
              </a:rPr>
              <a:t>That</a:t>
            </a:r>
            <a:r>
              <a:rPr lang="mr-IN" sz="2200" dirty="0" smtClean="0">
                <a:solidFill>
                  <a:schemeClr val="bg1"/>
                </a:solidFill>
                <a:latin typeface="Roboto" charset="0"/>
                <a:ea typeface="Roboto" charset="0"/>
                <a:cs typeface="Roboto" charset="0"/>
              </a:rPr>
              <a:t>’</a:t>
            </a:r>
            <a:r>
              <a:rPr lang="en-US" sz="2200" dirty="0" smtClean="0">
                <a:solidFill>
                  <a:schemeClr val="bg1"/>
                </a:solidFill>
                <a:latin typeface="Roboto" charset="0"/>
                <a:ea typeface="Roboto" charset="0"/>
                <a:cs typeface="Roboto" charset="0"/>
              </a:rPr>
              <a:t>s a candle.</a:t>
            </a:r>
            <a:endParaRPr lang="en-US" sz="2200" dirty="0">
              <a:solidFill>
                <a:schemeClr val="bg1"/>
              </a:solidFill>
              <a:latin typeface="Roboto" charset="0"/>
              <a:ea typeface="Roboto" charset="0"/>
              <a:cs typeface="Roboto" charset="0"/>
            </a:endParaRPr>
          </a:p>
        </p:txBody>
      </p:sp>
      <p:grpSp>
        <p:nvGrpSpPr>
          <p:cNvPr id="70" name="Group 69"/>
          <p:cNvGrpSpPr/>
          <p:nvPr/>
        </p:nvGrpSpPr>
        <p:grpSpPr>
          <a:xfrm>
            <a:off x="3682377" y="2527300"/>
            <a:ext cx="1905623" cy="1447638"/>
            <a:chOff x="3682377" y="2527300"/>
            <a:chExt cx="1905623" cy="1447638"/>
          </a:xfrm>
        </p:grpSpPr>
        <p:cxnSp>
          <p:nvCxnSpPr>
            <p:cNvPr id="71" name="Straight Connector 70"/>
            <p:cNvCxnSpPr/>
            <p:nvPr/>
          </p:nvCxnSpPr>
          <p:spPr>
            <a:xfrm>
              <a:off x="4790782" y="2527300"/>
              <a:ext cx="79721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3682377" y="2527300"/>
              <a:ext cx="1499223" cy="1447638"/>
            </a:xfrm>
            <a:prstGeom prst="line">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5003561" y="2513463"/>
            <a:ext cx="4838939" cy="1415959"/>
            <a:chOff x="1159556" y="2527300"/>
            <a:chExt cx="4838939" cy="1415959"/>
          </a:xfrm>
        </p:grpSpPr>
        <p:cxnSp>
          <p:nvCxnSpPr>
            <p:cNvPr id="74" name="Straight Connector 73"/>
            <p:cNvCxnSpPr/>
            <p:nvPr/>
          </p:nvCxnSpPr>
          <p:spPr>
            <a:xfrm>
              <a:off x="4790782" y="2527300"/>
              <a:ext cx="1207713"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159556" y="2527300"/>
              <a:ext cx="4022045" cy="1415959"/>
            </a:xfrm>
            <a:prstGeom prst="line">
              <a:avLst/>
            </a:prstGeom>
            <a:ln w="571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983947" y="2500763"/>
            <a:ext cx="4128234" cy="1407228"/>
            <a:chOff x="-12458" y="2362200"/>
            <a:chExt cx="4128234" cy="1407228"/>
          </a:xfrm>
        </p:grpSpPr>
        <p:cxnSp>
          <p:nvCxnSpPr>
            <p:cNvPr id="77" name="Straight Connector 76"/>
            <p:cNvCxnSpPr/>
            <p:nvPr/>
          </p:nvCxnSpPr>
          <p:spPr>
            <a:xfrm>
              <a:off x="3330282" y="2362200"/>
              <a:ext cx="785494" cy="0"/>
            </a:xfrm>
            <a:prstGeom prst="line">
              <a:avLst/>
            </a:prstGeom>
            <a:ln w="57150">
              <a:solidFill>
                <a:srgbClr val="00F01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2458" y="3769428"/>
              <a:ext cx="956114" cy="0"/>
            </a:xfrm>
            <a:prstGeom prst="line">
              <a:avLst/>
            </a:prstGeom>
            <a:ln w="57150">
              <a:solidFill>
                <a:srgbClr val="00F0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9" name="Rounded Rectangle 68"/>
          <p:cNvSpPr/>
          <p:nvPr/>
        </p:nvSpPr>
        <p:spPr>
          <a:xfrm>
            <a:off x="2932315" y="1627632"/>
            <a:ext cx="7261411" cy="346622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t>How to train an agent to </a:t>
            </a:r>
            <a:r>
              <a:rPr lang="en-US" sz="3600" b="1" dirty="0" smtClean="0"/>
              <a:t>ask questions about its surroundings</a:t>
            </a:r>
            <a:r>
              <a:rPr lang="en-US" sz="3600" dirty="0" smtClean="0"/>
              <a:t> to improve its recognition capabilities?</a:t>
            </a:r>
            <a:endParaRPr lang="en-US" sz="3600" dirty="0"/>
          </a:p>
        </p:txBody>
      </p:sp>
      <p:sp>
        <p:nvSpPr>
          <p:cNvPr id="5" name="Slide Number Placeholder 4"/>
          <p:cNvSpPr>
            <a:spLocks noGrp="1"/>
          </p:cNvSpPr>
          <p:nvPr>
            <p:ph type="sldNum" sz="quarter" idx="12"/>
          </p:nvPr>
        </p:nvSpPr>
        <p:spPr/>
        <p:txBody>
          <a:bodyPr/>
          <a:lstStyle/>
          <a:p>
            <a:fld id="{1153A584-974B-7244-90B3-977968778D8E}" type="slidenum">
              <a:rPr lang="en-US" smtClean="0"/>
              <a:t>9</a:t>
            </a:fld>
            <a:endParaRPr lang="en-US"/>
          </a:p>
        </p:txBody>
      </p:sp>
    </p:spTree>
    <p:extLst>
      <p:ext uri="{BB962C8B-B14F-4D97-AF65-F5344CB8AC3E}">
        <p14:creationId xmlns:p14="http://schemas.microsoft.com/office/powerpoint/2010/main" val="193203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12237</TotalTime>
  <Words>6392</Words>
  <Application>Microsoft Macintosh PowerPoint</Application>
  <PresentationFormat>Widescreen</PresentationFormat>
  <Paragraphs>1398</Paragraphs>
  <Slides>74</Slides>
  <Notes>74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Arial</vt:lpstr>
      <vt:lpstr>Arial Rounded MT Bold</vt:lpstr>
      <vt:lpstr>Calibri</vt:lpstr>
      <vt:lpstr>Calibri Light</vt:lpstr>
      <vt:lpstr>Cambria Math</vt:lpstr>
      <vt:lpstr>Mangal</vt:lpstr>
      <vt:lpstr>ＭＳ Ｐゴシック</vt:lpstr>
      <vt:lpstr>Roboto</vt:lpstr>
      <vt:lpstr>Roboto Light</vt:lpstr>
      <vt:lpstr>Wingdings</vt:lpstr>
      <vt:lpstr>等线</vt:lpstr>
      <vt:lpstr>Office Theme</vt:lpstr>
      <vt:lpstr>Visual Curiosity</vt:lpstr>
      <vt:lpstr>Imagine you’ve just purchased a domestic robot…</vt:lpstr>
      <vt:lpstr>… and before you bring it home from the factory</vt:lpstr>
      <vt:lpstr>You finally get your new robot home and …</vt:lpstr>
      <vt:lpstr>… it has no idea about some things in your house.</vt:lpstr>
      <vt:lpstr>The Open-World Recognition Problem</vt:lpstr>
      <vt:lpstr>How can an agent learn about these concepts?</vt:lpstr>
      <vt:lpstr>Asking informative questions is challenging!</vt:lpstr>
      <vt:lpstr>Asking informative questions is challenging!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Curiosity</dc:title>
  <dc:creator>Yang, Jianwei</dc:creator>
  <cp:lastModifiedBy>Stefan Lee</cp:lastModifiedBy>
  <cp:revision>424</cp:revision>
  <dcterms:created xsi:type="dcterms:W3CDTF">2018-10-12T17:25:34Z</dcterms:created>
  <dcterms:modified xsi:type="dcterms:W3CDTF">2018-11-11T21:55:22Z</dcterms:modified>
</cp:coreProperties>
</file>